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3" r:id="rId2"/>
    <p:sldMasterId id="2147483712" r:id="rId3"/>
  </p:sldMasterIdLst>
  <p:notesMasterIdLst>
    <p:notesMasterId r:id="rId92"/>
  </p:notesMasterIdLst>
  <p:handoutMasterIdLst>
    <p:handoutMasterId r:id="rId93"/>
  </p:handoutMasterIdLst>
  <p:sldIdLst>
    <p:sldId id="308" r:id="rId4"/>
    <p:sldId id="357" r:id="rId5"/>
    <p:sldId id="450" r:id="rId6"/>
    <p:sldId id="311" r:id="rId7"/>
    <p:sldId id="446" r:id="rId8"/>
    <p:sldId id="447" r:id="rId9"/>
    <p:sldId id="448" r:id="rId10"/>
    <p:sldId id="449" r:id="rId11"/>
    <p:sldId id="312" r:id="rId12"/>
    <p:sldId id="372" r:id="rId13"/>
    <p:sldId id="373" r:id="rId14"/>
    <p:sldId id="374" r:id="rId15"/>
    <p:sldId id="375" r:id="rId16"/>
    <p:sldId id="376" r:id="rId17"/>
    <p:sldId id="377" r:id="rId18"/>
    <p:sldId id="378" r:id="rId19"/>
    <p:sldId id="379" r:id="rId20"/>
    <p:sldId id="380" r:id="rId21"/>
    <p:sldId id="381" r:id="rId22"/>
    <p:sldId id="382" r:id="rId23"/>
    <p:sldId id="383" r:id="rId24"/>
    <p:sldId id="384" r:id="rId25"/>
    <p:sldId id="385" r:id="rId26"/>
    <p:sldId id="386" r:id="rId27"/>
    <p:sldId id="387" r:id="rId28"/>
    <p:sldId id="388" r:id="rId29"/>
    <p:sldId id="389" r:id="rId30"/>
    <p:sldId id="390" r:id="rId31"/>
    <p:sldId id="391" r:id="rId32"/>
    <p:sldId id="392" r:id="rId33"/>
    <p:sldId id="393" r:id="rId34"/>
    <p:sldId id="394" r:id="rId35"/>
    <p:sldId id="395" r:id="rId36"/>
    <p:sldId id="396" r:id="rId37"/>
    <p:sldId id="397" r:id="rId38"/>
    <p:sldId id="398" r:id="rId39"/>
    <p:sldId id="400" r:id="rId40"/>
    <p:sldId id="401" r:id="rId41"/>
    <p:sldId id="402" r:id="rId42"/>
    <p:sldId id="403" r:id="rId43"/>
    <p:sldId id="404" r:id="rId44"/>
    <p:sldId id="405" r:id="rId45"/>
    <p:sldId id="406" r:id="rId46"/>
    <p:sldId id="407" r:id="rId47"/>
    <p:sldId id="408" r:id="rId48"/>
    <p:sldId id="416" r:id="rId49"/>
    <p:sldId id="451" r:id="rId50"/>
    <p:sldId id="417" r:id="rId51"/>
    <p:sldId id="419" r:id="rId52"/>
    <p:sldId id="420" r:id="rId53"/>
    <p:sldId id="421" r:id="rId54"/>
    <p:sldId id="422" r:id="rId55"/>
    <p:sldId id="423" r:id="rId56"/>
    <p:sldId id="424" r:id="rId57"/>
    <p:sldId id="425" r:id="rId58"/>
    <p:sldId id="426" r:id="rId59"/>
    <p:sldId id="427" r:id="rId60"/>
    <p:sldId id="428" r:id="rId61"/>
    <p:sldId id="429" r:id="rId62"/>
    <p:sldId id="368" r:id="rId63"/>
    <p:sldId id="430" r:id="rId64"/>
    <p:sldId id="431" r:id="rId65"/>
    <p:sldId id="321" r:id="rId66"/>
    <p:sldId id="369" r:id="rId67"/>
    <p:sldId id="399" r:id="rId68"/>
    <p:sldId id="370" r:id="rId69"/>
    <p:sldId id="371" r:id="rId70"/>
    <p:sldId id="432" r:id="rId71"/>
    <p:sldId id="410" r:id="rId72"/>
    <p:sldId id="411" r:id="rId73"/>
    <p:sldId id="412" r:id="rId74"/>
    <p:sldId id="413" r:id="rId75"/>
    <p:sldId id="414" r:id="rId76"/>
    <p:sldId id="415" r:id="rId77"/>
    <p:sldId id="433" r:id="rId78"/>
    <p:sldId id="434" r:id="rId79"/>
    <p:sldId id="435" r:id="rId80"/>
    <p:sldId id="436" r:id="rId81"/>
    <p:sldId id="437" r:id="rId82"/>
    <p:sldId id="438" r:id="rId83"/>
    <p:sldId id="441" r:id="rId84"/>
    <p:sldId id="443" r:id="rId85"/>
    <p:sldId id="444" r:id="rId86"/>
    <p:sldId id="445" r:id="rId87"/>
    <p:sldId id="409" r:id="rId88"/>
    <p:sldId id="307" r:id="rId89"/>
    <p:sldId id="304" r:id="rId90"/>
    <p:sldId id="295" r:id="rId91"/>
  </p:sldIdLst>
  <p:sldSz cx="12192000" cy="6858000"/>
  <p:notesSz cx="6858000" cy="9144000"/>
  <p:custDataLst>
    <p:tags r:id="rId9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72E6"/>
    <a:srgbClr val="1C3649"/>
    <a:srgbClr val="1C0447"/>
    <a:srgbClr val="E4E1E1"/>
    <a:srgbClr val="1CE1E1"/>
    <a:srgbClr val="E6E1E1"/>
    <a:srgbClr val="EBE6E6"/>
    <a:srgbClr val="E6E6E6"/>
    <a:srgbClr val="1D3747"/>
    <a:srgbClr val="F1ED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83" autoAdjust="0"/>
    <p:restoredTop sz="74882" autoAdjust="0"/>
  </p:normalViewPr>
  <p:slideViewPr>
    <p:cSldViewPr snapToGrid="0">
      <p:cViewPr varScale="1">
        <p:scale>
          <a:sx n="66" d="100"/>
          <a:sy n="66" d="100"/>
        </p:scale>
        <p:origin x="1330" y="58"/>
      </p:cViewPr>
      <p:guideLst>
        <p:guide orient="horz" pos="2160"/>
        <p:guide pos="3840"/>
      </p:guideLst>
    </p:cSldViewPr>
  </p:slideViewPr>
  <p:outlineViewPr>
    <p:cViewPr>
      <p:scale>
        <a:sx n="33" d="100"/>
        <a:sy n="33" d="100"/>
      </p:scale>
      <p:origin x="0" y="8232"/>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9" d="100"/>
          <a:sy n="69" d="100"/>
        </p:scale>
        <p:origin x="3082"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slide" Target="slides/slide81.xml"/><Relationship Id="rId89" Type="http://schemas.openxmlformats.org/officeDocument/2006/relationships/slide" Target="slides/slide86.xml"/><Relationship Id="rId97"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presProps" Target="pres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handoutMaster" Target="handoutMasters/handoutMaster1.xml"/><Relationship Id="rId98"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tags" Target="tags/tag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64624D-466C-2042-8A0A-5AA56DE2DC64}" type="datetimeFigureOut">
              <a:rPr lang="en-US" smtClean="0"/>
              <a:t>3/22/2017</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FDEB12-1E7D-7842-B661-53C9BBB77766}" type="slidenum">
              <a:rPr lang="en-US" smtClean="0"/>
              <a:t>‹#›</a:t>
            </a:fld>
            <a:endParaRPr lang="en-US" dirty="0"/>
          </a:p>
        </p:txBody>
      </p:sp>
    </p:spTree>
    <p:extLst>
      <p:ext uri="{BB962C8B-B14F-4D97-AF65-F5344CB8AC3E}">
        <p14:creationId xmlns:p14="http://schemas.microsoft.com/office/powerpoint/2010/main" val="1004135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60D7BC-41EB-DC45-939C-558E874D2743}" type="datetimeFigureOut">
              <a:rPr lang="en-US" smtClean="0"/>
              <a:t>3/22/2017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29C4E9-9815-2C4B-8773-F08204D37298}" type="slidenum">
              <a:rPr lang="en-US" smtClean="0"/>
              <a:t>‹#›</a:t>
            </a:fld>
            <a:endParaRPr lang="en-US" dirty="0"/>
          </a:p>
        </p:txBody>
      </p:sp>
    </p:spTree>
    <p:extLst>
      <p:ext uri="{BB962C8B-B14F-4D97-AF65-F5344CB8AC3E}">
        <p14:creationId xmlns:p14="http://schemas.microsoft.com/office/powerpoint/2010/main" val="155976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Site_reliability_engineer"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en.wikipedia.org/wiki/Software"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leancoffee.or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www.iconarchive.com/artist/designcontest.html"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www.designcontest.com/" TargetMode="External"/><Relationship Id="rId5" Type="http://schemas.openxmlformats.org/officeDocument/2006/relationships/hyperlink" Target="http://creativecommons.org/licenses/by/4.0/" TargetMode="External"/><Relationship Id="rId4" Type="http://schemas.openxmlformats.org/officeDocument/2006/relationships/hyperlink" Target="http://www.iconarchive.com/show/ecommerce-business-icons-by-designcontest.html"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www.iconarchive.com/artist/designcontest.html" TargetMode="External"/><Relationship Id="rId2" Type="http://schemas.openxmlformats.org/officeDocument/2006/relationships/slide" Target="../slides/slide40.xml"/><Relationship Id="rId1" Type="http://schemas.openxmlformats.org/officeDocument/2006/relationships/notesMaster" Target="../notesMasters/notesMaster1.xml"/><Relationship Id="rId6" Type="http://schemas.openxmlformats.org/officeDocument/2006/relationships/hyperlink" Target="http://www.designcontest.com/" TargetMode="External"/><Relationship Id="rId5" Type="http://schemas.openxmlformats.org/officeDocument/2006/relationships/hyperlink" Target="http://creativecommons.org/licenses/by/4.0/" TargetMode="External"/><Relationship Id="rId4" Type="http://schemas.openxmlformats.org/officeDocument/2006/relationships/hyperlink" Target="http://www.iconarchive.com/show/ecommerce-business-icons-by-designcontest.html" TargetMode="Externa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www.iconarchive.com/artist/designcontest.html" TargetMode="External"/><Relationship Id="rId2" Type="http://schemas.openxmlformats.org/officeDocument/2006/relationships/slide" Target="../slides/slide41.xml"/><Relationship Id="rId1" Type="http://schemas.openxmlformats.org/officeDocument/2006/relationships/notesMaster" Target="../notesMasters/notesMaster1.xml"/><Relationship Id="rId6" Type="http://schemas.openxmlformats.org/officeDocument/2006/relationships/hyperlink" Target="http://www.designcontest.com/" TargetMode="External"/><Relationship Id="rId5" Type="http://schemas.openxmlformats.org/officeDocument/2006/relationships/hyperlink" Target="http://creativecommons.org/licenses/by/4.0/" TargetMode="External"/><Relationship Id="rId4" Type="http://schemas.openxmlformats.org/officeDocument/2006/relationships/hyperlink" Target="http://www.iconarchive.com/show/ecommerce-business-icons-by-designcontest.html"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ervicenow.com/"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github.com/broadly/node-healthchecks#what-should-i-check"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8" Type="http://schemas.openxmlformats.org/officeDocument/2006/relationships/hyperlink" Target="https://en.wikipedia.org/wiki/Managed_service_provider" TargetMode="External"/><Relationship Id="rId13" Type="http://schemas.openxmlformats.org/officeDocument/2006/relationships/hyperlink" Target="https://en.wikipedia.org/wiki/Application_software" TargetMode="External"/><Relationship Id="rId3" Type="http://schemas.openxmlformats.org/officeDocument/2006/relationships/hyperlink" Target="https://en.wikipedia.org/wiki/Computer_system" TargetMode="External"/><Relationship Id="rId7" Type="http://schemas.openxmlformats.org/officeDocument/2006/relationships/hyperlink" Target="https://en.wikipedia.org/wiki/Network_Operations_Center" TargetMode="External"/><Relationship Id="rId12" Type="http://schemas.openxmlformats.org/officeDocument/2006/relationships/hyperlink" Target="https://en.wikipedia.org/wiki/Workflow" TargetMode="External"/><Relationship Id="rId17" Type="http://schemas.openxmlformats.org/officeDocument/2006/relationships/hyperlink" Target="https://en.wikipedia.org/wiki/Mean_time_between_failures" TargetMode="External"/><Relationship Id="rId2" Type="http://schemas.openxmlformats.org/officeDocument/2006/relationships/slide" Target="../slides/slide73.xml"/><Relationship Id="rId16" Type="http://schemas.openxmlformats.org/officeDocument/2006/relationships/hyperlink" Target="https://en.wikipedia.org/wiki/Mean_time_to_repair" TargetMode="External"/><Relationship Id="rId1" Type="http://schemas.openxmlformats.org/officeDocument/2006/relationships/notesMaster" Target="../notesMasters/notesMaster1.xml"/><Relationship Id="rId6" Type="http://schemas.openxmlformats.org/officeDocument/2006/relationships/hyperlink" Target="https://en.wikipedia.org/wiki/Information_technology" TargetMode="External"/><Relationship Id="rId11" Type="http://schemas.openxmlformats.org/officeDocument/2006/relationships/hyperlink" Target="https://en.wikipedia.org/wiki/Runbook#cite_note-AllView-1" TargetMode="External"/><Relationship Id="rId5" Type="http://schemas.openxmlformats.org/officeDocument/2006/relationships/hyperlink" Target="https://en.wikipedia.org/wiki/System_administrator" TargetMode="External"/><Relationship Id="rId15" Type="http://schemas.openxmlformats.org/officeDocument/2006/relationships/hyperlink" Target="https://en.wikipedia.org/wiki/Gartner" TargetMode="External"/><Relationship Id="rId10" Type="http://schemas.openxmlformats.org/officeDocument/2006/relationships/hyperlink" Target="https://en.wikipedia.org/wiki/Service_catalog" TargetMode="External"/><Relationship Id="rId4" Type="http://schemas.openxmlformats.org/officeDocument/2006/relationships/hyperlink" Target="https://en.wikipedia.org/wiki/Computer_network" TargetMode="External"/><Relationship Id="rId9" Type="http://schemas.openxmlformats.org/officeDocument/2006/relationships/hyperlink" Target="https://en.wikipedia.org/wiki/Decision_tree" TargetMode="External"/><Relationship Id="rId14" Type="http://schemas.openxmlformats.org/officeDocument/2006/relationships/hyperlink" Target="https://en.wikipedia.org/wiki/Database"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29C4E9-9815-2C4B-8773-F08204D37298}" type="slidenum">
              <a:rPr lang="en-US" smtClean="0"/>
              <a:t>1</a:t>
            </a:fld>
            <a:endParaRPr lang="en-US" dirty="0"/>
          </a:p>
        </p:txBody>
      </p:sp>
    </p:spTree>
    <p:extLst>
      <p:ext uri="{BB962C8B-B14F-4D97-AF65-F5344CB8AC3E}">
        <p14:creationId xmlns:p14="http://schemas.microsoft.com/office/powerpoint/2010/main" val="27745350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772719-398A-974D-B678-396E837892F4}"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26444278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smtClean="0">
                <a:hlinkClick r:id="rId3" tooltip="Site reliability engineer"/>
              </a:rPr>
              <a:t>site reliability engineer</a:t>
            </a:r>
            <a:r>
              <a:rPr lang="en-US" dirty="0" smtClean="0"/>
              <a:t> (SRE) will ideally spend up to 50% of their time doing "ops" related work such as issues, on-call, and manual intervention. Since the </a:t>
            </a:r>
            <a:r>
              <a:rPr lang="en-US" dirty="0" smtClean="0">
                <a:hlinkClick r:id="rId4" tooltip="Software"/>
              </a:rPr>
              <a:t>software</a:t>
            </a:r>
            <a:r>
              <a:rPr lang="en-US" dirty="0" smtClean="0"/>
              <a:t> system that an SRE oversees is expected to be highly automatic and self-healing, the SRE should spend the other 50% of their time on development tasks such as new features, scaling or automation. The ideal SRE candidate is a coder who also has operational and systems knowledge and likes to whittle down complex tasks.</a:t>
            </a:r>
          </a:p>
          <a:p>
            <a:pPr marL="0" marR="0" lvl="0" indent="0" algn="l" defTabSz="455474" rtl="0" eaLnBrk="1" fontAlgn="auto" latinLnBrk="0" hangingPunct="1">
              <a:lnSpc>
                <a:spcPct val="100000"/>
              </a:lnSpc>
              <a:spcBef>
                <a:spcPts val="0"/>
              </a:spcBef>
              <a:spcAft>
                <a:spcPts val="0"/>
              </a:spcAft>
              <a:buClrTx/>
              <a:buSzTx/>
              <a:buFontTx/>
              <a:buNone/>
              <a:tabLst/>
              <a:defRPr/>
            </a:pPr>
            <a:r>
              <a:rPr lang="en-US" sz="1200" smtClean="0">
                <a:solidFill>
                  <a:schemeClr val="tx1"/>
                </a:solidFill>
              </a:rPr>
              <a:t>Responsible for availability, latency, performance, efficiency, change management, monitoring, emergency response, and demand forecasting and capacity planning</a:t>
            </a:r>
          </a:p>
          <a:p>
            <a:endParaRPr lang="en-US" dirty="0"/>
          </a:p>
        </p:txBody>
      </p:sp>
      <p:sp>
        <p:nvSpPr>
          <p:cNvPr id="4" name="Slide Number Placeholder 3"/>
          <p:cNvSpPr>
            <a:spLocks noGrp="1"/>
          </p:cNvSpPr>
          <p:nvPr>
            <p:ph type="sldNum" sz="quarter" idx="10"/>
          </p:nvPr>
        </p:nvSpPr>
        <p:spPr/>
        <p:txBody>
          <a:bodyPr/>
          <a:lstStyle/>
          <a:p>
            <a:fld id="{9F772719-398A-974D-B678-396E837892F4}"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36449072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5474" rtl="0" eaLnBrk="1" fontAlgn="auto" latinLnBrk="0" hangingPunct="1">
              <a:lnSpc>
                <a:spcPct val="100000"/>
              </a:lnSpc>
              <a:spcBef>
                <a:spcPts val="0"/>
              </a:spcBef>
              <a:spcAft>
                <a:spcPts val="0"/>
              </a:spcAft>
              <a:buClrTx/>
              <a:buSzTx/>
              <a:buFontTx/>
              <a:buNone/>
              <a:tabLst/>
              <a:defRPr/>
            </a:pPr>
            <a:r>
              <a:rPr lang="de-DE" dirty="0" smtClean="0"/>
              <a:t>Source for</a:t>
            </a:r>
            <a:r>
              <a:rPr lang="de-DE" baseline="0" dirty="0" smtClean="0"/>
              <a:t> triangle on the lower right: </a:t>
            </a:r>
            <a:r>
              <a:rPr lang="de-DE" sz="1200" dirty="0" smtClean="0"/>
              <a:t>Site Reliability Engineering, O‘Reilly Media,</a:t>
            </a:r>
            <a:r>
              <a:rPr lang="de-DE" sz="1200" baseline="0" dirty="0" smtClean="0"/>
              <a:t> Inc</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9F772719-398A-974D-B678-396E837892F4}"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1528863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772719-398A-974D-B678-396E837892F4}"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42643405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772719-398A-974D-B678-396E837892F4}"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1722626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5474" rtl="0" eaLnBrk="1" fontAlgn="auto" latinLnBrk="0" hangingPunct="1">
              <a:lnSpc>
                <a:spcPct val="100000"/>
              </a:lnSpc>
              <a:spcBef>
                <a:spcPts val="0"/>
              </a:spcBef>
              <a:spcAft>
                <a:spcPts val="0"/>
              </a:spcAft>
              <a:buClrTx/>
              <a:buSzTx/>
              <a:buFontTx/>
              <a:buNone/>
              <a:tabLst/>
              <a:defRPr/>
            </a:pPr>
            <a:r>
              <a:rPr lang="en-US" altLang="en-US" sz="1200" b="1" dirty="0" smtClean="0">
                <a:solidFill>
                  <a:srgbClr val="FCB11C">
                    <a:lumMod val="60000"/>
                    <a:lumOff val="40000"/>
                  </a:srgbClr>
                </a:solidFill>
                <a:cs typeface="Arial" panose="020B0604020202020204" pitchFamily="34" charset="0"/>
              </a:rPr>
              <a:t>Sense, isolate, diagnose</a:t>
            </a:r>
            <a:endParaRPr lang="en-US" sz="3600" dirty="0" smtClean="0"/>
          </a:p>
          <a:p>
            <a:endParaRPr lang="en-US" dirty="0"/>
          </a:p>
        </p:txBody>
      </p:sp>
      <p:sp>
        <p:nvSpPr>
          <p:cNvPr id="4" name="Slide Number Placeholder 3"/>
          <p:cNvSpPr>
            <a:spLocks noGrp="1"/>
          </p:cNvSpPr>
          <p:nvPr>
            <p:ph type="sldNum" sz="quarter" idx="10"/>
          </p:nvPr>
        </p:nvSpPr>
        <p:spPr/>
        <p:txBody>
          <a:bodyPr/>
          <a:lstStyle/>
          <a:p>
            <a:fld id="{9F772719-398A-974D-B678-396E837892F4}"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1550139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772719-398A-974D-B678-396E837892F4}"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27876248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772719-398A-974D-B678-396E837892F4}"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2765455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772719-398A-974D-B678-396E837892F4}"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2446659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772719-398A-974D-B678-396E837892F4}"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4020135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a:hlinkClick r:id="rId3" tooltip="leancoffee.org is here"/>
              </a:rPr>
              <a:t>“Lean Coffee” format</a:t>
            </a:r>
            <a:r>
              <a:rPr lang="en-US" dirty="0"/>
              <a:t> where participants gathered, built an agenda, and began discussing DevOps topics that were pertinent to their particular environment.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29C4E9-9815-2C4B-8773-F08204D3729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563206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5474" rtl="0" eaLnBrk="1" fontAlgn="auto" latinLnBrk="0" hangingPunct="1">
              <a:lnSpc>
                <a:spcPct val="100000"/>
              </a:lnSpc>
              <a:spcBef>
                <a:spcPts val="0"/>
              </a:spcBef>
              <a:spcAft>
                <a:spcPts val="0"/>
              </a:spcAft>
              <a:buClrTx/>
              <a:buSzTx/>
              <a:buFontTx/>
              <a:buNone/>
              <a:tabLst/>
              <a:defRPr/>
            </a:pPr>
            <a:r>
              <a:rPr lang="en-US" altLang="en-US" sz="1200" b="1" dirty="0" smtClean="0">
                <a:solidFill>
                  <a:srgbClr val="FCB11C">
                    <a:lumMod val="60000"/>
                    <a:lumOff val="40000"/>
                  </a:srgbClr>
                </a:solidFill>
                <a:cs typeface="Arial" panose="020B0604020202020204" pitchFamily="34" charset="0"/>
              </a:rPr>
              <a:t>Call Home; First Failure Data Capture</a:t>
            </a:r>
            <a:endParaRPr lang="en-US" sz="3600" dirty="0" smtClean="0"/>
          </a:p>
          <a:p>
            <a:endParaRPr lang="en-US" dirty="0"/>
          </a:p>
        </p:txBody>
      </p:sp>
      <p:sp>
        <p:nvSpPr>
          <p:cNvPr id="4" name="Slide Number Placeholder 3"/>
          <p:cNvSpPr>
            <a:spLocks noGrp="1"/>
          </p:cNvSpPr>
          <p:nvPr>
            <p:ph type="sldNum" sz="quarter" idx="10"/>
          </p:nvPr>
        </p:nvSpPr>
        <p:spPr/>
        <p:txBody>
          <a:bodyPr/>
          <a:lstStyle/>
          <a:p>
            <a:fld id="{9F772719-398A-974D-B678-396E837892F4}"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23747994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One of the ways Google helps manage the drive of the dev team to release often and Ops drive to improve reliability is through </a:t>
            </a:r>
            <a:r>
              <a:rPr lang="en-US" sz="1200" b="1" dirty="0" smtClean="0"/>
              <a:t>Error Budgets</a:t>
            </a:r>
            <a:r>
              <a:rPr lang="en-US" sz="1200" dirty="0" smtClean="0"/>
              <a:t>. By clearly establishing SLAs and measuring the problems against the service SRE can turn an opinion into a math problem. As long as the dev team is in the black (not exceeding their error budget) then they can launch away.</a:t>
            </a:r>
          </a:p>
          <a:p>
            <a:r>
              <a:rPr lang="en-US" sz="1200" dirty="0" smtClean="0"/>
              <a:t>The DevOps team can “spend” this error budget in any way they like. If the product is currently running flawlessly, with few or no errors, they can launch whatever they want, whenever they want. Conversely, if they have met or exceeded the error budget and are operating at or below the defined SLA, all launches are frozen until they reduce the number of errors to a level that allows the launch to proceed.</a:t>
            </a:r>
          </a:p>
          <a:p>
            <a:endParaRPr lang="en-US" dirty="0"/>
          </a:p>
        </p:txBody>
      </p:sp>
      <p:sp>
        <p:nvSpPr>
          <p:cNvPr id="4" name="Slide Number Placeholder 3"/>
          <p:cNvSpPr>
            <a:spLocks noGrp="1"/>
          </p:cNvSpPr>
          <p:nvPr>
            <p:ph type="sldNum" sz="quarter" idx="10"/>
          </p:nvPr>
        </p:nvSpPr>
        <p:spPr/>
        <p:txBody>
          <a:bodyPr/>
          <a:lstStyle/>
          <a:p>
            <a:fld id="{9F772719-398A-974D-B678-396E837892F4}"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35808260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772719-398A-974D-B678-396E837892F4}"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19888957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prstClr val="white"/>
                </a:solidFill>
              </a:rPr>
              <a:t>One of the challenges with automating deployment is the cut-over itself, taking software from the final stage of testing to live production. You usually need to do this quickly in order to minimize downtime. The </a:t>
            </a:r>
            <a:r>
              <a:rPr lang="en-US" sz="1200" b="1" dirty="0" smtClean="0">
                <a:solidFill>
                  <a:prstClr val="white"/>
                </a:solidFill>
              </a:rPr>
              <a:t>blue-green deployment </a:t>
            </a:r>
            <a:r>
              <a:rPr lang="en-US" sz="1200" dirty="0" smtClean="0">
                <a:solidFill>
                  <a:prstClr val="white"/>
                </a:solidFill>
              </a:rPr>
              <a:t>approach does this by ensuring you have two production environments, as identical as possible. At any time one of them, let's say blue for the example, is live. As you prepare a new release of your software you do your final stage of testing in the green environment. Once the software is working in the green environment, you switch the router (load-balancer) so that gradually incoming requests go to the green environment until the blue one is idle.</a:t>
            </a:r>
          </a:p>
          <a:p>
            <a:endParaRPr lang="en-US" dirty="0"/>
          </a:p>
        </p:txBody>
      </p:sp>
      <p:sp>
        <p:nvSpPr>
          <p:cNvPr id="4" name="Slide Number Placeholder 3"/>
          <p:cNvSpPr>
            <a:spLocks noGrp="1"/>
          </p:cNvSpPr>
          <p:nvPr>
            <p:ph type="sldNum" sz="quarter" idx="10"/>
          </p:nvPr>
        </p:nvSpPr>
        <p:spPr/>
        <p:txBody>
          <a:bodyPr/>
          <a:lstStyle/>
          <a:p>
            <a:fld id="{9F772719-398A-974D-B678-396E837892F4}"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19288524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Guiding principle what to show / expose: Is it actionable.</a:t>
            </a:r>
            <a:r>
              <a:rPr lang="de-DE" baseline="0" dirty="0" smtClean="0"/>
              <a:t> Does it support the persona in deciding &amp; taking the best next action.</a:t>
            </a:r>
          </a:p>
          <a:p>
            <a:endParaRPr lang="de-DE" baseline="0" dirty="0" smtClean="0"/>
          </a:p>
          <a:p>
            <a:pPr marL="0" marR="0" lvl="0" indent="0" algn="l" defTabSz="455474" rtl="0" eaLnBrk="1" fontAlgn="auto" latinLnBrk="0" hangingPunct="1">
              <a:lnSpc>
                <a:spcPct val="100000"/>
              </a:lnSpc>
              <a:spcBef>
                <a:spcPts val="0"/>
              </a:spcBef>
              <a:spcAft>
                <a:spcPts val="0"/>
              </a:spcAft>
              <a:buClrTx/>
              <a:buSzTx/>
              <a:buFontTx/>
              <a:buNone/>
              <a:tabLst/>
              <a:defRPr/>
            </a:pPr>
            <a:r>
              <a:rPr lang="en-US" sz="1200" dirty="0" smtClean="0">
                <a:latin typeface="Arial Narrow" panose="020B0606020202030204" pitchFamily="34" charset="0"/>
              </a:rPr>
              <a:t>Mash-up of disparate sources of information to find correlations (i.e. show me #users / vs performance or Changes and performance peaks over the same time period)</a:t>
            </a:r>
          </a:p>
          <a:p>
            <a:endParaRPr lang="en-US" dirty="0"/>
          </a:p>
        </p:txBody>
      </p:sp>
      <p:sp>
        <p:nvSpPr>
          <p:cNvPr id="4" name="Slide Number Placeholder 3"/>
          <p:cNvSpPr>
            <a:spLocks noGrp="1"/>
          </p:cNvSpPr>
          <p:nvPr>
            <p:ph type="sldNum" sz="quarter" idx="10"/>
          </p:nvPr>
        </p:nvSpPr>
        <p:spPr/>
        <p:txBody>
          <a:bodyPr/>
          <a:lstStyle/>
          <a:p>
            <a:fld id="{9F772719-398A-974D-B678-396E837892F4}"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29072126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Guiding principle what to show / expose: Is it actionable.</a:t>
            </a:r>
            <a:r>
              <a:rPr lang="de-DE" baseline="0" dirty="0" smtClean="0"/>
              <a:t> Does it support the persona in deciding &amp; taking the best next action.</a:t>
            </a:r>
            <a:endParaRPr lang="en-US" dirty="0"/>
          </a:p>
        </p:txBody>
      </p:sp>
      <p:sp>
        <p:nvSpPr>
          <p:cNvPr id="4" name="Slide Number Placeholder 3"/>
          <p:cNvSpPr>
            <a:spLocks noGrp="1"/>
          </p:cNvSpPr>
          <p:nvPr>
            <p:ph type="sldNum" sz="quarter" idx="10"/>
          </p:nvPr>
        </p:nvSpPr>
        <p:spPr/>
        <p:txBody>
          <a:bodyPr/>
          <a:lstStyle/>
          <a:p>
            <a:fld id="{9F772719-398A-974D-B678-396E837892F4}"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18911116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Guiding principle what to show / expose: Is it actionable.</a:t>
            </a:r>
            <a:r>
              <a:rPr lang="de-DE" baseline="0" dirty="0" smtClean="0"/>
              <a:t> Does it support the persona in deciding &amp; taking the best next action.</a:t>
            </a:r>
            <a:endParaRPr lang="en-US" dirty="0"/>
          </a:p>
        </p:txBody>
      </p:sp>
      <p:sp>
        <p:nvSpPr>
          <p:cNvPr id="4" name="Slide Number Placeholder 3"/>
          <p:cNvSpPr>
            <a:spLocks noGrp="1"/>
          </p:cNvSpPr>
          <p:nvPr>
            <p:ph type="sldNum" sz="quarter" idx="10"/>
          </p:nvPr>
        </p:nvSpPr>
        <p:spPr/>
        <p:txBody>
          <a:bodyPr/>
          <a:lstStyle/>
          <a:p>
            <a:fld id="{9F772719-398A-974D-B678-396E837892F4}"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4123480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6916" indent="-86916">
              <a:lnSpc>
                <a:spcPct val="90000"/>
              </a:lnSpc>
              <a:spcBef>
                <a:spcPts val="450"/>
              </a:spcBef>
              <a:buFont typeface="Arial" panose="020B0604020202020204" pitchFamily="34" charset="0"/>
              <a:buChar char="•"/>
            </a:pPr>
            <a:r>
              <a:rPr lang="de-DE" sz="1200" dirty="0" smtClean="0">
                <a:latin typeface="Arial Narrow" panose="020B0606020202030204" pitchFamily="34" charset="0"/>
              </a:rPr>
              <a:t>The following activities detail typical operations activities that should</a:t>
            </a:r>
            <a:r>
              <a:rPr lang="de-DE" sz="1200" baseline="0" dirty="0" smtClean="0">
                <a:latin typeface="Arial Narrow" panose="020B0606020202030204" pitchFamily="34" charset="0"/>
              </a:rPr>
              <a:t> be elimiated or automated</a:t>
            </a:r>
            <a:endParaRPr lang="de-DE" sz="1200" dirty="0" smtClean="0">
              <a:latin typeface="Arial Narrow" panose="020B0606020202030204" pitchFamily="34" charset="0"/>
            </a:endParaRPr>
          </a:p>
          <a:p>
            <a:pPr marL="542390" lvl="1" indent="-86916">
              <a:lnSpc>
                <a:spcPct val="90000"/>
              </a:lnSpc>
              <a:spcBef>
                <a:spcPts val="450"/>
              </a:spcBef>
              <a:buFont typeface="Arial" panose="020B0604020202020204" pitchFamily="34" charset="0"/>
              <a:buChar char="•"/>
            </a:pPr>
            <a:r>
              <a:rPr lang="de-DE" sz="1200" dirty="0" smtClean="0">
                <a:latin typeface="Arial Narrow" panose="020B0606020202030204" pitchFamily="34" charset="0"/>
              </a:rPr>
              <a:t>Manual</a:t>
            </a:r>
          </a:p>
          <a:p>
            <a:pPr marL="542390" lvl="1" indent="-86916">
              <a:lnSpc>
                <a:spcPct val="90000"/>
              </a:lnSpc>
              <a:spcBef>
                <a:spcPts val="450"/>
              </a:spcBef>
              <a:buFont typeface="Arial" panose="020B0604020202020204" pitchFamily="34" charset="0"/>
              <a:buChar char="•"/>
            </a:pPr>
            <a:r>
              <a:rPr lang="de-DE" sz="1200" dirty="0" smtClean="0">
                <a:latin typeface="Arial Narrow" panose="020B0606020202030204" pitchFamily="34" charset="0"/>
              </a:rPr>
              <a:t>Repetitive</a:t>
            </a:r>
          </a:p>
          <a:p>
            <a:pPr marL="542390" lvl="1" indent="-86916">
              <a:lnSpc>
                <a:spcPct val="90000"/>
              </a:lnSpc>
              <a:spcBef>
                <a:spcPts val="450"/>
              </a:spcBef>
              <a:buFont typeface="Arial" panose="020B0604020202020204" pitchFamily="34" charset="0"/>
              <a:buChar char="•"/>
            </a:pPr>
            <a:r>
              <a:rPr lang="de-DE" sz="1200" dirty="0" smtClean="0">
                <a:latin typeface="Arial Narrow" panose="020B0606020202030204" pitchFamily="34" charset="0"/>
              </a:rPr>
              <a:t>Automateable</a:t>
            </a:r>
          </a:p>
          <a:p>
            <a:pPr marL="542390" lvl="1" indent="-86916">
              <a:lnSpc>
                <a:spcPct val="90000"/>
              </a:lnSpc>
              <a:spcBef>
                <a:spcPts val="450"/>
              </a:spcBef>
              <a:buFont typeface="Arial" panose="020B0604020202020204" pitchFamily="34" charset="0"/>
              <a:buChar char="•"/>
            </a:pPr>
            <a:r>
              <a:rPr lang="de-DE" sz="1200" dirty="0" smtClean="0">
                <a:latin typeface="Arial Narrow" panose="020B0606020202030204" pitchFamily="34" charset="0"/>
              </a:rPr>
              <a:t>Tactical (interrupt-driven)</a:t>
            </a:r>
          </a:p>
          <a:p>
            <a:pPr marL="542390" lvl="1" indent="-86916">
              <a:lnSpc>
                <a:spcPct val="90000"/>
              </a:lnSpc>
              <a:spcBef>
                <a:spcPts val="450"/>
              </a:spcBef>
              <a:buFont typeface="Arial" panose="020B0604020202020204" pitchFamily="34" charset="0"/>
              <a:buChar char="•"/>
            </a:pPr>
            <a:r>
              <a:rPr lang="de-DE" sz="1200" dirty="0" smtClean="0">
                <a:latin typeface="Arial Narrow" panose="020B0606020202030204" pitchFamily="34" charset="0"/>
              </a:rPr>
              <a:t>No enduring value</a:t>
            </a:r>
          </a:p>
          <a:p>
            <a:pPr marL="542390" lvl="1" indent="-86916">
              <a:lnSpc>
                <a:spcPct val="90000"/>
              </a:lnSpc>
              <a:spcBef>
                <a:spcPts val="450"/>
              </a:spcBef>
              <a:buFont typeface="Arial" panose="020B0604020202020204" pitchFamily="34" charset="0"/>
              <a:buChar char="•"/>
            </a:pPr>
            <a:r>
              <a:rPr lang="de-DE" sz="1200" dirty="0" smtClean="0">
                <a:latin typeface="Arial Narrow" panose="020B0606020202030204" pitchFamily="34" charset="0"/>
              </a:rPr>
              <a:t>Work that scales linear with service growth</a:t>
            </a:r>
          </a:p>
          <a:p>
            <a:pPr marL="86916" indent="-86916">
              <a:lnSpc>
                <a:spcPct val="90000"/>
              </a:lnSpc>
              <a:spcBef>
                <a:spcPts val="450"/>
              </a:spcBef>
              <a:buFont typeface="Arial" panose="020B0604020202020204" pitchFamily="34" charset="0"/>
              <a:buChar char="•"/>
            </a:pPr>
            <a:endParaRPr lang="en-US" sz="1200" dirty="0" smtClean="0">
              <a:latin typeface="Arial Narrow" panose="020B0606020202030204" pitchFamily="34" charset="0"/>
            </a:endParaRPr>
          </a:p>
          <a:p>
            <a:endParaRPr lang="en-US" dirty="0"/>
          </a:p>
        </p:txBody>
      </p:sp>
      <p:sp>
        <p:nvSpPr>
          <p:cNvPr id="4" name="Slide Number Placeholder 3"/>
          <p:cNvSpPr>
            <a:spLocks noGrp="1"/>
          </p:cNvSpPr>
          <p:nvPr>
            <p:ph type="sldNum" sz="quarter" idx="10"/>
          </p:nvPr>
        </p:nvSpPr>
        <p:spPr/>
        <p:txBody>
          <a:bodyPr/>
          <a:lstStyle/>
          <a:p>
            <a:fld id="{9F772719-398A-974D-B678-396E837892F4}"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33605783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6916" indent="-86916">
              <a:lnSpc>
                <a:spcPct val="90000"/>
              </a:lnSpc>
              <a:spcBef>
                <a:spcPts val="450"/>
              </a:spcBef>
              <a:buFont typeface="Arial" panose="020B0604020202020204" pitchFamily="34" charset="0"/>
              <a:buChar char="•"/>
            </a:pPr>
            <a:r>
              <a:rPr lang="de-DE" sz="1200" dirty="0" smtClean="0">
                <a:latin typeface="Arial Narrow" panose="020B0606020202030204" pitchFamily="34" charset="0"/>
              </a:rPr>
              <a:t>The following activities detail typical operations activities that should</a:t>
            </a:r>
            <a:r>
              <a:rPr lang="de-DE" sz="1200" baseline="0" dirty="0" smtClean="0">
                <a:latin typeface="Arial Narrow" panose="020B0606020202030204" pitchFamily="34" charset="0"/>
              </a:rPr>
              <a:t> be elimiated or automated</a:t>
            </a:r>
            <a:endParaRPr lang="de-DE" sz="1200" dirty="0" smtClean="0">
              <a:latin typeface="Arial Narrow" panose="020B0606020202030204" pitchFamily="34" charset="0"/>
            </a:endParaRPr>
          </a:p>
          <a:p>
            <a:pPr marL="542390" lvl="1" indent="-86916">
              <a:lnSpc>
                <a:spcPct val="90000"/>
              </a:lnSpc>
              <a:spcBef>
                <a:spcPts val="450"/>
              </a:spcBef>
              <a:buFont typeface="Arial" panose="020B0604020202020204" pitchFamily="34" charset="0"/>
              <a:buChar char="•"/>
            </a:pPr>
            <a:r>
              <a:rPr lang="de-DE" sz="1200" dirty="0" smtClean="0">
                <a:latin typeface="Arial Narrow" panose="020B0606020202030204" pitchFamily="34" charset="0"/>
              </a:rPr>
              <a:t>Manual</a:t>
            </a:r>
          </a:p>
          <a:p>
            <a:pPr marL="542390" lvl="1" indent="-86916">
              <a:lnSpc>
                <a:spcPct val="90000"/>
              </a:lnSpc>
              <a:spcBef>
                <a:spcPts val="450"/>
              </a:spcBef>
              <a:buFont typeface="Arial" panose="020B0604020202020204" pitchFamily="34" charset="0"/>
              <a:buChar char="•"/>
            </a:pPr>
            <a:r>
              <a:rPr lang="de-DE" sz="1200" dirty="0" smtClean="0">
                <a:latin typeface="Arial Narrow" panose="020B0606020202030204" pitchFamily="34" charset="0"/>
              </a:rPr>
              <a:t>Repetitive</a:t>
            </a:r>
          </a:p>
          <a:p>
            <a:pPr marL="542390" lvl="1" indent="-86916">
              <a:lnSpc>
                <a:spcPct val="90000"/>
              </a:lnSpc>
              <a:spcBef>
                <a:spcPts val="450"/>
              </a:spcBef>
              <a:buFont typeface="Arial" panose="020B0604020202020204" pitchFamily="34" charset="0"/>
              <a:buChar char="•"/>
            </a:pPr>
            <a:r>
              <a:rPr lang="de-DE" sz="1200" dirty="0" smtClean="0">
                <a:latin typeface="Arial Narrow" panose="020B0606020202030204" pitchFamily="34" charset="0"/>
              </a:rPr>
              <a:t>Automateable</a:t>
            </a:r>
          </a:p>
          <a:p>
            <a:pPr marL="542390" lvl="1" indent="-86916">
              <a:lnSpc>
                <a:spcPct val="90000"/>
              </a:lnSpc>
              <a:spcBef>
                <a:spcPts val="450"/>
              </a:spcBef>
              <a:buFont typeface="Arial" panose="020B0604020202020204" pitchFamily="34" charset="0"/>
              <a:buChar char="•"/>
            </a:pPr>
            <a:r>
              <a:rPr lang="de-DE" sz="1200" dirty="0" smtClean="0">
                <a:latin typeface="Arial Narrow" panose="020B0606020202030204" pitchFamily="34" charset="0"/>
              </a:rPr>
              <a:t>Tactical (interrupt-driven)</a:t>
            </a:r>
          </a:p>
          <a:p>
            <a:pPr marL="542390" lvl="1" indent="-86916">
              <a:lnSpc>
                <a:spcPct val="90000"/>
              </a:lnSpc>
              <a:spcBef>
                <a:spcPts val="450"/>
              </a:spcBef>
              <a:buFont typeface="Arial" panose="020B0604020202020204" pitchFamily="34" charset="0"/>
              <a:buChar char="•"/>
            </a:pPr>
            <a:r>
              <a:rPr lang="de-DE" sz="1200" dirty="0" smtClean="0">
                <a:latin typeface="Arial Narrow" panose="020B0606020202030204" pitchFamily="34" charset="0"/>
              </a:rPr>
              <a:t>No enduring value</a:t>
            </a:r>
          </a:p>
          <a:p>
            <a:pPr marL="542390" lvl="1" indent="-86916">
              <a:lnSpc>
                <a:spcPct val="90000"/>
              </a:lnSpc>
              <a:spcBef>
                <a:spcPts val="450"/>
              </a:spcBef>
              <a:buFont typeface="Arial" panose="020B0604020202020204" pitchFamily="34" charset="0"/>
              <a:buChar char="•"/>
            </a:pPr>
            <a:r>
              <a:rPr lang="de-DE" sz="1200" dirty="0" smtClean="0">
                <a:latin typeface="Arial Narrow" panose="020B0606020202030204" pitchFamily="34" charset="0"/>
              </a:rPr>
              <a:t>Work that scales linear with service growth</a:t>
            </a:r>
          </a:p>
          <a:p>
            <a:pPr marL="86916" indent="-86916">
              <a:lnSpc>
                <a:spcPct val="90000"/>
              </a:lnSpc>
              <a:spcBef>
                <a:spcPts val="450"/>
              </a:spcBef>
              <a:buFont typeface="Arial" panose="020B0604020202020204" pitchFamily="34" charset="0"/>
              <a:buChar char="•"/>
            </a:pPr>
            <a:endParaRPr lang="en-US" sz="1200" dirty="0" smtClean="0">
              <a:latin typeface="Arial Narrow" panose="020B0606020202030204" pitchFamily="34" charset="0"/>
            </a:endParaRPr>
          </a:p>
          <a:p>
            <a:endParaRPr lang="en-US" dirty="0"/>
          </a:p>
        </p:txBody>
      </p:sp>
      <p:sp>
        <p:nvSpPr>
          <p:cNvPr id="4" name="Slide Number Placeholder 3"/>
          <p:cNvSpPr>
            <a:spLocks noGrp="1"/>
          </p:cNvSpPr>
          <p:nvPr>
            <p:ph type="sldNum" sz="quarter" idx="10"/>
          </p:nvPr>
        </p:nvSpPr>
        <p:spPr/>
        <p:txBody>
          <a:bodyPr/>
          <a:lstStyle/>
          <a:p>
            <a:fld id="{9F772719-398A-974D-B678-396E837892F4}"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19672591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772719-398A-974D-B678-396E837892F4}"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3657497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6"/>
          <p:cNvSpPr>
            <a:spLocks noGrp="1" noChangeArrowheads="1"/>
          </p:cNvSpPr>
          <p:nvPr>
            <p:ph type="ftr" sz="quarter" idx="4"/>
          </p:nvPr>
        </p:nvSpPr>
        <p:spPr>
          <a:noFill/>
        </p:spPr>
        <p:txBody>
          <a:bodyPr/>
          <a:lstStyle>
            <a:lvl1pPr defTabSz="872440">
              <a:defRPr sz="1600">
                <a:solidFill>
                  <a:schemeClr val="tx1"/>
                </a:solidFill>
                <a:latin typeface="Arial" panose="020B0604020202020204" pitchFamily="34" charset="0"/>
              </a:defRPr>
            </a:lvl1pPr>
            <a:lvl2pPr marL="702756" indent="-270291" defTabSz="872440">
              <a:defRPr sz="1600">
                <a:solidFill>
                  <a:schemeClr val="tx1"/>
                </a:solidFill>
                <a:latin typeface="Arial" panose="020B0604020202020204" pitchFamily="34" charset="0"/>
              </a:defRPr>
            </a:lvl2pPr>
            <a:lvl3pPr marL="1081164" indent="-216233" defTabSz="872440">
              <a:defRPr sz="1600">
                <a:solidFill>
                  <a:schemeClr val="tx1"/>
                </a:solidFill>
                <a:latin typeface="Arial" panose="020B0604020202020204" pitchFamily="34" charset="0"/>
              </a:defRPr>
            </a:lvl3pPr>
            <a:lvl4pPr marL="1513629" indent="-216233" defTabSz="872440">
              <a:defRPr sz="1600">
                <a:solidFill>
                  <a:schemeClr val="tx1"/>
                </a:solidFill>
                <a:latin typeface="Arial" panose="020B0604020202020204" pitchFamily="34" charset="0"/>
              </a:defRPr>
            </a:lvl4pPr>
            <a:lvl5pPr marL="1946095" indent="-216233" defTabSz="872440">
              <a:defRPr sz="1600">
                <a:solidFill>
                  <a:schemeClr val="tx1"/>
                </a:solidFill>
                <a:latin typeface="Arial" panose="020B0604020202020204" pitchFamily="34" charset="0"/>
              </a:defRPr>
            </a:lvl5pPr>
            <a:lvl6pPr marL="2378560" indent="-216233" defTabSz="872440" eaLnBrk="0" fontAlgn="base" hangingPunct="0">
              <a:spcBef>
                <a:spcPct val="0"/>
              </a:spcBef>
              <a:spcAft>
                <a:spcPct val="0"/>
              </a:spcAft>
              <a:defRPr sz="1600">
                <a:solidFill>
                  <a:schemeClr val="tx1"/>
                </a:solidFill>
                <a:latin typeface="Arial" panose="020B0604020202020204" pitchFamily="34" charset="0"/>
              </a:defRPr>
            </a:lvl6pPr>
            <a:lvl7pPr marL="2811026" indent="-216233" defTabSz="872440" eaLnBrk="0" fontAlgn="base" hangingPunct="0">
              <a:spcBef>
                <a:spcPct val="0"/>
              </a:spcBef>
              <a:spcAft>
                <a:spcPct val="0"/>
              </a:spcAft>
              <a:defRPr sz="1600">
                <a:solidFill>
                  <a:schemeClr val="tx1"/>
                </a:solidFill>
                <a:latin typeface="Arial" panose="020B0604020202020204" pitchFamily="34" charset="0"/>
              </a:defRPr>
            </a:lvl7pPr>
            <a:lvl8pPr marL="3243491" indent="-216233" defTabSz="872440" eaLnBrk="0" fontAlgn="base" hangingPunct="0">
              <a:spcBef>
                <a:spcPct val="0"/>
              </a:spcBef>
              <a:spcAft>
                <a:spcPct val="0"/>
              </a:spcAft>
              <a:defRPr sz="1600">
                <a:solidFill>
                  <a:schemeClr val="tx1"/>
                </a:solidFill>
                <a:latin typeface="Arial" panose="020B0604020202020204" pitchFamily="34" charset="0"/>
              </a:defRPr>
            </a:lvl8pPr>
            <a:lvl9pPr marL="3675957" indent="-216233" defTabSz="872440" eaLnBrk="0" fontAlgn="base" hangingPunct="0">
              <a:spcBef>
                <a:spcPct val="0"/>
              </a:spcBef>
              <a:spcAft>
                <a:spcPct val="0"/>
              </a:spcAft>
              <a:defRPr sz="1600">
                <a:solidFill>
                  <a:schemeClr val="tx1"/>
                </a:solidFill>
                <a:latin typeface="Arial" panose="020B0604020202020204" pitchFamily="34" charset="0"/>
              </a:defRPr>
            </a:lvl9pPr>
          </a:lstStyle>
          <a:p>
            <a:r>
              <a:rPr lang="en-US" sz="900" dirty="0"/>
              <a:t>© Copyright IBM Corporation 2016</a:t>
            </a:r>
          </a:p>
        </p:txBody>
      </p:sp>
      <p:sp>
        <p:nvSpPr>
          <p:cNvPr id="25603" name="Rectangle 7"/>
          <p:cNvSpPr>
            <a:spLocks noGrp="1" noChangeArrowheads="1"/>
          </p:cNvSpPr>
          <p:nvPr>
            <p:ph type="sldNum" sz="quarter" idx="5"/>
          </p:nvPr>
        </p:nvSpPr>
        <p:spPr>
          <a:noFill/>
        </p:spPr>
        <p:txBody>
          <a:bodyPr/>
          <a:lstStyle>
            <a:lvl1pPr defTabSz="872440">
              <a:defRPr sz="1600">
                <a:solidFill>
                  <a:schemeClr val="tx1"/>
                </a:solidFill>
                <a:latin typeface="Arial" panose="020B0604020202020204" pitchFamily="34" charset="0"/>
              </a:defRPr>
            </a:lvl1pPr>
            <a:lvl2pPr marL="702756" indent="-270291" defTabSz="872440">
              <a:defRPr sz="1600">
                <a:solidFill>
                  <a:schemeClr val="tx1"/>
                </a:solidFill>
                <a:latin typeface="Arial" panose="020B0604020202020204" pitchFamily="34" charset="0"/>
              </a:defRPr>
            </a:lvl2pPr>
            <a:lvl3pPr marL="1081164" indent="-216233" defTabSz="872440">
              <a:defRPr sz="1600">
                <a:solidFill>
                  <a:schemeClr val="tx1"/>
                </a:solidFill>
                <a:latin typeface="Arial" panose="020B0604020202020204" pitchFamily="34" charset="0"/>
              </a:defRPr>
            </a:lvl3pPr>
            <a:lvl4pPr marL="1513629" indent="-216233" defTabSz="872440">
              <a:defRPr sz="1600">
                <a:solidFill>
                  <a:schemeClr val="tx1"/>
                </a:solidFill>
                <a:latin typeface="Arial" panose="020B0604020202020204" pitchFamily="34" charset="0"/>
              </a:defRPr>
            </a:lvl4pPr>
            <a:lvl5pPr marL="1946095" indent="-216233" defTabSz="872440">
              <a:defRPr sz="1600">
                <a:solidFill>
                  <a:schemeClr val="tx1"/>
                </a:solidFill>
                <a:latin typeface="Arial" panose="020B0604020202020204" pitchFamily="34" charset="0"/>
              </a:defRPr>
            </a:lvl5pPr>
            <a:lvl6pPr marL="2378560" indent="-216233" defTabSz="872440" eaLnBrk="0" fontAlgn="base" hangingPunct="0">
              <a:spcBef>
                <a:spcPct val="0"/>
              </a:spcBef>
              <a:spcAft>
                <a:spcPct val="0"/>
              </a:spcAft>
              <a:defRPr sz="1600">
                <a:solidFill>
                  <a:schemeClr val="tx1"/>
                </a:solidFill>
                <a:latin typeface="Arial" panose="020B0604020202020204" pitchFamily="34" charset="0"/>
              </a:defRPr>
            </a:lvl6pPr>
            <a:lvl7pPr marL="2811026" indent="-216233" defTabSz="872440" eaLnBrk="0" fontAlgn="base" hangingPunct="0">
              <a:spcBef>
                <a:spcPct val="0"/>
              </a:spcBef>
              <a:spcAft>
                <a:spcPct val="0"/>
              </a:spcAft>
              <a:defRPr sz="1600">
                <a:solidFill>
                  <a:schemeClr val="tx1"/>
                </a:solidFill>
                <a:latin typeface="Arial" panose="020B0604020202020204" pitchFamily="34" charset="0"/>
              </a:defRPr>
            </a:lvl7pPr>
            <a:lvl8pPr marL="3243491" indent="-216233" defTabSz="872440" eaLnBrk="0" fontAlgn="base" hangingPunct="0">
              <a:spcBef>
                <a:spcPct val="0"/>
              </a:spcBef>
              <a:spcAft>
                <a:spcPct val="0"/>
              </a:spcAft>
              <a:defRPr sz="1600">
                <a:solidFill>
                  <a:schemeClr val="tx1"/>
                </a:solidFill>
                <a:latin typeface="Arial" panose="020B0604020202020204" pitchFamily="34" charset="0"/>
              </a:defRPr>
            </a:lvl8pPr>
            <a:lvl9pPr marL="3675957" indent="-216233" defTabSz="872440" eaLnBrk="0" fontAlgn="base" hangingPunct="0">
              <a:spcBef>
                <a:spcPct val="0"/>
              </a:spcBef>
              <a:spcAft>
                <a:spcPct val="0"/>
              </a:spcAft>
              <a:defRPr sz="1600">
                <a:solidFill>
                  <a:schemeClr val="tx1"/>
                </a:solidFill>
                <a:latin typeface="Arial" panose="020B0604020202020204" pitchFamily="34" charset="0"/>
              </a:defRPr>
            </a:lvl9pPr>
          </a:lstStyle>
          <a:p>
            <a:fld id="{8C07ED53-C37E-4DDB-A8EE-FBDEDF634670}" type="slidenum">
              <a:rPr lang="en-US" sz="900"/>
              <a:pPr/>
              <a:t>9</a:t>
            </a:fld>
            <a:endParaRPr lang="en-US" sz="900" dirty="0"/>
          </a:p>
        </p:txBody>
      </p:sp>
      <p:sp>
        <p:nvSpPr>
          <p:cNvPr id="25604" name="Rectangle 2"/>
          <p:cNvSpPr>
            <a:spLocks noGrp="1" noRot="1" noChangeAspect="1" noChangeArrowheads="1" noTextEdit="1"/>
          </p:cNvSpPr>
          <p:nvPr>
            <p:ph type="sldImg"/>
          </p:nvPr>
        </p:nvSpPr>
        <p:spPr>
          <a:xfrm>
            <a:off x="-236538" y="261938"/>
            <a:ext cx="7334251" cy="4125912"/>
          </a:xfrm>
          <a:ln/>
        </p:spPr>
      </p:sp>
      <p:sp>
        <p:nvSpPr>
          <p:cNvPr id="14341" name="Rectangle 3"/>
          <p:cNvSpPr>
            <a:spLocks noGrp="1" noChangeArrowheads="1"/>
          </p:cNvSpPr>
          <p:nvPr>
            <p:ph type="body" idx="1"/>
          </p:nvPr>
        </p:nvSpPr>
        <p:spPr/>
        <p:txBody>
          <a:bodyPr/>
          <a:lstStyle/>
          <a:p>
            <a:pPr eaLnBrk="1" hangingPunct="1">
              <a:defRPr/>
            </a:pPr>
            <a:endParaRPr lang="en-US" sz="1400" dirty="0"/>
          </a:p>
        </p:txBody>
      </p:sp>
    </p:spTree>
    <p:extLst>
      <p:ext uri="{BB962C8B-B14F-4D97-AF65-F5344CB8AC3E}">
        <p14:creationId xmlns:p14="http://schemas.microsoft.com/office/powerpoint/2010/main" val="27535527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772719-398A-974D-B678-396E837892F4}"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21504323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772719-398A-974D-B678-396E837892F4}"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31350561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Icon Source:</a:t>
            </a:r>
          </a:p>
          <a:p>
            <a:r>
              <a:rPr lang="en-US" b="1" dirty="0" smtClean="0"/>
              <a:t>Artist:</a:t>
            </a:r>
            <a:r>
              <a:rPr lang="en-US" dirty="0" smtClean="0"/>
              <a:t> </a:t>
            </a:r>
            <a:r>
              <a:rPr lang="en-US" dirty="0" err="1" smtClean="0">
                <a:hlinkClick r:id="rId3"/>
              </a:rPr>
              <a:t>DesignContest</a:t>
            </a:r>
            <a:r>
              <a:rPr lang="en-US" dirty="0" smtClean="0"/>
              <a:t> (Available for custom work)</a:t>
            </a:r>
            <a:br>
              <a:rPr lang="en-US" dirty="0" smtClean="0"/>
            </a:br>
            <a:r>
              <a:rPr lang="en-US" b="1" dirty="0" err="1" smtClean="0"/>
              <a:t>Iconset</a:t>
            </a:r>
            <a:r>
              <a:rPr lang="en-US" b="1" dirty="0" smtClean="0"/>
              <a:t>:</a:t>
            </a:r>
            <a:r>
              <a:rPr lang="en-US" dirty="0" smtClean="0"/>
              <a:t> </a:t>
            </a:r>
            <a:r>
              <a:rPr lang="en-US" dirty="0" smtClean="0">
                <a:hlinkClick r:id="rId4"/>
              </a:rPr>
              <a:t>Ecommerce Business Icons</a:t>
            </a:r>
            <a:r>
              <a:rPr lang="en-US" dirty="0" smtClean="0"/>
              <a:t> (83 icons)</a:t>
            </a:r>
            <a:br>
              <a:rPr lang="en-US" dirty="0" smtClean="0"/>
            </a:br>
            <a:r>
              <a:rPr lang="en-US" b="1" dirty="0" smtClean="0"/>
              <a:t>License:</a:t>
            </a:r>
            <a:r>
              <a:rPr lang="en-US" dirty="0" smtClean="0"/>
              <a:t> </a:t>
            </a:r>
            <a:r>
              <a:rPr lang="en-US" dirty="0" smtClean="0">
                <a:hlinkClick r:id="rId5"/>
              </a:rPr>
              <a:t>CC Attribution 4.0</a:t>
            </a:r>
            <a:r>
              <a:rPr lang="en-US" dirty="0" smtClean="0"/>
              <a:t/>
            </a:r>
            <a:br>
              <a:rPr lang="en-US" dirty="0" smtClean="0"/>
            </a:br>
            <a:r>
              <a:rPr lang="en-US" b="1" dirty="0" smtClean="0"/>
              <a:t>Commercial usage:</a:t>
            </a:r>
            <a:r>
              <a:rPr lang="en-US" dirty="0" smtClean="0"/>
              <a:t> Allowed (Backlink to </a:t>
            </a:r>
            <a:r>
              <a:rPr lang="en-US" dirty="0" smtClean="0">
                <a:hlinkClick r:id="rId6"/>
              </a:rPr>
              <a:t>http://www.designcontest.com</a:t>
            </a:r>
            <a:r>
              <a:rPr lang="en-US" dirty="0" smtClean="0"/>
              <a:t> required)</a:t>
            </a:r>
          </a:p>
          <a:p>
            <a:endParaRPr lang="en-US" dirty="0"/>
          </a:p>
        </p:txBody>
      </p:sp>
      <p:sp>
        <p:nvSpPr>
          <p:cNvPr id="4" name="Slide Number Placeholder 3"/>
          <p:cNvSpPr>
            <a:spLocks noGrp="1"/>
          </p:cNvSpPr>
          <p:nvPr>
            <p:ph type="sldNum" sz="quarter" idx="10"/>
          </p:nvPr>
        </p:nvSpPr>
        <p:spPr/>
        <p:txBody>
          <a:bodyPr/>
          <a:lstStyle/>
          <a:p>
            <a:fld id="{9F772719-398A-974D-B678-396E837892F4}"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35699851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772719-398A-974D-B678-396E837892F4}"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41378080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Icon Source:</a:t>
            </a:r>
          </a:p>
          <a:p>
            <a:r>
              <a:rPr lang="en-US" b="1" dirty="0" smtClean="0"/>
              <a:t>Artist:</a:t>
            </a:r>
            <a:r>
              <a:rPr lang="en-US" dirty="0" smtClean="0"/>
              <a:t> </a:t>
            </a:r>
            <a:r>
              <a:rPr lang="en-US" dirty="0" err="1" smtClean="0">
                <a:hlinkClick r:id="rId3"/>
              </a:rPr>
              <a:t>DesignContest</a:t>
            </a:r>
            <a:r>
              <a:rPr lang="en-US" dirty="0" smtClean="0"/>
              <a:t> (Available for custom work)</a:t>
            </a:r>
            <a:br>
              <a:rPr lang="en-US" dirty="0" smtClean="0"/>
            </a:br>
            <a:r>
              <a:rPr lang="en-US" b="1" dirty="0" err="1" smtClean="0"/>
              <a:t>Iconset</a:t>
            </a:r>
            <a:r>
              <a:rPr lang="en-US" b="1" dirty="0" smtClean="0"/>
              <a:t>:</a:t>
            </a:r>
            <a:r>
              <a:rPr lang="en-US" dirty="0" smtClean="0"/>
              <a:t> </a:t>
            </a:r>
            <a:r>
              <a:rPr lang="en-US" dirty="0" smtClean="0">
                <a:hlinkClick r:id="rId4"/>
              </a:rPr>
              <a:t>Ecommerce Business Icons</a:t>
            </a:r>
            <a:r>
              <a:rPr lang="en-US" dirty="0" smtClean="0"/>
              <a:t> (83 icons)</a:t>
            </a:r>
            <a:br>
              <a:rPr lang="en-US" dirty="0" smtClean="0"/>
            </a:br>
            <a:r>
              <a:rPr lang="en-US" b="1" dirty="0" smtClean="0"/>
              <a:t>License:</a:t>
            </a:r>
            <a:r>
              <a:rPr lang="en-US" dirty="0" smtClean="0"/>
              <a:t> </a:t>
            </a:r>
            <a:r>
              <a:rPr lang="en-US" dirty="0" smtClean="0">
                <a:hlinkClick r:id="rId5"/>
              </a:rPr>
              <a:t>CC Attribution 4.0</a:t>
            </a:r>
            <a:r>
              <a:rPr lang="en-US" dirty="0" smtClean="0"/>
              <a:t/>
            </a:r>
            <a:br>
              <a:rPr lang="en-US" dirty="0" smtClean="0"/>
            </a:br>
            <a:r>
              <a:rPr lang="en-US" b="1" dirty="0" smtClean="0"/>
              <a:t>Commercial usage:</a:t>
            </a:r>
            <a:r>
              <a:rPr lang="en-US" dirty="0" smtClean="0"/>
              <a:t> Allowed (Backlink to </a:t>
            </a:r>
            <a:r>
              <a:rPr lang="en-US" dirty="0" smtClean="0">
                <a:hlinkClick r:id="rId6"/>
              </a:rPr>
              <a:t>http://www.designcontest.com</a:t>
            </a:r>
            <a:r>
              <a:rPr lang="en-US" dirty="0" smtClean="0"/>
              <a:t> required)</a:t>
            </a:r>
          </a:p>
          <a:p>
            <a:endParaRPr lang="en-US" dirty="0"/>
          </a:p>
        </p:txBody>
      </p:sp>
      <p:sp>
        <p:nvSpPr>
          <p:cNvPr id="4" name="Slide Number Placeholder 3"/>
          <p:cNvSpPr>
            <a:spLocks noGrp="1"/>
          </p:cNvSpPr>
          <p:nvPr>
            <p:ph type="sldNum" sz="quarter" idx="10"/>
          </p:nvPr>
        </p:nvSpPr>
        <p:spPr/>
        <p:txBody>
          <a:bodyPr/>
          <a:lstStyle/>
          <a:p>
            <a:fld id="{9F772719-398A-974D-B678-396E837892F4}"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13815339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Icon Source:</a:t>
            </a:r>
          </a:p>
          <a:p>
            <a:r>
              <a:rPr lang="en-US" b="1" dirty="0" smtClean="0"/>
              <a:t>Artist:</a:t>
            </a:r>
            <a:r>
              <a:rPr lang="en-US" dirty="0" smtClean="0"/>
              <a:t> </a:t>
            </a:r>
            <a:r>
              <a:rPr lang="en-US" dirty="0" err="1" smtClean="0">
                <a:hlinkClick r:id="rId3"/>
              </a:rPr>
              <a:t>DesignContest</a:t>
            </a:r>
            <a:r>
              <a:rPr lang="en-US" dirty="0" smtClean="0"/>
              <a:t> (Available for custom work)</a:t>
            </a:r>
            <a:br>
              <a:rPr lang="en-US" dirty="0" smtClean="0"/>
            </a:br>
            <a:r>
              <a:rPr lang="en-US" b="1" dirty="0" err="1" smtClean="0"/>
              <a:t>Iconset</a:t>
            </a:r>
            <a:r>
              <a:rPr lang="en-US" b="1" dirty="0" smtClean="0"/>
              <a:t>:</a:t>
            </a:r>
            <a:r>
              <a:rPr lang="en-US" dirty="0" smtClean="0"/>
              <a:t> </a:t>
            </a:r>
            <a:r>
              <a:rPr lang="en-US" dirty="0" smtClean="0">
                <a:hlinkClick r:id="rId4"/>
              </a:rPr>
              <a:t>Ecommerce Business Icons</a:t>
            </a:r>
            <a:r>
              <a:rPr lang="en-US" dirty="0" smtClean="0"/>
              <a:t> (83 icons)</a:t>
            </a:r>
            <a:br>
              <a:rPr lang="en-US" dirty="0" smtClean="0"/>
            </a:br>
            <a:r>
              <a:rPr lang="en-US" b="1" dirty="0" smtClean="0"/>
              <a:t>License:</a:t>
            </a:r>
            <a:r>
              <a:rPr lang="en-US" dirty="0" smtClean="0"/>
              <a:t> </a:t>
            </a:r>
            <a:r>
              <a:rPr lang="en-US" dirty="0" smtClean="0">
                <a:hlinkClick r:id="rId5"/>
              </a:rPr>
              <a:t>CC Attribution 4.0</a:t>
            </a:r>
            <a:r>
              <a:rPr lang="en-US" dirty="0" smtClean="0"/>
              <a:t/>
            </a:r>
            <a:br>
              <a:rPr lang="en-US" dirty="0" smtClean="0"/>
            </a:br>
            <a:r>
              <a:rPr lang="en-US" b="1" dirty="0" smtClean="0"/>
              <a:t>Commercial usage:</a:t>
            </a:r>
            <a:r>
              <a:rPr lang="en-US" dirty="0" smtClean="0"/>
              <a:t> Allowed (Backlink to </a:t>
            </a:r>
            <a:r>
              <a:rPr lang="en-US" dirty="0" smtClean="0">
                <a:hlinkClick r:id="rId6"/>
              </a:rPr>
              <a:t>http://www.designcontest.com</a:t>
            </a:r>
            <a:r>
              <a:rPr lang="en-US" dirty="0" smtClean="0"/>
              <a:t> required)</a:t>
            </a:r>
          </a:p>
          <a:p>
            <a:endParaRPr lang="en-US" dirty="0"/>
          </a:p>
        </p:txBody>
      </p:sp>
      <p:sp>
        <p:nvSpPr>
          <p:cNvPr id="4" name="Slide Number Placeholder 3"/>
          <p:cNvSpPr>
            <a:spLocks noGrp="1"/>
          </p:cNvSpPr>
          <p:nvPr>
            <p:ph type="sldNum" sz="quarter" idx="10"/>
          </p:nvPr>
        </p:nvSpPr>
        <p:spPr/>
        <p:txBody>
          <a:bodyPr/>
          <a:lstStyle/>
          <a:p>
            <a:fld id="{9F772719-398A-974D-B678-396E837892F4}"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8205121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SLOs must be:</a:t>
            </a:r>
          </a:p>
          <a:p>
            <a:pPr marL="171450" indent="-171450">
              <a:buFont typeface="Arial" panose="020B0604020202020204" pitchFamily="34" charset="0"/>
              <a:buChar char="•"/>
            </a:pPr>
            <a:r>
              <a:rPr lang="en-US" dirty="0" smtClean="0"/>
              <a:t>Attainable</a:t>
            </a:r>
          </a:p>
          <a:p>
            <a:pPr marL="171450" indent="-171450">
              <a:buFont typeface="Arial" panose="020B0604020202020204" pitchFamily="34" charset="0"/>
              <a:buChar char="•"/>
            </a:pPr>
            <a:r>
              <a:rPr lang="en-US" dirty="0" smtClean="0"/>
              <a:t>Repeatable</a:t>
            </a:r>
          </a:p>
          <a:p>
            <a:pPr marL="171450" indent="-171450">
              <a:buFont typeface="Arial" panose="020B0604020202020204" pitchFamily="34" charset="0"/>
              <a:buChar char="•"/>
            </a:pPr>
            <a:r>
              <a:rPr lang="en-US" dirty="0" smtClean="0"/>
              <a:t>Measurable</a:t>
            </a:r>
          </a:p>
          <a:p>
            <a:pPr marL="171450" indent="-171450">
              <a:buFont typeface="Arial" panose="020B0604020202020204" pitchFamily="34" charset="0"/>
              <a:buChar char="•"/>
            </a:pPr>
            <a:r>
              <a:rPr lang="en-US" dirty="0" smtClean="0"/>
              <a:t>Understandable</a:t>
            </a:r>
          </a:p>
          <a:p>
            <a:pPr marL="171450" indent="-171450">
              <a:buFont typeface="Arial" panose="020B0604020202020204" pitchFamily="34" charset="0"/>
              <a:buChar char="•"/>
            </a:pPr>
            <a:r>
              <a:rPr lang="en-US" dirty="0" smtClean="0"/>
              <a:t>Meaningful</a:t>
            </a:r>
          </a:p>
          <a:p>
            <a:pPr marL="171450" indent="-171450">
              <a:buFont typeface="Arial" panose="020B0604020202020204" pitchFamily="34" charset="0"/>
              <a:buChar char="•"/>
            </a:pPr>
            <a:r>
              <a:rPr lang="en-US" dirty="0" smtClean="0"/>
              <a:t>Controllable</a:t>
            </a:r>
          </a:p>
          <a:p>
            <a:pPr marL="171450" indent="-171450">
              <a:buFont typeface="Arial" panose="020B0604020202020204" pitchFamily="34" charset="0"/>
              <a:buChar char="•"/>
            </a:pPr>
            <a:r>
              <a:rPr lang="en-US" dirty="0" smtClean="0"/>
              <a:t>Affordable</a:t>
            </a:r>
          </a:p>
          <a:p>
            <a:pPr marL="171450" indent="-171450">
              <a:buFont typeface="Arial" panose="020B0604020202020204" pitchFamily="34" charset="0"/>
              <a:buChar char="•"/>
            </a:pPr>
            <a:r>
              <a:rPr lang="en-US" dirty="0" smtClean="0"/>
              <a:t>Mutually acceptable</a:t>
            </a:r>
          </a:p>
          <a:p>
            <a:pPr marL="171450" indent="-171450">
              <a:buFont typeface="Arial" panose="020B0604020202020204" pitchFamily="34" charset="0"/>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9F772719-398A-974D-B678-396E837892F4}"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15603340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772719-398A-974D-B678-396E837892F4}"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16207073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IBM Process Maps and KPIs available for these</a:t>
            </a:r>
            <a:r>
              <a:rPr lang="de-DE" baseline="0" dirty="0" smtClean="0"/>
              <a:t> industries</a:t>
            </a:r>
          </a:p>
          <a:p>
            <a:r>
              <a:rPr lang="de-DE" dirty="0" smtClean="0"/>
              <a:t>Aerospace</a:t>
            </a:r>
          </a:p>
          <a:p>
            <a:r>
              <a:rPr lang="de-DE" dirty="0" smtClean="0"/>
              <a:t>Airlines</a:t>
            </a:r>
          </a:p>
          <a:p>
            <a:r>
              <a:rPr lang="de-DE" dirty="0" smtClean="0"/>
              <a:t>Automotive</a:t>
            </a:r>
          </a:p>
          <a:p>
            <a:r>
              <a:rPr lang="de-DE" dirty="0" smtClean="0"/>
              <a:t>Banking Retail</a:t>
            </a:r>
          </a:p>
          <a:p>
            <a:r>
              <a:rPr lang="de-DE" dirty="0" smtClean="0"/>
              <a:t>Banking Wholesale</a:t>
            </a:r>
          </a:p>
          <a:p>
            <a:r>
              <a:rPr lang="de-DE" dirty="0" smtClean="0"/>
              <a:t>Consumer Products</a:t>
            </a:r>
          </a:p>
          <a:p>
            <a:r>
              <a:rPr lang="de-DE" dirty="0" smtClean="0"/>
              <a:t>Electronics Consumer</a:t>
            </a:r>
          </a:p>
          <a:p>
            <a:r>
              <a:rPr lang="de-DE" dirty="0" smtClean="0"/>
              <a:t>Electronics Cont Mfg</a:t>
            </a:r>
          </a:p>
          <a:p>
            <a:r>
              <a:rPr lang="de-DE" dirty="0" smtClean="0"/>
              <a:t>Electronics Semiconductor</a:t>
            </a:r>
          </a:p>
          <a:p>
            <a:r>
              <a:rPr lang="de-DE" dirty="0" smtClean="0"/>
              <a:t>Energy &amp; Utilities</a:t>
            </a:r>
          </a:p>
          <a:p>
            <a:r>
              <a:rPr lang="de-DE" dirty="0" smtClean="0"/>
              <a:t>Energy Utilities</a:t>
            </a:r>
          </a:p>
          <a:p>
            <a:r>
              <a:rPr lang="de-DE" dirty="0" smtClean="0"/>
              <a:t>Financial Markets Buy</a:t>
            </a:r>
          </a:p>
          <a:p>
            <a:r>
              <a:rPr lang="de-DE" dirty="0" smtClean="0"/>
              <a:t>Financial Markets Sell</a:t>
            </a:r>
          </a:p>
          <a:p>
            <a:r>
              <a:rPr lang="de-DE" dirty="0" smtClean="0"/>
              <a:t>Freight and Logistics</a:t>
            </a:r>
          </a:p>
          <a:p>
            <a:r>
              <a:rPr lang="de-DE" dirty="0" smtClean="0"/>
              <a:t>Healthcare</a:t>
            </a:r>
          </a:p>
          <a:p>
            <a:r>
              <a:rPr lang="de-DE" dirty="0" smtClean="0"/>
              <a:t>Industrial Chemical</a:t>
            </a:r>
          </a:p>
          <a:p>
            <a:r>
              <a:rPr lang="de-DE" dirty="0" smtClean="0"/>
              <a:t>Industrial Forest and Paper Products</a:t>
            </a:r>
          </a:p>
          <a:p>
            <a:r>
              <a:rPr lang="de-DE" dirty="0" smtClean="0"/>
              <a:t>Industrial Other Process</a:t>
            </a:r>
          </a:p>
          <a:p>
            <a:r>
              <a:rPr lang="de-DE" dirty="0" smtClean="0"/>
              <a:t>Industrial Petroleum Downstream</a:t>
            </a:r>
          </a:p>
          <a:p>
            <a:r>
              <a:rPr lang="de-DE" dirty="0" smtClean="0"/>
              <a:t>Industrial Petroleum Upstream</a:t>
            </a:r>
          </a:p>
          <a:p>
            <a:r>
              <a:rPr lang="de-DE" dirty="0" smtClean="0"/>
              <a:t>Industrial SMB</a:t>
            </a:r>
          </a:p>
          <a:p>
            <a:r>
              <a:rPr lang="de-DE" dirty="0" smtClean="0"/>
              <a:t>Industrial Textiles</a:t>
            </a:r>
          </a:p>
          <a:p>
            <a:r>
              <a:rPr lang="de-DE" dirty="0" smtClean="0"/>
              <a:t>Insurance Life</a:t>
            </a:r>
          </a:p>
          <a:p>
            <a:r>
              <a:rPr lang="de-DE" dirty="0" smtClean="0"/>
              <a:t>Insurance Property and Casualty</a:t>
            </a:r>
          </a:p>
          <a:p>
            <a:r>
              <a:rPr lang="de-DE" dirty="0" smtClean="0"/>
              <a:t>Life Sciences</a:t>
            </a:r>
          </a:p>
          <a:p>
            <a:r>
              <a:rPr lang="de-DE" dirty="0" smtClean="0"/>
              <a:t>Media Entertainment</a:t>
            </a:r>
          </a:p>
          <a:p>
            <a:r>
              <a:rPr lang="de-DE" dirty="0" smtClean="0"/>
              <a:t>Retail General Merchandise</a:t>
            </a:r>
          </a:p>
          <a:p>
            <a:r>
              <a:rPr lang="de-DE" dirty="0" smtClean="0"/>
              <a:t>Retail Grocery</a:t>
            </a:r>
          </a:p>
          <a:p>
            <a:r>
              <a:rPr lang="de-DE" dirty="0" smtClean="0"/>
              <a:t>Telecommunications Business Process Maps</a:t>
            </a:r>
          </a:p>
          <a:p>
            <a:r>
              <a:rPr lang="de-DE" dirty="0" smtClean="0"/>
              <a:t>Wholesale Distribution Business Process Maps</a:t>
            </a:r>
          </a:p>
          <a:p>
            <a:r>
              <a:rPr lang="de-DE" dirty="0" smtClean="0"/>
              <a:t> </a:t>
            </a:r>
          </a:p>
          <a:p>
            <a:endParaRPr lang="de-DE" dirty="0" smtClean="0"/>
          </a:p>
          <a:p>
            <a:endParaRPr lang="de-DE" dirty="0" smtClean="0"/>
          </a:p>
          <a:p>
            <a:r>
              <a:rPr lang="de-DE" dirty="0" smtClean="0"/>
              <a:t>http://kpilibrary.com/</a:t>
            </a:r>
          </a:p>
          <a:p>
            <a:r>
              <a:rPr lang="en-US" dirty="0" smtClean="0"/>
              <a:t>KPI Library is an initiative of </a:t>
            </a:r>
            <a:r>
              <a:rPr lang="en-US" dirty="0" smtClean="0">
                <a:hlinkClick r:id="rId3"/>
              </a:rPr>
              <a:t>ServiceNow</a:t>
            </a:r>
            <a:r>
              <a:rPr lang="en-US" dirty="0" smtClean="0"/>
              <a:t>. KPI Library helps you to find the right performance indicators categorized by industry, by process and by business framework. </a:t>
            </a:r>
          </a:p>
          <a:p>
            <a:endParaRPr lang="en-US" dirty="0" smtClean="0"/>
          </a:p>
          <a:p>
            <a:r>
              <a:rPr lang="en-US" dirty="0" smtClean="0"/>
              <a:t>Browse KPIs by Industry</a:t>
            </a:r>
          </a:p>
          <a:p>
            <a:r>
              <a:rPr lang="en-US" dirty="0" smtClean="0"/>
              <a:t>    Accommodation &amp; Food (130)</a:t>
            </a:r>
          </a:p>
          <a:p>
            <a:r>
              <a:rPr lang="en-US" dirty="0" smtClean="0"/>
              <a:t>    Agriculture &amp; Forestry (46)</a:t>
            </a:r>
          </a:p>
          <a:p>
            <a:r>
              <a:rPr lang="en-US" dirty="0" smtClean="0"/>
              <a:t>    Banking &amp; Insurance (98)</a:t>
            </a:r>
          </a:p>
          <a:p>
            <a:r>
              <a:rPr lang="en-US" dirty="0" smtClean="0"/>
              <a:t>    Biotechnology &amp; Life Sciences (1)</a:t>
            </a:r>
          </a:p>
          <a:p>
            <a:r>
              <a:rPr lang="en-US" dirty="0" smtClean="0"/>
              <a:t>    Construction &amp; Engineering (13)</a:t>
            </a:r>
          </a:p>
          <a:p>
            <a:r>
              <a:rPr lang="en-US" dirty="0" smtClean="0"/>
              <a:t>    Education &amp; Research (149)</a:t>
            </a:r>
          </a:p>
          <a:p>
            <a:r>
              <a:rPr lang="en-US" dirty="0" smtClean="0"/>
              <a:t>    Emergency, Police &amp; Justice (63)</a:t>
            </a:r>
          </a:p>
          <a:p>
            <a:r>
              <a:rPr lang="en-US" dirty="0" smtClean="0"/>
              <a:t>    Entertainment, Recreation &amp; Arts (118)</a:t>
            </a:r>
          </a:p>
          <a:p>
            <a:r>
              <a:rPr lang="en-US" dirty="0" smtClean="0"/>
              <a:t>    Goods &amp; Manufacturing (25)</a:t>
            </a:r>
          </a:p>
          <a:p>
            <a:r>
              <a:rPr lang="en-US" dirty="0" smtClean="0"/>
              <a:t>    Government &amp; Public Works (142)</a:t>
            </a:r>
          </a:p>
          <a:p>
            <a:r>
              <a:rPr lang="en-US" dirty="0" smtClean="0"/>
              <a:t>    Healthcare &amp; Social Assistance (194)</a:t>
            </a:r>
          </a:p>
          <a:p>
            <a:r>
              <a:rPr lang="en-US" dirty="0" smtClean="0"/>
              <a:t>    Media &amp; Publishing (89)</a:t>
            </a:r>
          </a:p>
          <a:p>
            <a:r>
              <a:rPr lang="en-US" dirty="0" smtClean="0"/>
              <a:t>    Mining, Oil &amp; Gas Extraction (11)</a:t>
            </a:r>
          </a:p>
          <a:p>
            <a:r>
              <a:rPr lang="en-US" dirty="0" smtClean="0"/>
              <a:t>    Miscellaneous (42)</a:t>
            </a:r>
          </a:p>
          <a:p>
            <a:r>
              <a:rPr lang="en-US" dirty="0" smtClean="0"/>
              <a:t>    Professional &amp; Technical Services (35)</a:t>
            </a:r>
          </a:p>
          <a:p>
            <a:r>
              <a:rPr lang="en-US" dirty="0" smtClean="0"/>
              <a:t>    Real Estate, Rental &amp; Leasing (82)</a:t>
            </a:r>
          </a:p>
          <a:p>
            <a:r>
              <a:rPr lang="en-US" dirty="0" smtClean="0"/>
              <a:t>    Technology (74)</a:t>
            </a:r>
          </a:p>
          <a:p>
            <a:r>
              <a:rPr lang="en-US" dirty="0" smtClean="0"/>
              <a:t>    Telecommunications (95)</a:t>
            </a:r>
          </a:p>
          <a:p>
            <a:r>
              <a:rPr lang="en-US" dirty="0" smtClean="0"/>
              <a:t>    Transportation &amp; Warehousing (256)</a:t>
            </a:r>
          </a:p>
          <a:p>
            <a:r>
              <a:rPr lang="en-US" dirty="0" smtClean="0"/>
              <a:t>    Utilities (161)</a:t>
            </a:r>
          </a:p>
          <a:p>
            <a:r>
              <a:rPr lang="en-US" dirty="0" smtClean="0"/>
              <a:t>    Wholesale &amp; Retail (101)</a:t>
            </a:r>
            <a:endParaRPr lang="de-DE" dirty="0" smtClean="0"/>
          </a:p>
          <a:p>
            <a:endParaRPr lang="en-US" dirty="0"/>
          </a:p>
        </p:txBody>
      </p:sp>
      <p:sp>
        <p:nvSpPr>
          <p:cNvPr id="4" name="Slide Number Placeholder 3"/>
          <p:cNvSpPr>
            <a:spLocks noGrp="1"/>
          </p:cNvSpPr>
          <p:nvPr>
            <p:ph type="sldNum" sz="quarter" idx="10"/>
          </p:nvPr>
        </p:nvSpPr>
        <p:spPr/>
        <p:txBody>
          <a:bodyPr/>
          <a:lstStyle/>
          <a:p>
            <a:fld id="{9F772719-398A-974D-B678-396E837892F4}"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40642966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https://blog.zhaw.ch/icclab/how-to-apply-the-7-step-continual-service-improvement-process-in-a-cloud-computing-environment/</a:t>
            </a:r>
          </a:p>
          <a:p>
            <a:endParaRPr lang="de-DE"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F772719-398A-974D-B678-396E837892F4}"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2439042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772719-398A-974D-B678-396E837892F4}"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42672394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Also in aid of this it is becoming increasingly popular to introduce an Error Budget, recognizing that 100%</a:t>
            </a:r>
          </a:p>
          <a:p>
            <a:r>
              <a:rPr lang="en-US" sz="800" dirty="0"/>
              <a:t>availability is not a good target to strive for as it leads to over-caution, and slowing down the introduction </a:t>
            </a:r>
            <a:r>
              <a:rPr lang="en-US" sz="800" dirty="0" smtClean="0"/>
              <a:t>of new </a:t>
            </a:r>
            <a:r>
              <a:rPr lang="en-US" sz="800" dirty="0"/>
              <a:t>features which delivers business value</a:t>
            </a:r>
            <a:r>
              <a:rPr lang="en-US" sz="800" dirty="0" smtClean="0"/>
              <a:t>.</a:t>
            </a:r>
          </a:p>
          <a:p>
            <a:r>
              <a:rPr lang="en-US" sz="800" dirty="0"/>
              <a:t>DevOps is a technique that combines the processes of dynamically creating applications in concert with </a:t>
            </a:r>
            <a:r>
              <a:rPr lang="en-US" sz="800" dirty="0" smtClean="0"/>
              <a:t>the processing </a:t>
            </a:r>
            <a:r>
              <a:rPr lang="en-US" sz="800" dirty="0"/>
              <a:t>of deploying and running those applications. While the topic of continued deployment </a:t>
            </a:r>
            <a:r>
              <a:rPr lang="en-US" sz="800" dirty="0" smtClean="0"/>
              <a:t>and continued </a:t>
            </a:r>
            <a:r>
              <a:rPr lang="en-US" sz="800" dirty="0"/>
              <a:t>integration is well understood, DevOps also includes aspects to ensure operational </a:t>
            </a:r>
            <a:r>
              <a:rPr lang="en-US" sz="800" dirty="0" smtClean="0"/>
              <a:t>excellence which </a:t>
            </a:r>
            <a:r>
              <a:rPr lang="en-US" sz="800" dirty="0"/>
              <a:t>are commonly not given enough emphasis:</a:t>
            </a:r>
          </a:p>
          <a:p>
            <a:r>
              <a:rPr lang="en-US" sz="800" dirty="0"/>
              <a:t>• Continuously monitor application status and performance</a:t>
            </a:r>
          </a:p>
          <a:p>
            <a:r>
              <a:rPr lang="en-US" sz="800" dirty="0"/>
              <a:t>• Ensure high availability and fast recovery</a:t>
            </a:r>
          </a:p>
          <a:p>
            <a:r>
              <a:rPr lang="en-US" sz="800" dirty="0"/>
              <a:t>• Leverage log data to expedite problem identification and resolution</a:t>
            </a:r>
          </a:p>
          <a:p>
            <a:r>
              <a:rPr lang="en-US" sz="800" dirty="0"/>
              <a:t>• Shift operational practices to the front of the development cycle to improve reliability</a:t>
            </a:r>
          </a:p>
          <a:p>
            <a:r>
              <a:rPr lang="en-US" sz="800" dirty="0"/>
              <a:t>• Cope with the consequence of rapid release cycles</a:t>
            </a:r>
          </a:p>
          <a:p>
            <a:r>
              <a:rPr lang="en-US" sz="800" dirty="0"/>
              <a:t>The following development practices ease operations tasks by incorporating aspects like Resiliency in </a:t>
            </a:r>
            <a:r>
              <a:rPr lang="en-US" sz="800" dirty="0" smtClean="0"/>
              <a:t>the application </a:t>
            </a:r>
            <a:r>
              <a:rPr lang="en-US" sz="800" dirty="0"/>
              <a:t>architecture.</a:t>
            </a:r>
          </a:p>
          <a:p>
            <a:r>
              <a:rPr lang="en-US" sz="800" dirty="0"/>
              <a:t>• </a:t>
            </a:r>
            <a:r>
              <a:rPr lang="en-US" sz="800" b="1" dirty="0"/>
              <a:t>The Circuit Breaker pattern</a:t>
            </a:r>
          </a:p>
          <a:p>
            <a:r>
              <a:rPr lang="en-US" sz="800" dirty="0"/>
              <a:t>In a cloud application with many interdependent micro-services, use of the Circuit Breaker </a:t>
            </a:r>
            <a:r>
              <a:rPr lang="en-US" sz="800" dirty="0" smtClean="0"/>
              <a:t>pattern ensures </a:t>
            </a:r>
            <a:r>
              <a:rPr lang="en-US" sz="800" dirty="0"/>
              <a:t>that a single failure does not take down an entire service.</a:t>
            </a:r>
          </a:p>
          <a:p>
            <a:r>
              <a:rPr lang="en-US" sz="800" dirty="0"/>
              <a:t>• </a:t>
            </a:r>
            <a:r>
              <a:rPr lang="en-US" sz="800" b="1" dirty="0"/>
              <a:t>Auto-scaling applications</a:t>
            </a:r>
          </a:p>
          <a:p>
            <a:r>
              <a:rPr lang="en-US" sz="800" dirty="0"/>
              <a:t>Use auto-scaling for your applications to ensure that enough resources are available at peak </a:t>
            </a:r>
            <a:r>
              <a:rPr lang="en-US" sz="800" dirty="0" err="1" smtClean="0"/>
              <a:t>timesand</a:t>
            </a:r>
            <a:r>
              <a:rPr lang="en-US" sz="800" dirty="0" smtClean="0"/>
              <a:t> </a:t>
            </a:r>
            <a:r>
              <a:rPr lang="en-US" sz="800" dirty="0"/>
              <a:t>to save costs by reducing the allocated resources during times of low usage.</a:t>
            </a:r>
          </a:p>
          <a:p>
            <a:r>
              <a:rPr lang="en-US" sz="800" dirty="0"/>
              <a:t>• </a:t>
            </a:r>
            <a:r>
              <a:rPr lang="en-US" sz="800" b="1" dirty="0"/>
              <a:t>Automated monitoring</a:t>
            </a:r>
          </a:p>
          <a:p>
            <a:r>
              <a:rPr lang="en-US" sz="800" dirty="0"/>
              <a:t>Automated monitoring is the most reliable way to ensure high availability of your applications </a:t>
            </a:r>
            <a:r>
              <a:rPr lang="en-US" sz="800" dirty="0" smtClean="0"/>
              <a:t>and reduce </a:t>
            </a:r>
            <a:r>
              <a:rPr lang="en-US" sz="800" dirty="0"/>
              <a:t>downtime.</a:t>
            </a:r>
          </a:p>
          <a:p>
            <a:r>
              <a:rPr lang="en-US" sz="800" dirty="0"/>
              <a:t>• </a:t>
            </a:r>
            <a:r>
              <a:rPr lang="en-US" sz="800" b="1" dirty="0"/>
              <a:t>Fast recovery</a:t>
            </a:r>
          </a:p>
          <a:p>
            <a:r>
              <a:rPr lang="en-US" sz="800" dirty="0"/>
              <a:t>Continuous availability requires a new approach to how applications are developed and deployed</a:t>
            </a:r>
            <a:r>
              <a:rPr lang="en-US" sz="800" dirty="0" smtClean="0"/>
              <a:t>. You </a:t>
            </a:r>
            <a:r>
              <a:rPr lang="en-US" sz="800" dirty="0"/>
              <a:t>can use techniques to manage non-disruptive change.</a:t>
            </a:r>
          </a:p>
          <a:p>
            <a:r>
              <a:rPr lang="en-US" sz="800" dirty="0"/>
              <a:t>• </a:t>
            </a:r>
            <a:r>
              <a:rPr lang="en-US" sz="800" b="1" dirty="0"/>
              <a:t>Resiliency</a:t>
            </a:r>
          </a:p>
          <a:p>
            <a:r>
              <a:rPr lang="en-US" sz="800" dirty="0"/>
              <a:t>Traditionally, test scenarios are based on typical product usage patterns, but to expose </a:t>
            </a:r>
            <a:r>
              <a:rPr lang="en-US" sz="800" dirty="0" smtClean="0"/>
              <a:t>software flaws</a:t>
            </a:r>
            <a:r>
              <a:rPr lang="en-US" sz="800" dirty="0"/>
              <a:t>, you also have to gracefully handle unstable or unpredictable hardware and test the </a:t>
            </a:r>
            <a:r>
              <a:rPr lang="en-US" sz="800" dirty="0" smtClean="0"/>
              <a:t>solution's resiliency </a:t>
            </a:r>
            <a:r>
              <a:rPr lang="en-US" sz="800" dirty="0"/>
              <a:t>to failures.</a:t>
            </a:r>
          </a:p>
          <a:p>
            <a:r>
              <a:rPr lang="en-US" sz="800" dirty="0"/>
              <a:t>• </a:t>
            </a:r>
            <a:r>
              <a:rPr lang="en-US" sz="800" b="1" dirty="0"/>
              <a:t>Chaotic Testing</a:t>
            </a:r>
          </a:p>
          <a:p>
            <a:r>
              <a:rPr lang="en-US" sz="800" dirty="0"/>
              <a:t>Continuously improve stability and recovery time of your production environment by injecting </a:t>
            </a:r>
            <a:r>
              <a:rPr lang="en-US" sz="800" dirty="0" smtClean="0"/>
              <a:t>ongoing random </a:t>
            </a:r>
            <a:r>
              <a:rPr lang="en-US" sz="800" dirty="0"/>
              <a:t>failures</a:t>
            </a:r>
            <a:r>
              <a:rPr lang="en-US" sz="800" dirty="0" smtClean="0"/>
              <a:t>.</a:t>
            </a:r>
          </a:p>
          <a:p>
            <a:r>
              <a:rPr lang="en-US" sz="800" b="1" dirty="0"/>
              <a:t>High Availability</a:t>
            </a:r>
          </a:p>
          <a:p>
            <a:r>
              <a:rPr lang="en-US" sz="800" dirty="0"/>
              <a:t>To maintain 99.999% availability, the IBM® </a:t>
            </a:r>
            <a:r>
              <a:rPr lang="en-US" sz="800" dirty="0" err="1"/>
              <a:t>Bluemix</a:t>
            </a:r>
            <a:r>
              <a:rPr lang="en-US" sz="800" dirty="0"/>
              <a:t>® Garage Method team practices development,</a:t>
            </a:r>
          </a:p>
          <a:p>
            <a:r>
              <a:rPr lang="en-US" sz="800" dirty="0"/>
              <a:t>monitoring, and operations techniques for high availability</a:t>
            </a:r>
            <a:r>
              <a:rPr lang="en-US" sz="800" dirty="0" smtClean="0"/>
              <a:t>. • </a:t>
            </a:r>
            <a:r>
              <a:rPr lang="en-US" sz="800" b="1" dirty="0"/>
              <a:t>Operations Automation</a:t>
            </a:r>
          </a:p>
          <a:p>
            <a:r>
              <a:rPr lang="en-US" sz="800" dirty="0"/>
              <a:t>Operations is a costly business. Automation enables you to reduce costs and focus your valuable</a:t>
            </a:r>
          </a:p>
          <a:p>
            <a:r>
              <a:rPr lang="en-US" sz="800" dirty="0"/>
              <a:t>staff on higher value tasks.</a:t>
            </a:r>
          </a:p>
        </p:txBody>
      </p:sp>
      <p:sp>
        <p:nvSpPr>
          <p:cNvPr id="4" name="Slide Number Placeholder 3"/>
          <p:cNvSpPr>
            <a:spLocks noGrp="1"/>
          </p:cNvSpPr>
          <p:nvPr>
            <p:ph type="sldNum" sz="quarter" idx="10"/>
          </p:nvPr>
        </p:nvSpPr>
        <p:spPr/>
        <p:txBody>
          <a:bodyPr/>
          <a:lstStyle/>
          <a:p>
            <a:fld id="{0529C4E9-9815-2C4B-8773-F08204D37298}" type="slidenum">
              <a:rPr lang="en-US" smtClean="0"/>
              <a:t>62</a:t>
            </a:fld>
            <a:endParaRPr lang="en-US" dirty="0"/>
          </a:p>
        </p:txBody>
      </p:sp>
    </p:spTree>
    <p:extLst>
      <p:ext uri="{BB962C8B-B14F-4D97-AF65-F5344CB8AC3E}">
        <p14:creationId xmlns:p14="http://schemas.microsoft.com/office/powerpoint/2010/main" val="10062861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all have been there before: Development throws their new code over the wall, and Operations has to figure out how to deploy, how to monitor, how to manage it. In the traditional world, development had time to build this knowledge. Applications were updated rarely, and once deployed the lifetime of the application could span years. As the velocity and speed of change increases, operations teams can become a bottleneck, resulting in either a decelerated release or an increase of operational risks.</a:t>
            </a:r>
          </a:p>
          <a:p>
            <a:r>
              <a:rPr lang="en-US" dirty="0"/>
              <a:t>Continued Deploy is a key theme in the cloud world, which means that Operations have significant less time to build the knowledge, and the opportunity to apply this knowledge is much shorter. Therefore, we need a different approach to management. Instead of Operations figuring out their tasks in isolation, Development provides information on how to manage the application. In DevOps, developers already took control of one important aspect of operations: Deployment and Release of the application. However, there are more things developers should do to ease operations.</a:t>
            </a:r>
          </a:p>
          <a:p>
            <a:r>
              <a:rPr lang="en-US" dirty="0"/>
              <a:t>As organizations are working on building out a sustainable culture, we recognize the need for some simple specific steps to follow to start getting some of the benefits in the short term. To this end, we are introducing a new approach to operations which we call Build to Manage. It specifies the practice of activities developers can do in order to instrument the application, or provide manageability aspects as part of an application release. </a:t>
            </a:r>
          </a:p>
          <a:p>
            <a:endParaRPr lang="en-US" dirty="0" smtClean="0"/>
          </a:p>
        </p:txBody>
      </p:sp>
      <p:sp>
        <p:nvSpPr>
          <p:cNvPr id="4" name="Slide Number Placeholder 3"/>
          <p:cNvSpPr>
            <a:spLocks noGrp="1"/>
          </p:cNvSpPr>
          <p:nvPr>
            <p:ph type="sldNum" sz="quarter" idx="10"/>
          </p:nvPr>
        </p:nvSpPr>
        <p:spPr/>
        <p:txBody>
          <a:bodyPr/>
          <a:lstStyle/>
          <a:p>
            <a:fld id="{2935FA9F-7D3F-5741-9EE6-6623220EF666}" type="slidenum">
              <a:rPr lang="en-US" smtClean="0"/>
              <a:pPr/>
              <a:t>63</a:t>
            </a:fld>
            <a:endParaRPr lang="en-US" dirty="0"/>
          </a:p>
        </p:txBody>
      </p:sp>
      <p:sp>
        <p:nvSpPr>
          <p:cNvPr id="5" name="Footer Placeholder 4"/>
          <p:cNvSpPr>
            <a:spLocks noGrp="1"/>
          </p:cNvSpPr>
          <p:nvPr>
            <p:ph type="ftr" sz="quarter" idx="4"/>
          </p:nvPr>
        </p:nvSpPr>
        <p:spPr/>
        <p:txBody>
          <a:bodyPr/>
          <a:lstStyle/>
          <a:p>
            <a:r>
              <a:rPr lang="en-US" dirty="0" smtClean="0"/>
              <a:t>© Copyright IBM Corporation 2016</a:t>
            </a:r>
            <a:endParaRPr lang="en-US" dirty="0"/>
          </a:p>
        </p:txBody>
      </p:sp>
    </p:spTree>
    <p:extLst>
      <p:ext uri="{BB962C8B-B14F-4D97-AF65-F5344CB8AC3E}">
        <p14:creationId xmlns:p14="http://schemas.microsoft.com/office/powerpoint/2010/main" val="24496807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772719-398A-974D-B678-396E837892F4}" type="slidenum">
              <a:rPr lang="en-US" smtClean="0">
                <a:solidFill>
                  <a:prstClr val="black"/>
                </a:solidFill>
              </a:rPr>
              <a:pPr/>
              <a:t>65</a:t>
            </a:fld>
            <a:endParaRPr lang="en-US">
              <a:solidFill>
                <a:prstClr val="black"/>
              </a:solidFill>
            </a:endParaRPr>
          </a:p>
        </p:txBody>
      </p:sp>
    </p:spTree>
    <p:extLst>
      <p:ext uri="{BB962C8B-B14F-4D97-AF65-F5344CB8AC3E}">
        <p14:creationId xmlns:p14="http://schemas.microsoft.com/office/powerpoint/2010/main" val="10754714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With the advent of cloud computing and DevOps practices, monolithic applications are broken into individual components and micro-services. The proliferation of these services imposes a new challenge to the operations team: How to monitor the health of these services in a scalable way?</a:t>
            </a:r>
          </a:p>
          <a:p>
            <a:r>
              <a:rPr lang="en-US" sz="1200" b="0" i="0" u="none" strike="noStrike" kern="1200" baseline="0" dirty="0" smtClean="0">
                <a:solidFill>
                  <a:schemeClr val="tx1"/>
                </a:solidFill>
                <a:latin typeface="+mn-lt"/>
                <a:ea typeface="+mn-ea"/>
                <a:cs typeface="+mn-cs"/>
              </a:rPr>
              <a:t>A </a:t>
            </a:r>
            <a:r>
              <a:rPr lang="en-US" sz="1200" b="0" i="0" u="none" strike="noStrike" kern="1200" baseline="0" dirty="0" err="1" smtClean="0">
                <a:solidFill>
                  <a:schemeClr val="tx1"/>
                </a:solidFill>
                <a:latin typeface="+mn-lt"/>
                <a:ea typeface="+mn-ea"/>
                <a:cs typeface="+mn-cs"/>
              </a:rPr>
              <a:t>HealthCheck</a:t>
            </a:r>
            <a:r>
              <a:rPr lang="en-US" sz="1200" b="0" i="0" u="none" strike="noStrike" kern="1200" baseline="0" dirty="0" smtClean="0">
                <a:solidFill>
                  <a:schemeClr val="tx1"/>
                </a:solidFill>
                <a:latin typeface="+mn-lt"/>
                <a:ea typeface="+mn-ea"/>
                <a:cs typeface="+mn-cs"/>
              </a:rPr>
              <a:t> API endpoint to a RESTful (micro) service allows a quick, standardized method to validate the status of a component and all its dependencies. As a </a:t>
            </a:r>
            <a:r>
              <a:rPr lang="en-US" sz="1200" b="0" i="0" u="none" strike="noStrike" kern="1200" baseline="0" dirty="0" err="1" smtClean="0">
                <a:solidFill>
                  <a:schemeClr val="tx1"/>
                </a:solidFill>
                <a:latin typeface="+mn-lt"/>
                <a:ea typeface="+mn-ea"/>
                <a:cs typeface="+mn-cs"/>
              </a:rPr>
              <a:t>microservice</a:t>
            </a:r>
            <a:r>
              <a:rPr lang="en-US" sz="1200" b="0" i="0" u="none" strike="noStrike" kern="1200" baseline="0" dirty="0" smtClean="0">
                <a:solidFill>
                  <a:schemeClr val="tx1"/>
                </a:solidFill>
                <a:latin typeface="+mn-lt"/>
                <a:ea typeface="+mn-ea"/>
                <a:cs typeface="+mn-cs"/>
              </a:rPr>
              <a:t> component has a</a:t>
            </a:r>
          </a:p>
          <a:p>
            <a:r>
              <a:rPr lang="en-US" sz="1200" b="0" i="0" u="none" strike="noStrike" kern="1200" baseline="0" dirty="0" smtClean="0">
                <a:solidFill>
                  <a:schemeClr val="tx1"/>
                </a:solidFill>
                <a:latin typeface="+mn-lt"/>
                <a:ea typeface="+mn-ea"/>
                <a:cs typeface="+mn-cs"/>
              </a:rPr>
              <a:t>relatively small and clearly defined scope, the component owner/developer will be well positioned to understand all the dependencies and how to best validate their availability.</a:t>
            </a:r>
          </a:p>
          <a:p>
            <a:r>
              <a:rPr lang="en-US" sz="1200" b="0" i="0" u="none" strike="noStrike" kern="1200" baseline="0" dirty="0" smtClean="0">
                <a:solidFill>
                  <a:schemeClr val="tx1"/>
                </a:solidFill>
                <a:latin typeface="+mn-lt"/>
                <a:ea typeface="+mn-ea"/>
                <a:cs typeface="+mn-cs"/>
              </a:rPr>
              <a:t>Above is an example of the output of a call to the </a:t>
            </a:r>
            <a:r>
              <a:rPr lang="en-US" sz="1200" b="0" i="0" u="none" strike="noStrike" kern="1200" baseline="0" dirty="0" err="1" smtClean="0">
                <a:solidFill>
                  <a:schemeClr val="tx1"/>
                </a:solidFill>
                <a:latin typeface="+mn-lt"/>
                <a:ea typeface="+mn-ea"/>
                <a:cs typeface="+mn-cs"/>
              </a:rPr>
              <a:t>HealthCheck</a:t>
            </a:r>
            <a:r>
              <a:rPr lang="en-US" sz="1200" b="0" i="0" u="none" strike="noStrike" kern="1200" baseline="0" dirty="0" smtClean="0">
                <a:solidFill>
                  <a:schemeClr val="tx1"/>
                </a:solidFill>
                <a:latin typeface="+mn-lt"/>
                <a:ea typeface="+mn-ea"/>
                <a:cs typeface="+mn-cs"/>
              </a:rPr>
              <a:t> API of a </a:t>
            </a:r>
            <a:r>
              <a:rPr lang="en-US" sz="1200" b="0" i="0" u="none" strike="noStrike" kern="1200" baseline="0" dirty="0" err="1" smtClean="0">
                <a:solidFill>
                  <a:schemeClr val="tx1"/>
                </a:solidFill>
                <a:latin typeface="+mn-lt"/>
                <a:ea typeface="+mn-ea"/>
                <a:cs typeface="+mn-cs"/>
              </a:rPr>
              <a:t>microservice</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Depending on the deemed state of the dependencies, an appropriate HTTP return code and JSON object should be returned. The response should be explicitly defined as non-</a:t>
            </a:r>
            <a:r>
              <a:rPr lang="en-US" sz="1200" b="0" i="0" u="none" strike="noStrike" kern="1200" baseline="0" dirty="0" err="1" smtClean="0">
                <a:solidFill>
                  <a:schemeClr val="tx1"/>
                </a:solidFill>
                <a:latin typeface="+mn-lt"/>
                <a:ea typeface="+mn-ea"/>
                <a:cs typeface="+mn-cs"/>
              </a:rPr>
              <a:t>cachable</a:t>
            </a:r>
            <a:r>
              <a:rPr lang="en-US" sz="1200" b="0" i="0" u="none" strike="noStrike" kern="1200" baseline="0" dirty="0" smtClean="0">
                <a:solidFill>
                  <a:schemeClr val="tx1"/>
                </a:solidFill>
                <a:latin typeface="+mn-lt"/>
                <a:ea typeface="+mn-ea"/>
                <a:cs typeface="+mn-cs"/>
              </a:rPr>
              <a:t> to avoid any incorrect status being returned as a result of introduction of caching network equipment or similar. As an example, we may consider a </a:t>
            </a:r>
            <a:r>
              <a:rPr lang="en-US" sz="1200" b="0" i="0" u="none" strike="noStrike" kern="1200" baseline="0" dirty="0" err="1" smtClean="0">
                <a:solidFill>
                  <a:schemeClr val="tx1"/>
                </a:solidFill>
                <a:latin typeface="+mn-lt"/>
                <a:ea typeface="+mn-ea"/>
                <a:cs typeface="+mn-cs"/>
              </a:rPr>
              <a:t>microservice</a:t>
            </a:r>
            <a:r>
              <a:rPr lang="en-US" sz="1200" b="0" i="0" u="none" strike="noStrike" kern="1200" baseline="0" dirty="0" smtClean="0">
                <a:solidFill>
                  <a:schemeClr val="tx1"/>
                </a:solidFill>
                <a:latin typeface="+mn-lt"/>
                <a:ea typeface="+mn-ea"/>
                <a:cs typeface="+mn-cs"/>
              </a:rPr>
              <a:t> responsible for retrieving user information from a database. The main dependency would be the database where the user entries are stored. In certain cases the </a:t>
            </a:r>
            <a:r>
              <a:rPr lang="en-US" sz="1200" b="0" i="0" u="none" strike="noStrike" kern="1200" baseline="0" dirty="0" err="1" smtClean="0">
                <a:solidFill>
                  <a:schemeClr val="tx1"/>
                </a:solidFill>
                <a:latin typeface="+mn-lt"/>
                <a:ea typeface="+mn-ea"/>
                <a:cs typeface="+mn-cs"/>
              </a:rPr>
              <a:t>microservice</a:t>
            </a:r>
            <a:r>
              <a:rPr lang="en-US" sz="1200" b="0" i="0" u="none" strike="noStrike" kern="1200" baseline="0" dirty="0" smtClean="0">
                <a:solidFill>
                  <a:schemeClr val="tx1"/>
                </a:solidFill>
                <a:latin typeface="+mn-lt"/>
                <a:ea typeface="+mn-ea"/>
                <a:cs typeface="+mn-cs"/>
              </a:rPr>
              <a:t> may have </a:t>
            </a:r>
            <a:r>
              <a:rPr lang="en-US" sz="1200" b="0" i="0" u="none" strike="noStrike" kern="1200" baseline="0" dirty="0" err="1" smtClean="0">
                <a:solidFill>
                  <a:schemeClr val="tx1"/>
                </a:solidFill>
                <a:latin typeface="+mn-lt"/>
                <a:ea typeface="+mn-ea"/>
                <a:cs typeface="+mn-cs"/>
              </a:rPr>
              <a:t>fall-back</a:t>
            </a:r>
            <a:r>
              <a:rPr lang="en-US" sz="1200" b="0" i="0" u="none" strike="noStrike" kern="1200" baseline="0" dirty="0" smtClean="0">
                <a:solidFill>
                  <a:schemeClr val="tx1"/>
                </a:solidFill>
                <a:latin typeface="+mn-lt"/>
                <a:ea typeface="+mn-ea"/>
                <a:cs typeface="+mn-cs"/>
              </a:rPr>
              <a:t> mechanisms in place to deal with failures in the primary</a:t>
            </a:r>
          </a:p>
          <a:p>
            <a:r>
              <a:rPr lang="en-US" sz="1200" b="0" i="0" u="none" strike="noStrike" kern="1200" baseline="0" dirty="0" smtClean="0">
                <a:solidFill>
                  <a:schemeClr val="tx1"/>
                </a:solidFill>
                <a:latin typeface="+mn-lt"/>
                <a:ea typeface="+mn-ea"/>
                <a:cs typeface="+mn-cs"/>
              </a:rPr>
              <a:t>data store. This may include slower, less frequently updated tiers of storage, cached results and similar.</a:t>
            </a:r>
          </a:p>
          <a:p>
            <a:r>
              <a:rPr lang="en-US" sz="1200" b="0" i="0" u="none" strike="noStrike" kern="1200" baseline="0" dirty="0" smtClean="0">
                <a:solidFill>
                  <a:schemeClr val="tx1"/>
                </a:solidFill>
                <a:latin typeface="+mn-lt"/>
                <a:ea typeface="+mn-ea"/>
                <a:cs typeface="+mn-cs"/>
              </a:rPr>
              <a:t>It can be beneficial to expose this via an alternate response code, for example 203 “Non-Authoritative</a:t>
            </a:r>
          </a:p>
          <a:p>
            <a:r>
              <a:rPr lang="en-US" sz="1200" b="0" i="0" u="none" strike="noStrike" kern="1200" baseline="0" dirty="0" smtClean="0">
                <a:solidFill>
                  <a:schemeClr val="tx1"/>
                </a:solidFill>
                <a:latin typeface="+mn-lt"/>
                <a:ea typeface="+mn-ea"/>
                <a:cs typeface="+mn-cs"/>
              </a:rPr>
              <a:t>Information”</a:t>
            </a:r>
          </a:p>
          <a:p>
            <a:endParaRPr lang="en-US" sz="1200" b="0" i="0" u="none" strike="noStrike" kern="1200" baseline="0" dirty="0" smtClean="0">
              <a:solidFill>
                <a:schemeClr val="tx1"/>
              </a:solidFill>
              <a:latin typeface="+mn-lt"/>
              <a:ea typeface="+mn-ea"/>
              <a:cs typeface="+mn-cs"/>
            </a:endParaRPr>
          </a:p>
          <a:p>
            <a:r>
              <a:rPr lang="en-US" dirty="0" smtClean="0"/>
              <a:t>A </a:t>
            </a:r>
            <a:r>
              <a:rPr lang="en-US" dirty="0"/>
              <a:t>health check is a simple ping to a resource of your web application that checks that your application is up and running, responding to network requests, and behaving correctly</a:t>
            </a:r>
            <a:r>
              <a:rPr lang="en-US" dirty="0" smtClean="0"/>
              <a:t>. It </a:t>
            </a:r>
            <a:r>
              <a:rPr lang="en-US" dirty="0"/>
              <a:t>can be as simple as pinging the home page of a web site, checking that the page includes the company's name in the title.</a:t>
            </a:r>
          </a:p>
          <a:p>
            <a:r>
              <a:rPr lang="en-US" dirty="0"/>
              <a:t>If you have a complex application, there are multiple things that can break independently, and so you want a good health coverage by checking multiple resources (see </a:t>
            </a:r>
            <a:r>
              <a:rPr lang="en-US" dirty="0">
                <a:hlinkClick r:id="rId3"/>
              </a:rPr>
              <a:t>What Should I Check?</a:t>
            </a:r>
            <a:r>
              <a:rPr lang="en-US" dirty="0"/>
              <a:t>).</a:t>
            </a:r>
          </a:p>
          <a:p>
            <a:r>
              <a:rPr lang="en-US" dirty="0"/>
              <a:t>If your application has got one page that's accessing the database, and another page that just storing requests in a queue, you want to check </a:t>
            </a:r>
            <a:r>
              <a:rPr lang="en-US" dirty="0" smtClean="0"/>
              <a:t>both</a:t>
            </a:r>
            <a:endParaRPr lang="en-US" dirty="0"/>
          </a:p>
          <a:p>
            <a:r>
              <a:rPr lang="en-US" dirty="0"/>
              <a:t>Whether you're using a service like </a:t>
            </a:r>
            <a:r>
              <a:rPr lang="en-US" dirty="0" err="1"/>
              <a:t>Pingdom</a:t>
            </a:r>
            <a:r>
              <a:rPr lang="en-US" dirty="0"/>
              <a:t> or internal tool like Nagios, if you store your checks there, funny thing is they never get updated when you roll out new features.</a:t>
            </a:r>
          </a:p>
          <a:p>
            <a:r>
              <a:rPr lang="en-US" dirty="0"/>
              <a:t>You want checks to be part of the code base, in source control, right next to the application code that's getting checked, where it can be versioned and code reviewed.</a:t>
            </a:r>
          </a:p>
          <a:p>
            <a:endParaRPr lang="en-US" dirty="0"/>
          </a:p>
        </p:txBody>
      </p:sp>
      <p:sp>
        <p:nvSpPr>
          <p:cNvPr id="4" name="Slide Number Placeholder 3"/>
          <p:cNvSpPr>
            <a:spLocks noGrp="1"/>
          </p:cNvSpPr>
          <p:nvPr>
            <p:ph type="sldNum" sz="quarter" idx="10"/>
          </p:nvPr>
        </p:nvSpPr>
        <p:spPr/>
        <p:txBody>
          <a:bodyPr/>
          <a:lstStyle/>
          <a:p>
            <a:fld id="{0529C4E9-9815-2C4B-8773-F08204D37298}" type="slidenum">
              <a:rPr lang="en-US" smtClean="0"/>
              <a:t>66</a:t>
            </a:fld>
            <a:endParaRPr lang="en-US" dirty="0"/>
          </a:p>
        </p:txBody>
      </p:sp>
    </p:spTree>
    <p:extLst>
      <p:ext uri="{BB962C8B-B14F-4D97-AF65-F5344CB8AC3E}">
        <p14:creationId xmlns:p14="http://schemas.microsoft.com/office/powerpoint/2010/main" val="28806078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rPr>
              <a:t>Imagine you have a system, </a:t>
            </a:r>
            <a:r>
              <a:rPr lang="en-US" sz="1200" dirty="0" err="1" smtClean="0">
                <a:solidFill>
                  <a:schemeClr val="tx1"/>
                </a:solidFill>
              </a:rPr>
              <a:t>eg</a:t>
            </a:r>
            <a:r>
              <a:rPr lang="en-US" sz="1200" dirty="0" smtClean="0">
                <a:solidFill>
                  <a:schemeClr val="tx1"/>
                </a:solidFill>
              </a:rPr>
              <a:t>. a web server, which processes hundreds of requests per second, each of them producing several log messages. A typical problem you are facing is that the requests overlap and that therefore the log messages are all scrambled together, making them hard to read.</a:t>
            </a:r>
          </a:p>
          <a:p>
            <a:endParaRPr lang="en-US" dirty="0" smtClean="0"/>
          </a:p>
          <a:p>
            <a:r>
              <a:rPr lang="en-US" dirty="0" smtClean="0"/>
              <a:t>How long does it take to find the root cause of a failure in your system? Five minutes? Five days? If you answered close to five minutes, it’s very likely that your production system and tests have great logging. All too often, seemingly unessential features like logging, exception handling, and (dare I say it) testing are an implementation afterthought. Like exception handling and testing, you really need to have a strategy for logging in both your systems and your tests. Never underestimate the power of logging. With optimal logging, you can even eliminate the necessity for debuggers. Below are some guidelines that have been useful to me over the years. </a:t>
            </a:r>
          </a:p>
          <a:p>
            <a:endParaRPr lang="en-US" dirty="0" smtClean="0"/>
          </a:p>
          <a:p>
            <a:r>
              <a:rPr lang="en-US" sz="1200" b="0" i="0" u="none" strike="noStrike" kern="1200" baseline="0" dirty="0" smtClean="0">
                <a:solidFill>
                  <a:schemeClr val="tx1"/>
                </a:solidFill>
                <a:latin typeface="+mn-lt"/>
                <a:ea typeface="+mn-ea"/>
                <a:cs typeface="+mn-cs"/>
              </a:rPr>
              <a:t>A production service should have both logging and monitoring. Monitoring provides a real-time view on the system and application state, and alerts you in case a situation is met. In most cases, a monitoring alert is simply a trigger for you to start an investigation. Monitoring shows the symptoms of problems. Logs provide details and state on individual transactions, so you can fully understand the cause of problems.</a:t>
            </a:r>
          </a:p>
          <a:p>
            <a:r>
              <a:rPr lang="en-US" sz="1200" b="0" i="0" u="none" strike="noStrike" kern="1200" baseline="0" dirty="0" smtClean="0">
                <a:solidFill>
                  <a:schemeClr val="tx1"/>
                </a:solidFill>
                <a:latin typeface="+mn-lt"/>
                <a:ea typeface="+mn-ea"/>
                <a:cs typeface="+mn-cs"/>
              </a:rPr>
              <a:t>Logs provide visibility into the behavior of a running app, they are one of the most fundamental tools for debugging and finding issues within your application. Therefore, it is important that the log entries are readable to humans. Avoid using complex encoding that would require lookups to make event information intelligible. At the same time, systems should also be able to parse </a:t>
            </a:r>
            <a:r>
              <a:rPr lang="en-US" sz="1200" b="0" i="0" u="none" strike="noStrike" kern="1200" baseline="0" dirty="0" err="1" smtClean="0">
                <a:solidFill>
                  <a:schemeClr val="tx1"/>
                </a:solidFill>
                <a:latin typeface="+mn-lt"/>
                <a:ea typeface="+mn-ea"/>
                <a:cs typeface="+mn-cs"/>
              </a:rPr>
              <a:t>logfiles</a:t>
            </a:r>
            <a:r>
              <a:rPr lang="en-US" sz="1200" b="0" i="0" u="none" strike="noStrike" kern="1200" baseline="0" dirty="0" smtClean="0">
                <a:solidFill>
                  <a:schemeClr val="tx1"/>
                </a:solidFill>
                <a:latin typeface="+mn-lt"/>
                <a:ea typeface="+mn-ea"/>
                <a:cs typeface="+mn-cs"/>
              </a:rPr>
              <a:t> easily and rapidly. The way to do this is to generate a unique identifier on every log entry type. Reading and parsing a variety of log entries and a multitude of </a:t>
            </a:r>
            <a:r>
              <a:rPr lang="en-US" sz="1200" b="0" i="0" u="none" strike="noStrike" kern="1200" baseline="0" dirty="0" err="1" smtClean="0">
                <a:solidFill>
                  <a:schemeClr val="tx1"/>
                </a:solidFill>
                <a:latin typeface="+mn-lt"/>
                <a:ea typeface="+mn-ea"/>
                <a:cs typeface="+mn-cs"/>
              </a:rPr>
              <a:t>logfiles</a:t>
            </a:r>
            <a:r>
              <a:rPr lang="en-US" sz="1200" b="0" i="0" u="none" strike="noStrike" kern="1200" baseline="0" dirty="0" smtClean="0">
                <a:solidFill>
                  <a:schemeClr val="tx1"/>
                </a:solidFill>
                <a:latin typeface="+mn-lt"/>
                <a:ea typeface="+mn-ea"/>
                <a:cs typeface="+mn-cs"/>
              </a:rPr>
              <a:t> of a distributed environment can be made easier by prepending unique identifiers (UID) to each log line.</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err="1" smtClean="0">
                <a:solidFill>
                  <a:schemeClr val="tx1"/>
                </a:solidFill>
                <a:latin typeface="+mn-lt"/>
                <a:ea typeface="+mn-ea"/>
                <a:cs typeface="+mn-cs"/>
              </a:rPr>
              <a:t>Logfile</a:t>
            </a:r>
            <a:r>
              <a:rPr lang="en-US" sz="1200" b="0" i="0" u="none" strike="noStrike" kern="1200" baseline="0" dirty="0" smtClean="0">
                <a:solidFill>
                  <a:schemeClr val="tx1"/>
                </a:solidFill>
                <a:latin typeface="+mn-lt"/>
                <a:ea typeface="+mn-ea"/>
                <a:cs typeface="+mn-cs"/>
              </a:rPr>
              <a:t> parsers can now use the UID to quickly catch those entries you are looking for. Track the UIDs that you have created in a log catalog. This catalog lists all potential UIDs that your</a:t>
            </a:r>
          </a:p>
          <a:p>
            <a:r>
              <a:rPr lang="en-US" sz="1200" b="0" i="0" u="none" strike="noStrike" kern="1200" baseline="0" dirty="0" smtClean="0">
                <a:solidFill>
                  <a:schemeClr val="tx1"/>
                </a:solidFill>
                <a:latin typeface="+mn-lt"/>
                <a:ea typeface="+mn-ea"/>
                <a:cs typeface="+mn-cs"/>
              </a:rPr>
              <a:t>application could emit, plus an explanation with more details on the symptoms and potential root-causes of this log entry being generated. Ideally, you would also specify what action one could take to resolve the issue. These texts elaborate on the message text, and are available in the product's messages publications and in the command line help. This catalog will be used by the DevOps team to configure </a:t>
            </a:r>
            <a:r>
              <a:rPr lang="en-US" sz="1200" b="0" i="0" u="none" strike="noStrike" kern="1200" baseline="0" dirty="0" err="1" smtClean="0">
                <a:solidFill>
                  <a:schemeClr val="tx1"/>
                </a:solidFill>
                <a:latin typeface="+mn-lt"/>
                <a:ea typeface="+mn-ea"/>
                <a:cs typeface="+mn-cs"/>
              </a:rPr>
              <a:t>Logfile</a:t>
            </a:r>
            <a:r>
              <a:rPr lang="en-US" sz="1200" b="0" i="0" u="none" strike="noStrike" kern="1200" baseline="0" dirty="0" smtClean="0">
                <a:solidFill>
                  <a:schemeClr val="tx1"/>
                </a:solidFill>
                <a:latin typeface="+mn-lt"/>
                <a:ea typeface="+mn-ea"/>
                <a:cs typeface="+mn-cs"/>
              </a:rPr>
              <a:t> Parsers to detect entries and alert upon them. They use the expert advice in this catalog to triage the problem and to resolve the problem.</a:t>
            </a:r>
            <a:endParaRPr lang="en-US" dirty="0"/>
          </a:p>
        </p:txBody>
      </p:sp>
      <p:sp>
        <p:nvSpPr>
          <p:cNvPr id="4" name="Slide Number Placeholder 3"/>
          <p:cNvSpPr>
            <a:spLocks noGrp="1"/>
          </p:cNvSpPr>
          <p:nvPr>
            <p:ph type="sldNum" sz="quarter" idx="10"/>
          </p:nvPr>
        </p:nvSpPr>
        <p:spPr/>
        <p:txBody>
          <a:bodyPr/>
          <a:lstStyle/>
          <a:p>
            <a:fld id="{0529C4E9-9815-2C4B-8773-F08204D37298}" type="slidenum">
              <a:rPr lang="en-US" smtClean="0"/>
              <a:t>67</a:t>
            </a:fld>
            <a:endParaRPr lang="en-US" dirty="0"/>
          </a:p>
        </p:txBody>
      </p:sp>
    </p:spTree>
    <p:extLst>
      <p:ext uri="{BB962C8B-B14F-4D97-AF65-F5344CB8AC3E}">
        <p14:creationId xmlns:p14="http://schemas.microsoft.com/office/powerpoint/2010/main" val="12342524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Deployment markers to track state of application deployment. Deployment markers c</a:t>
            </a:r>
            <a:r>
              <a:rPr lang="en-US" sz="1200" dirty="0" smtClean="0"/>
              <a:t>an also be used to send notification triggers to management systems, enabling</a:t>
            </a:r>
          </a:p>
          <a:p>
            <a:r>
              <a:rPr lang="en-US" sz="1200" dirty="0" smtClean="0"/>
              <a:t>them to track when an issue was introduced. After recording deployments, users can leverage the information in operational dashboards, for instance to visually correlate performance distribution and deployment tasks. </a:t>
            </a:r>
          </a:p>
          <a:p>
            <a:r>
              <a:rPr lang="en-US" sz="1200" dirty="0" smtClean="0"/>
              <a:t>Dashboards may also allow to launch in context, to gather more information related to de deployment, for instance retrieving the change log.</a:t>
            </a:r>
          </a:p>
          <a:p>
            <a:r>
              <a:rPr lang="en-US" sz="1200" dirty="0" smtClean="0"/>
              <a:t>Information from deployment marker could further be sent to the Event Management subsystem, so that events can be correlated with deployment activity.</a:t>
            </a:r>
            <a:r>
              <a:rPr lang="en-US" dirty="0" smtClean="0"/>
              <a:t>	</a:t>
            </a:r>
          </a:p>
          <a:p>
            <a:endParaRPr lang="en-US" dirty="0"/>
          </a:p>
        </p:txBody>
      </p:sp>
      <p:sp>
        <p:nvSpPr>
          <p:cNvPr id="4" name="Slide Number Placeholder 3"/>
          <p:cNvSpPr>
            <a:spLocks noGrp="1"/>
          </p:cNvSpPr>
          <p:nvPr>
            <p:ph type="sldNum" sz="quarter" idx="10"/>
          </p:nvPr>
        </p:nvSpPr>
        <p:spPr/>
        <p:txBody>
          <a:bodyPr/>
          <a:lstStyle/>
          <a:p>
            <a:fld id="{0529C4E9-9815-2C4B-8773-F08204D37298}" type="slidenum">
              <a:rPr lang="en-US" smtClean="0"/>
              <a:t>68</a:t>
            </a:fld>
            <a:endParaRPr lang="en-US" dirty="0"/>
          </a:p>
        </p:txBody>
      </p:sp>
    </p:spTree>
    <p:extLst>
      <p:ext uri="{BB962C8B-B14F-4D97-AF65-F5344CB8AC3E}">
        <p14:creationId xmlns:p14="http://schemas.microsoft.com/office/powerpoint/2010/main" val="24525927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Moving application architectures from a monolithic design to a micro-service oriented design introduces a number of advantages, both during development and operations phases. However new challenges are introduced as traditional metrics and logs tend to be captured and recorded in a component and machine centric way. The traditional tools used to capture and analyze information becomes powerless when the components are spread across countless machines, multiple physical locations and become subject to highly dynamic horizontal scaling over ephemeral compute units. In the context of server app logs, multiple sessions will output log information that can be intermixed. These sessions can be part of an ongoing process, such as a user interaction with a web site.</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Distributed Tracing is a technique where a unique Transaction ID is passed through the call chain of each transaction in a distributed application topology, such as micro services based topologies. Try to pass the id you generated on an entry point to each subsystem that is used to finish the job. Ideally this should be done transparently, via wrapper functions and http headers where possible. This unique ID can be generated at the entry point of the topology, or extracted from an external unique identifier, such as the Cloud Foundry “</a:t>
            </a:r>
            <a:r>
              <a:rPr lang="en-US" sz="1200" b="0" i="0" u="none" strike="noStrike" kern="1200" baseline="0" dirty="0" err="1" smtClean="0">
                <a:solidFill>
                  <a:schemeClr val="tx1"/>
                </a:solidFill>
                <a:latin typeface="+mn-lt"/>
                <a:ea typeface="+mn-ea"/>
                <a:cs typeface="+mn-cs"/>
              </a:rPr>
              <a:t>vcap_request_id</a:t>
            </a:r>
            <a:r>
              <a:rPr lang="en-US" sz="1200" b="0" i="0" u="none" strike="noStrike" kern="1200" baseline="0" dirty="0" smtClean="0">
                <a:solidFill>
                  <a:schemeClr val="tx1"/>
                </a:solidFill>
                <a:latin typeface="+mn-lt"/>
                <a:ea typeface="+mn-ea"/>
                <a:cs typeface="+mn-cs"/>
              </a:rPr>
              <a:t>”. Unique identifiers such as Transaction IDs and User IDs are tremendously helpful when debugging, and even more helpful when you are gathering analytics. Unique IDs can point you to the exact transaction. Without</a:t>
            </a:r>
          </a:p>
          <a:p>
            <a:r>
              <a:rPr lang="en-US" sz="1200" b="0" i="0" u="none" strike="noStrike" kern="1200" baseline="0" dirty="0" smtClean="0">
                <a:solidFill>
                  <a:schemeClr val="tx1"/>
                </a:solidFill>
                <a:latin typeface="+mn-lt"/>
                <a:ea typeface="+mn-ea"/>
                <a:cs typeface="+mn-cs"/>
              </a:rPr>
              <a:t>them, you might only have a time range to use. When possible, carry these IDs through multiple touch points and avoid changing the format of these IDs between modules. That way, you can track transactions through the system and follow them across machines, networks, and services.</a:t>
            </a:r>
          </a:p>
          <a:p>
            <a:r>
              <a:rPr lang="en-US" sz="1200" b="0" i="0" u="none" strike="noStrike" kern="1200" baseline="0" dirty="0" smtClean="0">
                <a:solidFill>
                  <a:schemeClr val="tx1"/>
                </a:solidFill>
                <a:latin typeface="+mn-lt"/>
                <a:ea typeface="+mn-ea"/>
                <a:cs typeface="+mn-cs"/>
              </a:rPr>
              <a:t>Once the means for generating and carrying this unique ID is implemented, it can be used in several useful ways, for example for Log Correlation, Dependencies Map and Availability Monitoring.</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Correlating the captured transaction id together with application/service identification and other meta data makes it possible to build out a topology view, or dependency map of all the services in the topology. Some frameworks and monitoring solutions supports this out of the box, like IBM APM, </a:t>
            </a:r>
            <a:r>
              <a:rPr lang="en-US" sz="1200" b="0" i="0" u="none" strike="noStrike" kern="1200" baseline="0" dirty="0" err="1" smtClean="0">
                <a:solidFill>
                  <a:schemeClr val="tx1"/>
                </a:solidFill>
                <a:latin typeface="+mn-lt"/>
                <a:ea typeface="+mn-ea"/>
                <a:cs typeface="+mn-cs"/>
              </a:rPr>
              <a:t>Zipkin</a:t>
            </a:r>
            <a:r>
              <a:rPr lang="en-US" sz="1200" b="0" i="0" u="none" strike="noStrike" kern="1200" baseline="0" dirty="0" smtClean="0">
                <a:solidFill>
                  <a:schemeClr val="tx1"/>
                </a:solidFill>
                <a:latin typeface="+mn-lt"/>
                <a:ea typeface="+mn-ea"/>
                <a:cs typeface="+mn-cs"/>
              </a:rPr>
              <a:t> Dependencies and New Relic.</a:t>
            </a:r>
            <a:endParaRPr lang="en-US" dirty="0"/>
          </a:p>
        </p:txBody>
      </p:sp>
      <p:sp>
        <p:nvSpPr>
          <p:cNvPr id="4" name="Slide Number Placeholder 3"/>
          <p:cNvSpPr>
            <a:spLocks noGrp="1"/>
          </p:cNvSpPr>
          <p:nvPr>
            <p:ph type="sldNum" sz="quarter" idx="10"/>
          </p:nvPr>
        </p:nvSpPr>
        <p:spPr/>
        <p:txBody>
          <a:bodyPr/>
          <a:lstStyle/>
          <a:p>
            <a:fld id="{0529C4E9-9815-2C4B-8773-F08204D37298}" type="slidenum">
              <a:rPr lang="en-US" smtClean="0"/>
              <a:t>69</a:t>
            </a:fld>
            <a:endParaRPr lang="en-US" dirty="0"/>
          </a:p>
        </p:txBody>
      </p:sp>
    </p:spTree>
    <p:extLst>
      <p:ext uri="{BB962C8B-B14F-4D97-AF65-F5344CB8AC3E}">
        <p14:creationId xmlns:p14="http://schemas.microsoft.com/office/powerpoint/2010/main" val="23296437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traditional IT, a Configuration Management System (CMS, or CMDB) is the cornerstone for many </a:t>
            </a:r>
            <a:r>
              <a:rPr lang="en-US" dirty="0" smtClean="0"/>
              <a:t>IT processes</a:t>
            </a:r>
            <a:r>
              <a:rPr lang="en-US" dirty="0"/>
              <a:t>. It holds information of Configuration Items (CI) as well as relationships between these CIs. In </a:t>
            </a:r>
            <a:r>
              <a:rPr lang="en-US" dirty="0" smtClean="0"/>
              <a:t>a cloud </a:t>
            </a:r>
            <a:r>
              <a:rPr lang="en-US" dirty="0"/>
              <a:t>environment, the focus shifts from tangible assets towards services and APIs. As </a:t>
            </a:r>
            <a:r>
              <a:rPr lang="en-US" dirty="0" smtClean="0"/>
              <a:t>monolithic applications </a:t>
            </a:r>
            <a:r>
              <a:rPr lang="en-US" dirty="0"/>
              <a:t>are broken into a larger set of micro-services, information about relationships and dependencies</a:t>
            </a:r>
          </a:p>
          <a:p>
            <a:r>
              <a:rPr lang="en-US" dirty="0"/>
              <a:t>becomes even more relevant. Consider worker based systems or a system composed from several </a:t>
            </a:r>
            <a:r>
              <a:rPr lang="en-US" dirty="0" err="1"/>
              <a:t>microservices</a:t>
            </a:r>
            <a:r>
              <a:rPr lang="en-US" dirty="0" smtClean="0"/>
              <a:t>. Performance </a:t>
            </a:r>
            <a:r>
              <a:rPr lang="en-US" dirty="0"/>
              <a:t>deterioration in one micro-service may result in slow performance for </a:t>
            </a:r>
            <a:r>
              <a:rPr lang="en-US" dirty="0" smtClean="0"/>
              <a:t>depending micro-services </a:t>
            </a:r>
            <a:r>
              <a:rPr lang="en-US" dirty="0"/>
              <a:t>and eventually the business application. Practices like the “Circuit-Breaker” pattern exist </a:t>
            </a:r>
            <a:r>
              <a:rPr lang="en-US" dirty="0" smtClean="0"/>
              <a:t>to workaround </a:t>
            </a:r>
            <a:r>
              <a:rPr lang="en-US" dirty="0"/>
              <a:t>these issues, but from an operations perspective the need for visibility and control still exists.</a:t>
            </a:r>
          </a:p>
          <a:p>
            <a:r>
              <a:rPr lang="en-US" dirty="0"/>
              <a:t>Some of the information can be discovered at runtime, for instance by calling Cloud Foundry APIs to </a:t>
            </a:r>
            <a:r>
              <a:rPr lang="en-US" dirty="0" smtClean="0"/>
              <a:t>query which </a:t>
            </a:r>
            <a:r>
              <a:rPr lang="en-US" dirty="0"/>
              <a:t>services are bound or instantiated or information on containers and container groups. However, </a:t>
            </a:r>
            <a:r>
              <a:rPr lang="en-US" dirty="0" smtClean="0"/>
              <a:t>some information </a:t>
            </a:r>
            <a:r>
              <a:rPr lang="en-US" dirty="0"/>
              <a:t>is not discoverable. We postulate a practice where the developer of a micro service also </a:t>
            </a:r>
            <a:r>
              <a:rPr lang="en-US" dirty="0" smtClean="0"/>
              <a:t>provides meta-information </a:t>
            </a:r>
            <a:r>
              <a:rPr lang="en-US" dirty="0"/>
              <a:t>on the topology / call-chain: What services does this micro-service depend on?</a:t>
            </a:r>
          </a:p>
          <a:p>
            <a:r>
              <a:rPr lang="en-US" dirty="0"/>
              <a:t>A </a:t>
            </a:r>
            <a:r>
              <a:rPr lang="en-US" b="1" dirty="0"/>
              <a:t>Deployment Descriptor </a:t>
            </a:r>
            <a:r>
              <a:rPr lang="en-US" dirty="0"/>
              <a:t>is a configuration file for an artifact that is deployed to an environment (container</a:t>
            </a:r>
            <a:r>
              <a:rPr lang="en-US" dirty="0" smtClean="0"/>
              <a:t>, engine</a:t>
            </a:r>
            <a:r>
              <a:rPr lang="en-US" dirty="0"/>
              <a:t>, etc.). It directs a deployment tool to deploy a </a:t>
            </a:r>
            <a:r>
              <a:rPr lang="en-US" dirty="0" smtClean="0"/>
              <a:t> module </a:t>
            </a:r>
            <a:r>
              <a:rPr lang="en-US" dirty="0"/>
              <a:t>or application with specific container options</a:t>
            </a:r>
            <a:r>
              <a:rPr lang="en-US" dirty="0" smtClean="0"/>
              <a:t>, security </a:t>
            </a:r>
            <a:r>
              <a:rPr lang="en-US" dirty="0"/>
              <a:t>settings and describes specific configuration requirements. Even if your deployment tool is </a:t>
            </a:r>
            <a:r>
              <a:rPr lang="en-US" dirty="0" smtClean="0"/>
              <a:t>currently not </a:t>
            </a:r>
            <a:r>
              <a:rPr lang="en-US" dirty="0"/>
              <a:t>able to pick up all parameters, it is recommended to specify the dependencies as you develop </a:t>
            </a:r>
            <a:r>
              <a:rPr lang="en-US" dirty="0" smtClean="0"/>
              <a:t>the application</a:t>
            </a:r>
            <a:r>
              <a:rPr lang="en-US" dirty="0"/>
              <a:t>.</a:t>
            </a:r>
          </a:p>
        </p:txBody>
      </p:sp>
      <p:sp>
        <p:nvSpPr>
          <p:cNvPr id="4" name="Slide Number Placeholder 3"/>
          <p:cNvSpPr>
            <a:spLocks noGrp="1"/>
          </p:cNvSpPr>
          <p:nvPr>
            <p:ph type="sldNum" sz="quarter" idx="10"/>
          </p:nvPr>
        </p:nvSpPr>
        <p:spPr/>
        <p:txBody>
          <a:bodyPr/>
          <a:lstStyle/>
          <a:p>
            <a:fld id="{0529C4E9-9815-2C4B-8773-F08204D37298}" type="slidenum">
              <a:rPr lang="en-US" smtClean="0"/>
              <a:t>70</a:t>
            </a:fld>
            <a:endParaRPr lang="en-US" dirty="0"/>
          </a:p>
        </p:txBody>
      </p:sp>
    </p:spTree>
    <p:extLst>
      <p:ext uri="{BB962C8B-B14F-4D97-AF65-F5344CB8AC3E}">
        <p14:creationId xmlns:p14="http://schemas.microsoft.com/office/powerpoint/2010/main" val="28600719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Particular focus should be paid to the ability to correlate multiple events. In order to enable and ease correlation, events should provide relevant data as part of their payload. Examples are application names or identifiers, transaction identifiers, or information that links to topology and containment data. Many of the concepts discussed in the chapter on Logs apply to events as well. For instance, every event should be well defined using a unique identifier. As these concepts were already discussed in the previous chapter, we are not repeating these and refer to the information  on logs.</a:t>
            </a:r>
          </a:p>
          <a:p>
            <a:endParaRPr lang="en-US" dirty="0"/>
          </a:p>
        </p:txBody>
      </p:sp>
      <p:sp>
        <p:nvSpPr>
          <p:cNvPr id="4" name="Slide Number Placeholder 3"/>
          <p:cNvSpPr>
            <a:spLocks noGrp="1"/>
          </p:cNvSpPr>
          <p:nvPr>
            <p:ph type="sldNum" sz="quarter" idx="10"/>
          </p:nvPr>
        </p:nvSpPr>
        <p:spPr/>
        <p:txBody>
          <a:bodyPr/>
          <a:lstStyle/>
          <a:p>
            <a:fld id="{0529C4E9-9815-2C4B-8773-F08204D37298}" type="slidenum">
              <a:rPr lang="en-US" smtClean="0"/>
              <a:t>71</a:t>
            </a:fld>
            <a:endParaRPr lang="en-US" dirty="0"/>
          </a:p>
        </p:txBody>
      </p:sp>
    </p:spTree>
    <p:extLst>
      <p:ext uri="{BB962C8B-B14F-4D97-AF65-F5344CB8AC3E}">
        <p14:creationId xmlns:p14="http://schemas.microsoft.com/office/powerpoint/2010/main" val="30381690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 </a:t>
            </a:r>
            <a:r>
              <a:rPr lang="en-US" dirty="0" smtClean="0">
                <a:hlinkClick r:id="rId3" tooltip="Computer system"/>
              </a:rPr>
              <a:t>computer system</a:t>
            </a:r>
            <a:r>
              <a:rPr lang="en-US" dirty="0" smtClean="0"/>
              <a:t> or </a:t>
            </a:r>
            <a:r>
              <a:rPr lang="en-US" dirty="0" smtClean="0">
                <a:hlinkClick r:id="rId4" tooltip="Computer network"/>
              </a:rPr>
              <a:t>network</a:t>
            </a:r>
            <a:r>
              <a:rPr lang="en-US" dirty="0" smtClean="0"/>
              <a:t>, a </a:t>
            </a:r>
            <a:r>
              <a:rPr lang="en-US" b="1" dirty="0" smtClean="0"/>
              <a:t>runbook</a:t>
            </a:r>
            <a:r>
              <a:rPr lang="en-US" dirty="0" smtClean="0"/>
              <a:t> is a compilation of routine procedures and operations that the system administrator or operator carries out. </a:t>
            </a:r>
            <a:r>
              <a:rPr lang="en-US" dirty="0" smtClean="0">
                <a:hlinkClick r:id="rId5" tooltip="System administrator"/>
              </a:rPr>
              <a:t>System administrators</a:t>
            </a:r>
            <a:r>
              <a:rPr lang="en-US" dirty="0" smtClean="0"/>
              <a:t> in </a:t>
            </a:r>
            <a:r>
              <a:rPr lang="en-US" dirty="0" smtClean="0">
                <a:hlinkClick r:id="rId6" tooltip="Information technology"/>
              </a:rPr>
              <a:t>IT</a:t>
            </a:r>
            <a:r>
              <a:rPr lang="en-US" dirty="0" smtClean="0"/>
              <a:t> departments and </a:t>
            </a:r>
            <a:r>
              <a:rPr lang="en-US" dirty="0" smtClean="0">
                <a:hlinkClick r:id="rId7" tooltip="Network Operations Center"/>
              </a:rPr>
              <a:t>NOCs</a:t>
            </a:r>
            <a:r>
              <a:rPr lang="en-US" dirty="0" smtClean="0"/>
              <a:t> use runbooks as a reference. Runbooks can be in either electronic or in physical book form. Typically, a runbook contains procedures to begin, stop, supervise, and debug the system. It may also describe procedures for handling special requests and contingencies. An effective runbook allows other operators, with prerequisite expertise, to effectively manage and troubleshoot a system. Through runbook automation, these processes can be carried out using software tools in a predetermined manner.</a:t>
            </a:r>
          </a:p>
          <a:p>
            <a:r>
              <a:rPr lang="en-US" dirty="0" smtClean="0"/>
              <a:t>Runbooks are typically created by technical writers working for top tier </a:t>
            </a:r>
            <a:r>
              <a:rPr lang="en-US" dirty="0" smtClean="0">
                <a:hlinkClick r:id="rId8" tooltip="Managed service provider"/>
              </a:rPr>
              <a:t>managed service providers</a:t>
            </a:r>
            <a:r>
              <a:rPr lang="en-US" dirty="0" smtClean="0"/>
              <a:t>. They include procedures for every anticipated scenario, and generally use step-by-step </a:t>
            </a:r>
            <a:r>
              <a:rPr lang="en-US" dirty="0" smtClean="0">
                <a:hlinkClick r:id="rId9" tooltip="Decision tree"/>
              </a:rPr>
              <a:t>decision trees</a:t>
            </a:r>
            <a:r>
              <a:rPr lang="en-US" dirty="0" smtClean="0"/>
              <a:t> to determine the effective response to a particular scenario.</a:t>
            </a:r>
          </a:p>
          <a:p>
            <a:r>
              <a:rPr lang="en-US" b="1" dirty="0" smtClean="0"/>
              <a:t>Runbook applied to operations</a:t>
            </a:r>
          </a:p>
          <a:p>
            <a:r>
              <a:rPr lang="en-US" dirty="0" smtClean="0"/>
              <a:t>Operational runbooks may be tied to IT Infrastructure Library (ITIL) incidents to allow repeatable processes supporting specific aspects of the </a:t>
            </a:r>
            <a:r>
              <a:rPr lang="en-US" dirty="0" smtClean="0">
                <a:hlinkClick r:id="rId10" tooltip="Service catalog"/>
              </a:rPr>
              <a:t>service catalog</a:t>
            </a:r>
            <a:r>
              <a:rPr lang="en-US" dirty="0" smtClean="0"/>
              <a:t>.</a:t>
            </a:r>
            <a:r>
              <a:rPr lang="en-US" baseline="30000" dirty="0" smtClean="0">
                <a:hlinkClick r:id="rId11"/>
              </a:rPr>
              <a:t>[1]</a:t>
            </a:r>
            <a:r>
              <a:rPr lang="en-US" dirty="0" smtClean="0"/>
              <a:t> The runbook is typically divided into routine automated processes and routine manual processes. The runbook catalog begins with an index of processes covered and may be broken down in outline form (e.g. 1, 1.1, 1.1.1) to align the processes to the major elements they support in the service catalog.</a:t>
            </a:r>
          </a:p>
          <a:p>
            <a:r>
              <a:rPr lang="en-US" b="1" dirty="0" smtClean="0"/>
              <a:t>Runbook automation</a:t>
            </a:r>
            <a:r>
              <a:rPr lang="en-US" dirty="0" smtClean="0"/>
              <a:t> (</a:t>
            </a:r>
            <a:r>
              <a:rPr lang="en-US" b="1" dirty="0" smtClean="0"/>
              <a:t>RBA</a:t>
            </a:r>
            <a:r>
              <a:rPr lang="en-US" dirty="0" smtClean="0"/>
              <a:t>) is the ability to define, build, orchestrate, manage, and report on </a:t>
            </a:r>
            <a:r>
              <a:rPr lang="en-US" dirty="0" smtClean="0">
                <a:hlinkClick r:id="rId12" tooltip="Workflow"/>
              </a:rPr>
              <a:t>workflows</a:t>
            </a:r>
            <a:r>
              <a:rPr lang="en-US" dirty="0" smtClean="0"/>
              <a:t> that support system and network operational processes. A runbook workflow can potentially interact with all types of infrastructure elements, such as </a:t>
            </a:r>
            <a:r>
              <a:rPr lang="en-US" dirty="0" smtClean="0">
                <a:hlinkClick r:id="rId13" tooltip="Application software"/>
              </a:rPr>
              <a:t>applications</a:t>
            </a:r>
            <a:r>
              <a:rPr lang="en-US" dirty="0" smtClean="0"/>
              <a:t>, </a:t>
            </a:r>
            <a:r>
              <a:rPr lang="en-US" dirty="0" smtClean="0">
                <a:hlinkClick r:id="rId14" tooltip="Database"/>
              </a:rPr>
              <a:t>databases</a:t>
            </a:r>
            <a:r>
              <a:rPr lang="en-US" dirty="0" smtClean="0"/>
              <a:t>, and hardware.</a:t>
            </a:r>
          </a:p>
          <a:p>
            <a:r>
              <a:rPr lang="en-US" dirty="0" smtClean="0"/>
              <a:t>According to </a:t>
            </a:r>
            <a:r>
              <a:rPr lang="en-US" dirty="0" smtClean="0">
                <a:hlinkClick r:id="rId15" tooltip="Gartner"/>
              </a:rPr>
              <a:t>Gartner</a:t>
            </a:r>
            <a:r>
              <a:rPr lang="en-US" dirty="0" smtClean="0"/>
              <a:t>, the growth of RBA has coincided with the need for IT operations executives to enhance IT operations efficiency measures—including reducing </a:t>
            </a:r>
            <a:r>
              <a:rPr lang="en-US" dirty="0" smtClean="0">
                <a:hlinkClick r:id="rId16" tooltip="Mean time to repair"/>
              </a:rPr>
              <a:t>mean time to repair</a:t>
            </a:r>
            <a:r>
              <a:rPr lang="en-US" dirty="0" smtClean="0"/>
              <a:t> (MTTR), increasing </a:t>
            </a:r>
            <a:r>
              <a:rPr lang="en-US" dirty="0" smtClean="0">
                <a:hlinkClick r:id="rId17" tooltip="Mean time between failures"/>
              </a:rPr>
              <a:t>mean time between failures</a:t>
            </a:r>
            <a:r>
              <a:rPr lang="en-US" dirty="0" smtClean="0"/>
              <a:t> (MTBF), and automating the provisioning of </a:t>
            </a:r>
            <a:r>
              <a:rPr lang="en-US" dirty="0" smtClean="0">
                <a:hlinkClick r:id="rId6" tooltip="Information technology"/>
              </a:rPr>
              <a:t>IT</a:t>
            </a:r>
            <a:r>
              <a:rPr lang="en-US" dirty="0" smtClean="0"/>
              <a:t> resources. In addition, it is necessary to have the mechanisms to implement best practices (for example, implement and manage IT operations processes in line with the ITIL, increase the effectiveness of IT personnel (for example, automate repetitive tasks associated with IT operations processes), and have the tools to report on how well the processes are executed in line with established policies and service levels.</a:t>
            </a:r>
          </a:p>
          <a:p>
            <a:endParaRPr lang="en-US" dirty="0" smtClean="0"/>
          </a:p>
          <a:p>
            <a:r>
              <a:rPr lang="en-US" sz="1200" b="0" i="0" u="none" strike="noStrike" kern="1200" baseline="0" dirty="0" smtClean="0">
                <a:solidFill>
                  <a:schemeClr val="tx1"/>
                </a:solidFill>
                <a:latin typeface="+mn-lt"/>
                <a:ea typeface="+mn-ea"/>
                <a:cs typeface="+mn-cs"/>
              </a:rPr>
              <a:t>Runbook Automation is an effective way to optimized the error budget: Runbooks codify the individual steps to be executed, allowing an automated execution of these steps. Further, the execution of these runbooks could be triggered automatically, reducing the wait time until actions are initiated. As the developer is working specific functionality and around the time when tests are being written for a service may be a particularly good time for also addressing Runbooks. Automating tasks through Runbook Automation can also show very effective in making savings form the error budget. So rather than expecting Operations to develop the runbooks, the recommended strategy is that Developers provide relevant runbooks as part of the code delivery. Operations can further create additional runbooks or improve existing ones as part of a continued service improvement initiative. </a:t>
            </a:r>
            <a:endParaRPr lang="en-US" dirty="0"/>
          </a:p>
        </p:txBody>
      </p:sp>
      <p:sp>
        <p:nvSpPr>
          <p:cNvPr id="4" name="Slide Number Placeholder 3"/>
          <p:cNvSpPr>
            <a:spLocks noGrp="1"/>
          </p:cNvSpPr>
          <p:nvPr>
            <p:ph type="sldNum" sz="quarter" idx="10"/>
          </p:nvPr>
        </p:nvSpPr>
        <p:spPr/>
        <p:txBody>
          <a:bodyPr/>
          <a:lstStyle/>
          <a:p>
            <a:fld id="{0529C4E9-9815-2C4B-8773-F08204D37298}" type="slidenum">
              <a:rPr lang="en-US" smtClean="0"/>
              <a:t>73</a:t>
            </a:fld>
            <a:endParaRPr lang="en-US" dirty="0"/>
          </a:p>
        </p:txBody>
      </p:sp>
    </p:spTree>
    <p:extLst>
      <p:ext uri="{BB962C8B-B14F-4D97-AF65-F5344CB8AC3E}">
        <p14:creationId xmlns:p14="http://schemas.microsoft.com/office/powerpoint/2010/main" val="4074819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772719-398A-974D-B678-396E837892F4}"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5833178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proposed nine practices give a framework for the Build To Manage approach. Where to start depends on the maturity of the organization, as well as the technical foundation.</a:t>
            </a:r>
          </a:p>
          <a:p>
            <a:r>
              <a:rPr lang="en-US" sz="1200" b="0" i="0" u="none" strike="noStrike" kern="1200" baseline="0" dirty="0" smtClean="0">
                <a:solidFill>
                  <a:schemeClr val="tx1"/>
                </a:solidFill>
                <a:latin typeface="+mn-lt"/>
                <a:ea typeface="+mn-ea"/>
                <a:cs typeface="+mn-cs"/>
              </a:rPr>
              <a:t>Here are some recommendations where to start.</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In order to assure that the Build To Manage approach reveals business value, these critical success factors</a:t>
            </a:r>
          </a:p>
          <a:p>
            <a:r>
              <a:rPr lang="en-US" sz="1200" b="0" i="0" u="none" strike="noStrike" kern="1200" baseline="0" dirty="0" smtClean="0">
                <a:solidFill>
                  <a:schemeClr val="tx1"/>
                </a:solidFill>
                <a:latin typeface="+mn-lt"/>
                <a:ea typeface="+mn-ea"/>
                <a:cs typeface="+mn-cs"/>
              </a:rPr>
              <a:t>need to be considered</a:t>
            </a:r>
          </a:p>
          <a:p>
            <a:r>
              <a:rPr lang="en-US" sz="1200" b="0" i="0" u="none" strike="noStrike" kern="1200" baseline="0" dirty="0" smtClean="0">
                <a:solidFill>
                  <a:schemeClr val="tx1"/>
                </a:solidFill>
                <a:latin typeface="+mn-lt"/>
                <a:ea typeface="+mn-ea"/>
                <a:cs typeface="+mn-cs"/>
              </a:rPr>
              <a:t>• </a:t>
            </a:r>
            <a:r>
              <a:rPr lang="en-US" sz="1200" b="1" i="0" u="none" strike="noStrike" kern="1200" baseline="0" dirty="0" smtClean="0">
                <a:solidFill>
                  <a:schemeClr val="tx1"/>
                </a:solidFill>
                <a:latin typeface="+mn-lt"/>
                <a:ea typeface="+mn-ea"/>
                <a:cs typeface="+mn-cs"/>
              </a:rPr>
              <a:t>Prioritization based on business need</a:t>
            </a:r>
            <a:r>
              <a:rPr lang="en-US" sz="1200" b="0" i="0" u="none" strike="noStrike" kern="1200" baseline="0" dirty="0" smtClean="0">
                <a:solidFill>
                  <a:schemeClr val="tx1"/>
                </a:solidFill>
                <a:latin typeface="+mn-lt"/>
                <a:ea typeface="+mn-ea"/>
                <a:cs typeface="+mn-cs"/>
              </a:rPr>
              <a:t>. The BTM approach consists of 9 practices, but not every practice is evenly important. Depending on existing pain-points and bottlenecks, identify those</a:t>
            </a:r>
          </a:p>
          <a:p>
            <a:r>
              <a:rPr lang="en-US" sz="1200" b="0" i="0" u="none" strike="noStrike" kern="1200" baseline="0" dirty="0" smtClean="0">
                <a:solidFill>
                  <a:schemeClr val="tx1"/>
                </a:solidFill>
                <a:latin typeface="+mn-lt"/>
                <a:ea typeface="+mn-ea"/>
                <a:cs typeface="+mn-cs"/>
              </a:rPr>
              <a:t>practices that show the biggest value.</a:t>
            </a:r>
          </a:p>
          <a:p>
            <a:r>
              <a:rPr lang="en-US" sz="1200" b="0" i="0" u="none" strike="noStrike" kern="1200" baseline="0" dirty="0" smtClean="0">
                <a:solidFill>
                  <a:schemeClr val="tx1"/>
                </a:solidFill>
                <a:latin typeface="+mn-lt"/>
                <a:ea typeface="+mn-ea"/>
                <a:cs typeface="+mn-cs"/>
              </a:rPr>
              <a:t>• Start with the implementation of a </a:t>
            </a:r>
            <a:r>
              <a:rPr lang="en-US" sz="1200" b="1" i="0" u="none" strike="noStrike" kern="1200" baseline="0" dirty="0" smtClean="0">
                <a:solidFill>
                  <a:schemeClr val="tx1"/>
                </a:solidFill>
                <a:latin typeface="+mn-lt"/>
                <a:ea typeface="+mn-ea"/>
                <a:cs typeface="+mn-cs"/>
              </a:rPr>
              <a:t>minimum viable product </a:t>
            </a:r>
            <a:r>
              <a:rPr lang="en-US" sz="1200" b="0" i="0" u="none" strike="noStrike" kern="1200" baseline="0" dirty="0" smtClean="0">
                <a:solidFill>
                  <a:schemeClr val="tx1"/>
                </a:solidFill>
                <a:latin typeface="+mn-lt"/>
                <a:ea typeface="+mn-ea"/>
                <a:cs typeface="+mn-cs"/>
              </a:rPr>
              <a:t>(the “</a:t>
            </a:r>
            <a:r>
              <a:rPr lang="en-US" sz="1200" b="0" i="0" u="none" strike="noStrike" kern="1200" baseline="0" dirty="0" err="1" smtClean="0">
                <a:solidFill>
                  <a:schemeClr val="tx1"/>
                </a:solidFill>
                <a:latin typeface="+mn-lt"/>
                <a:ea typeface="+mn-ea"/>
                <a:cs typeface="+mn-cs"/>
              </a:rPr>
              <a:t>cup-cake</a:t>
            </a:r>
            <a:r>
              <a:rPr lang="en-US" sz="1200" b="0" i="0" u="none" strike="noStrike" kern="1200" baseline="0" dirty="0" smtClean="0">
                <a:solidFill>
                  <a:schemeClr val="tx1"/>
                </a:solidFill>
                <a:latin typeface="+mn-lt"/>
                <a:ea typeface="+mn-ea"/>
                <a:cs typeface="+mn-cs"/>
              </a:rPr>
              <a:t>” step) for the identified</a:t>
            </a:r>
          </a:p>
          <a:p>
            <a:r>
              <a:rPr lang="en-US" sz="1200" b="0" i="0" u="none" strike="noStrike" kern="1200" baseline="0" dirty="0" smtClean="0">
                <a:solidFill>
                  <a:schemeClr val="tx1"/>
                </a:solidFill>
                <a:latin typeface="+mn-lt"/>
                <a:ea typeface="+mn-ea"/>
                <a:cs typeface="+mn-cs"/>
              </a:rPr>
              <a:t>practices, and reiterate quickly.</a:t>
            </a:r>
          </a:p>
          <a:p>
            <a:r>
              <a:rPr lang="en-US" sz="1200" b="0" i="0" u="none" strike="noStrike" kern="1200" baseline="0" dirty="0" smtClean="0">
                <a:solidFill>
                  <a:schemeClr val="tx1"/>
                </a:solidFill>
                <a:latin typeface="+mn-lt"/>
                <a:ea typeface="+mn-ea"/>
                <a:cs typeface="+mn-cs"/>
              </a:rPr>
              <a:t>• A decision on </a:t>
            </a:r>
            <a:r>
              <a:rPr lang="en-US" sz="1200" b="1" i="0" u="none" strike="noStrike" kern="1200" baseline="0" dirty="0" smtClean="0">
                <a:solidFill>
                  <a:schemeClr val="tx1"/>
                </a:solidFill>
                <a:latin typeface="+mn-lt"/>
                <a:ea typeface="+mn-ea"/>
                <a:cs typeface="+mn-cs"/>
              </a:rPr>
              <a:t>breadth vs. depth </a:t>
            </a:r>
            <a:r>
              <a:rPr lang="en-US" sz="1200" b="0" i="0" u="none" strike="noStrike" kern="1200" baseline="0" dirty="0" smtClean="0">
                <a:solidFill>
                  <a:schemeClr val="tx1"/>
                </a:solidFill>
                <a:latin typeface="+mn-lt"/>
                <a:ea typeface="+mn-ea"/>
                <a:cs typeface="+mn-cs"/>
              </a:rPr>
              <a:t>needs to follow: will the inclusion of a new practice or the refinement of an existing practice provide more business value?</a:t>
            </a:r>
          </a:p>
          <a:p>
            <a:r>
              <a:rPr lang="en-US" sz="1200" b="0" i="0" u="none" strike="noStrike" kern="1200" baseline="0" dirty="0" smtClean="0">
                <a:solidFill>
                  <a:schemeClr val="tx1"/>
                </a:solidFill>
                <a:latin typeface="+mn-lt"/>
                <a:ea typeface="+mn-ea"/>
                <a:cs typeface="+mn-cs"/>
              </a:rPr>
              <a:t>• </a:t>
            </a:r>
            <a:r>
              <a:rPr lang="en-US" sz="1200" b="1" i="0" u="none" strike="noStrike" kern="1200" baseline="0" dirty="0" smtClean="0">
                <a:solidFill>
                  <a:schemeClr val="tx1"/>
                </a:solidFill>
                <a:latin typeface="+mn-lt"/>
                <a:ea typeface="+mn-ea"/>
                <a:cs typeface="+mn-cs"/>
              </a:rPr>
              <a:t>Strong management support </a:t>
            </a:r>
            <a:r>
              <a:rPr lang="en-US" sz="1200" b="0" i="0" u="none" strike="noStrike" kern="1200" baseline="0" dirty="0" smtClean="0">
                <a:solidFill>
                  <a:schemeClr val="tx1"/>
                </a:solidFill>
                <a:latin typeface="+mn-lt"/>
                <a:ea typeface="+mn-ea"/>
                <a:cs typeface="+mn-cs"/>
              </a:rPr>
              <a:t>enforcing the need for operational excellence spanning development and operations teams.</a:t>
            </a:r>
          </a:p>
          <a:p>
            <a:r>
              <a:rPr lang="en-US" sz="1200" b="0" i="0" u="none" strike="noStrike" kern="1200" baseline="0" dirty="0" smtClean="0">
                <a:solidFill>
                  <a:schemeClr val="tx1"/>
                </a:solidFill>
                <a:latin typeface="+mn-lt"/>
                <a:ea typeface="+mn-ea"/>
                <a:cs typeface="+mn-cs"/>
              </a:rPr>
              <a:t>• Implementation of </a:t>
            </a:r>
            <a:r>
              <a:rPr lang="en-US" sz="1200" b="1" i="0" u="none" strike="noStrike" kern="1200" baseline="0" dirty="0" smtClean="0">
                <a:solidFill>
                  <a:schemeClr val="tx1"/>
                </a:solidFill>
                <a:latin typeface="+mn-lt"/>
                <a:ea typeface="+mn-ea"/>
                <a:cs typeface="+mn-cs"/>
              </a:rPr>
              <a:t>Feedback loops </a:t>
            </a:r>
            <a:r>
              <a:rPr lang="en-US" sz="1200" b="0" i="0" u="none" strike="noStrike" kern="1200" baseline="0" dirty="0" smtClean="0">
                <a:solidFill>
                  <a:schemeClr val="tx1"/>
                </a:solidFill>
                <a:latin typeface="+mn-lt"/>
                <a:ea typeface="+mn-ea"/>
                <a:cs typeface="+mn-cs"/>
              </a:rPr>
              <a:t>to fine-tune the BTM practices based on user feedback and business priorities</a:t>
            </a:r>
          </a:p>
          <a:p>
            <a:r>
              <a:rPr lang="en-US" sz="1200" b="0" i="0" u="none" strike="noStrike" kern="1200" baseline="0" dirty="0" smtClean="0">
                <a:solidFill>
                  <a:schemeClr val="tx1"/>
                </a:solidFill>
                <a:latin typeface="+mn-lt"/>
                <a:ea typeface="+mn-ea"/>
                <a:cs typeface="+mn-cs"/>
              </a:rPr>
              <a:t>• Identification of </a:t>
            </a:r>
            <a:r>
              <a:rPr lang="en-US" sz="1200" b="1" i="0" u="none" strike="noStrike" kern="1200" baseline="0" dirty="0" smtClean="0">
                <a:solidFill>
                  <a:schemeClr val="tx1"/>
                </a:solidFill>
                <a:latin typeface="+mn-lt"/>
                <a:ea typeface="+mn-ea"/>
                <a:cs typeface="+mn-cs"/>
              </a:rPr>
              <a:t>Sponsor Teams </a:t>
            </a:r>
            <a:r>
              <a:rPr lang="en-US" sz="1200" b="0" i="0" u="none" strike="noStrike" kern="1200" baseline="0" dirty="0" smtClean="0">
                <a:solidFill>
                  <a:schemeClr val="tx1"/>
                </a:solidFill>
                <a:latin typeface="+mn-lt"/>
                <a:ea typeface="+mn-ea"/>
                <a:cs typeface="+mn-cs"/>
              </a:rPr>
              <a:t>that </a:t>
            </a:r>
            <a:r>
              <a:rPr lang="en-US" sz="1200" b="1" i="0" u="none" strike="noStrike" kern="1200" baseline="0" dirty="0" smtClean="0">
                <a:solidFill>
                  <a:schemeClr val="tx1"/>
                </a:solidFill>
                <a:latin typeface="+mn-lt"/>
                <a:ea typeface="+mn-ea"/>
                <a:cs typeface="+mn-cs"/>
              </a:rPr>
              <a:t>pilot the approach</a:t>
            </a:r>
            <a:r>
              <a:rPr lang="en-US" sz="1200" b="0" i="0" u="none" strike="noStrike" kern="1200" baseline="0" dirty="0" smtClean="0">
                <a:solidFill>
                  <a:schemeClr val="tx1"/>
                </a:solidFill>
                <a:latin typeface="+mn-lt"/>
                <a:ea typeface="+mn-ea"/>
                <a:cs typeface="+mn-cs"/>
              </a:rPr>
              <a:t>. Carefully pick the right teams </a:t>
            </a:r>
            <a:r>
              <a:rPr lang="en-US" sz="1200" b="0" i="0" u="none" strike="noStrike" kern="1200" baseline="0" smtClean="0">
                <a:solidFill>
                  <a:schemeClr val="tx1"/>
                </a:solidFill>
                <a:latin typeface="+mn-lt"/>
                <a:ea typeface="+mn-ea"/>
                <a:cs typeface="+mn-cs"/>
              </a:rPr>
              <a:t>that have wide </a:t>
            </a:r>
            <a:r>
              <a:rPr lang="en-US" sz="1200" b="0" i="0" u="none" strike="noStrike" kern="1200" baseline="0" dirty="0" smtClean="0">
                <a:solidFill>
                  <a:schemeClr val="tx1"/>
                </a:solidFill>
                <a:latin typeface="+mn-lt"/>
                <a:ea typeface="+mn-ea"/>
                <a:cs typeface="+mn-cs"/>
              </a:rPr>
              <a:t>recognition in the firm, acting as role models to influence the change</a:t>
            </a:r>
            <a:endParaRPr lang="en-US" dirty="0"/>
          </a:p>
        </p:txBody>
      </p:sp>
      <p:sp>
        <p:nvSpPr>
          <p:cNvPr id="4" name="Slide Number Placeholder 3"/>
          <p:cNvSpPr>
            <a:spLocks noGrp="1"/>
          </p:cNvSpPr>
          <p:nvPr>
            <p:ph type="sldNum" sz="quarter" idx="10"/>
          </p:nvPr>
        </p:nvSpPr>
        <p:spPr/>
        <p:txBody>
          <a:bodyPr/>
          <a:lstStyle/>
          <a:p>
            <a:fld id="{0529C4E9-9815-2C4B-8773-F08204D37298}" type="slidenum">
              <a:rPr lang="en-US" smtClean="0"/>
              <a:t>75</a:t>
            </a:fld>
            <a:endParaRPr lang="en-US" dirty="0"/>
          </a:p>
        </p:txBody>
      </p:sp>
    </p:spTree>
    <p:extLst>
      <p:ext uri="{BB962C8B-B14F-4D97-AF65-F5344CB8AC3E}">
        <p14:creationId xmlns:p14="http://schemas.microsoft.com/office/powerpoint/2010/main" val="3155560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772719-398A-974D-B678-396E837892F4}"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1089316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772719-398A-974D-B678-396E837892F4}"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43041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772719-398A-974D-B678-396E837892F4}"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17383449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772719-398A-974D-B678-396E837892F4}"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12758540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Rectangle 14"/>
          <p:cNvSpPr/>
          <p:nvPr userDrawn="1"/>
        </p:nvSpPr>
        <p:spPr>
          <a:xfrm>
            <a:off x="6095999" y="0"/>
            <a:ext cx="4549261" cy="6858000"/>
          </a:xfrm>
          <a:prstGeom prst="rect">
            <a:avLst/>
          </a:prstGeom>
          <a:solidFill>
            <a:srgbClr val="1C36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a:off x="0" y="0"/>
            <a:ext cx="6096000" cy="6858000"/>
          </a:xfrm>
          <a:prstGeom prst="rect">
            <a:avLst/>
          </a:prstGeom>
          <a:solidFill>
            <a:srgbClr val="B8AD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7" name="Rectangle 16"/>
          <p:cNvSpPr/>
          <p:nvPr userDrawn="1"/>
        </p:nvSpPr>
        <p:spPr>
          <a:xfrm>
            <a:off x="10655121" y="0"/>
            <a:ext cx="1536879" cy="6858000"/>
          </a:xfrm>
          <a:prstGeom prst="rect">
            <a:avLst/>
          </a:prstGeom>
          <a:solidFill>
            <a:srgbClr val="E4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15"/>
          <p:cNvSpPr>
            <a:spLocks noGrp="1"/>
          </p:cNvSpPr>
          <p:nvPr>
            <p:ph type="body" sz="quarter" idx="11" hasCustomPrompt="1"/>
          </p:nvPr>
        </p:nvSpPr>
        <p:spPr>
          <a:xfrm>
            <a:off x="270021" y="396885"/>
            <a:ext cx="5152880" cy="521222"/>
          </a:xfrm>
        </p:spPr>
        <p:txBody>
          <a:bodyPr>
            <a:noAutofit/>
          </a:bodyPr>
          <a:lstStyle>
            <a:lvl1pPr marL="0" indent="0" fontAlgn="t">
              <a:spcBef>
                <a:spcPts val="0"/>
              </a:spcBef>
              <a:buFontTx/>
              <a:buNone/>
              <a:defRPr sz="3000" baseline="0">
                <a:solidFill>
                  <a:schemeClr val="bg1"/>
                </a:solidFill>
                <a:latin typeface="Arial" charset="0"/>
              </a:defRPr>
            </a:lvl1pPr>
          </a:lstStyle>
          <a:p>
            <a:r>
              <a:rPr lang="en-US" dirty="0" smtClean="0"/>
              <a:t>Presentation Title</a:t>
            </a:r>
            <a:endParaRPr lang="en-US" dirty="0"/>
          </a:p>
        </p:txBody>
      </p:sp>
      <p:sp>
        <p:nvSpPr>
          <p:cNvPr id="22" name="Text Placeholder 15"/>
          <p:cNvSpPr>
            <a:spLocks noGrp="1"/>
          </p:cNvSpPr>
          <p:nvPr>
            <p:ph type="body" sz="quarter" idx="12" hasCustomPrompt="1"/>
          </p:nvPr>
        </p:nvSpPr>
        <p:spPr>
          <a:xfrm>
            <a:off x="270021" y="2952333"/>
            <a:ext cx="5152880" cy="864461"/>
          </a:xfrm>
        </p:spPr>
        <p:txBody>
          <a:bodyPr>
            <a:noAutofit/>
          </a:bodyPr>
          <a:lstStyle>
            <a:lvl1pPr marL="0" indent="0" fontAlgn="t">
              <a:lnSpc>
                <a:spcPct val="90000"/>
              </a:lnSpc>
              <a:spcBef>
                <a:spcPts val="0"/>
              </a:spcBef>
              <a:buFontTx/>
              <a:buNone/>
              <a:defRPr sz="3000" baseline="0">
                <a:solidFill>
                  <a:schemeClr val="bg1"/>
                </a:solidFill>
                <a:latin typeface="Arial" charset="0"/>
              </a:defRPr>
            </a:lvl1pPr>
          </a:lstStyle>
          <a:p>
            <a:r>
              <a:rPr lang="en-US" dirty="0" smtClean="0"/>
              <a:t>Presenter Title Line 1</a:t>
            </a:r>
            <a:br>
              <a:rPr lang="en-US" dirty="0" smtClean="0"/>
            </a:br>
            <a:r>
              <a:rPr lang="en-US" dirty="0" smtClean="0"/>
              <a:t>Presenter Title Line 2</a:t>
            </a:r>
            <a:endParaRPr lang="en-US" dirty="0"/>
          </a:p>
        </p:txBody>
      </p:sp>
      <p:sp>
        <p:nvSpPr>
          <p:cNvPr id="23" name="Text Placeholder 15"/>
          <p:cNvSpPr>
            <a:spLocks noGrp="1"/>
          </p:cNvSpPr>
          <p:nvPr>
            <p:ph type="body" sz="quarter" idx="13" hasCustomPrompt="1"/>
          </p:nvPr>
        </p:nvSpPr>
        <p:spPr>
          <a:xfrm>
            <a:off x="270021" y="4041545"/>
            <a:ext cx="5152880" cy="864461"/>
          </a:xfrm>
        </p:spPr>
        <p:txBody>
          <a:bodyPr>
            <a:noAutofit/>
          </a:bodyPr>
          <a:lstStyle>
            <a:lvl1pPr marL="0" indent="0" fontAlgn="t">
              <a:lnSpc>
                <a:spcPct val="90000"/>
              </a:lnSpc>
              <a:spcBef>
                <a:spcPts val="0"/>
              </a:spcBef>
              <a:buFontTx/>
              <a:buNone/>
              <a:defRPr sz="3000" baseline="0">
                <a:solidFill>
                  <a:schemeClr val="bg1"/>
                </a:solidFill>
                <a:latin typeface="Arial" charset="0"/>
              </a:defRPr>
            </a:lvl1pPr>
          </a:lstStyle>
          <a:p>
            <a:r>
              <a:rPr lang="en-US" dirty="0" smtClean="0"/>
              <a:t>Sub-title can go here</a:t>
            </a:r>
            <a:r>
              <a:rPr lang="en-US" dirty="0"/>
              <a:t/>
            </a:r>
            <a:br>
              <a:rPr lang="en-US" dirty="0"/>
            </a:br>
            <a:r>
              <a:rPr lang="en-US" dirty="0" smtClean="0"/>
              <a:t>Sub-title extra line</a:t>
            </a:r>
          </a:p>
        </p:txBody>
      </p:sp>
      <p:pic>
        <p:nvPicPr>
          <p:cNvPr id="26" name="Pictur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74781" y="6240077"/>
            <a:ext cx="675559" cy="273859"/>
          </a:xfrm>
          <a:prstGeom prst="rect">
            <a:avLst/>
          </a:prstGeom>
        </p:spPr>
      </p:pic>
      <p:sp>
        <p:nvSpPr>
          <p:cNvPr id="12" name="Slide Number Placeholder 3"/>
          <p:cNvSpPr>
            <a:spLocks noGrp="1"/>
          </p:cNvSpPr>
          <p:nvPr>
            <p:ph type="sldNum" sz="quarter" idx="4"/>
          </p:nvPr>
        </p:nvSpPr>
        <p:spPr>
          <a:xfrm>
            <a:off x="389109" y="6471663"/>
            <a:ext cx="580665" cy="249812"/>
          </a:xfrm>
          <a:prstGeom prst="rect">
            <a:avLst/>
          </a:prstGeom>
        </p:spPr>
        <p:txBody>
          <a:bodyPr vert="horz" lIns="91440" tIns="45720" rIns="91440" bIns="45720" rtlCol="0" anchor="ctr"/>
          <a:lstStyle>
            <a:lvl1pPr algn="l">
              <a:defRPr sz="1200" baseline="0">
                <a:solidFill>
                  <a:schemeClr val="bg1"/>
                </a:solidFill>
              </a:defRPr>
            </a:lvl1pPr>
          </a:lstStyle>
          <a:p>
            <a:fld id="{64A8A213-8E92-D94A-82D7-8578C89CAF17}" type="slidenum">
              <a:rPr lang="en-US" smtClean="0"/>
              <a:pPr/>
              <a:t>‹#›</a:t>
            </a:fld>
            <a:endParaRPr lang="en-US" dirty="0"/>
          </a:p>
        </p:txBody>
      </p:sp>
      <p:sp>
        <p:nvSpPr>
          <p:cNvPr id="13" name="Date Placeholder 4"/>
          <p:cNvSpPr>
            <a:spLocks noGrp="1"/>
          </p:cNvSpPr>
          <p:nvPr>
            <p:ph type="dt" sz="half" idx="2"/>
          </p:nvPr>
        </p:nvSpPr>
        <p:spPr>
          <a:xfrm>
            <a:off x="969654" y="6471663"/>
            <a:ext cx="2743200" cy="249812"/>
          </a:xfrm>
          <a:prstGeom prst="rect">
            <a:avLst/>
          </a:prstGeom>
        </p:spPr>
        <p:txBody>
          <a:bodyPr vert="horz" lIns="91440" tIns="45720" rIns="91440" bIns="45720" rtlCol="0" anchor="ctr"/>
          <a:lstStyle>
            <a:lvl1pPr algn="l">
              <a:defRPr sz="1200" baseline="0">
                <a:solidFill>
                  <a:schemeClr val="bg1"/>
                </a:solidFill>
              </a:defRPr>
            </a:lvl1pPr>
          </a:lstStyle>
          <a:p>
            <a:fld id="{9B30A407-8AC5-4ABC-B7DF-A4BF29E3A8CB}" type="datetime1">
              <a:rPr lang="en-US" smtClean="0"/>
              <a:t>3/22/2017</a:t>
            </a:fld>
            <a:endParaRPr lang="en-US" dirty="0"/>
          </a:p>
        </p:txBody>
      </p:sp>
      <p:sp>
        <p:nvSpPr>
          <p:cNvPr id="16" name="Subtitle 2"/>
          <p:cNvSpPr txBox="1">
            <a:spLocks/>
          </p:cNvSpPr>
          <p:nvPr userDrawn="1"/>
        </p:nvSpPr>
        <p:spPr>
          <a:xfrm>
            <a:off x="6354395" y="290370"/>
            <a:ext cx="2722806" cy="51751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spcBef>
                <a:spcPts val="0"/>
              </a:spcBef>
            </a:pPr>
            <a:r>
              <a:rPr lang="en-US" sz="3000" dirty="0" smtClean="0">
                <a:solidFill>
                  <a:schemeClr val="bg1"/>
                </a:solidFill>
                <a:latin typeface="Arial" charset="0"/>
              </a:rPr>
              <a:t>InterConnect</a:t>
            </a:r>
            <a:endParaRPr lang="en-US" sz="3000" baseline="0" dirty="0" smtClean="0">
              <a:solidFill>
                <a:schemeClr val="bg1"/>
              </a:solidFill>
              <a:latin typeface="Arial" charset="0"/>
            </a:endParaRPr>
          </a:p>
        </p:txBody>
      </p:sp>
      <p:sp>
        <p:nvSpPr>
          <p:cNvPr id="19" name="Subtitle 2"/>
          <p:cNvSpPr txBox="1">
            <a:spLocks/>
          </p:cNvSpPr>
          <p:nvPr userDrawn="1"/>
        </p:nvSpPr>
        <p:spPr>
          <a:xfrm>
            <a:off x="6354395" y="708239"/>
            <a:ext cx="2722806" cy="42246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spcBef>
                <a:spcPts val="0"/>
              </a:spcBef>
            </a:pPr>
            <a:r>
              <a:rPr lang="en-US" sz="3000" kern="1200" spc="-30" dirty="0" smtClean="0">
                <a:solidFill>
                  <a:schemeClr val="bg1"/>
                </a:solidFill>
                <a:latin typeface="Arial" charset="0"/>
              </a:rPr>
              <a:t>2017</a:t>
            </a:r>
            <a:endParaRPr lang="en-US" sz="3000" kern="1200" spc="-30" baseline="0" dirty="0" smtClean="0">
              <a:solidFill>
                <a:schemeClr val="bg1"/>
              </a:solidFill>
              <a:latin typeface="Arial" charset="0"/>
            </a:endParaRPr>
          </a:p>
        </p:txBody>
      </p:sp>
    </p:spTree>
    <p:extLst>
      <p:ext uri="{BB962C8B-B14F-4D97-AF65-F5344CB8AC3E}">
        <p14:creationId xmlns:p14="http://schemas.microsoft.com/office/powerpoint/2010/main" val="191624539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er with Bar Graph">
    <p:spTree>
      <p:nvGrpSpPr>
        <p:cNvPr id="1" name=""/>
        <p:cNvGrpSpPr/>
        <p:nvPr/>
      </p:nvGrpSpPr>
      <p:grpSpPr>
        <a:xfrm>
          <a:off x="0" y="0"/>
          <a:ext cx="0" cy="0"/>
          <a:chOff x="0" y="0"/>
          <a:chExt cx="0" cy="0"/>
        </a:xfrm>
      </p:grpSpPr>
      <p:sp>
        <p:nvSpPr>
          <p:cNvPr id="8" name="Rectangle 7"/>
          <p:cNvSpPr/>
          <p:nvPr userDrawn="1"/>
        </p:nvSpPr>
        <p:spPr>
          <a:xfrm>
            <a:off x="-1" y="0"/>
            <a:ext cx="12192001" cy="6858000"/>
          </a:xfrm>
          <a:prstGeom prst="rect">
            <a:avLst/>
          </a:prstGeom>
          <a:solidFill>
            <a:srgbClr val="F1ED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hart Placeholder 14"/>
          <p:cNvSpPr>
            <a:spLocks noGrp="1"/>
          </p:cNvSpPr>
          <p:nvPr>
            <p:ph type="chart" sz="quarter" idx="13" hasCustomPrompt="1"/>
          </p:nvPr>
        </p:nvSpPr>
        <p:spPr>
          <a:xfrm>
            <a:off x="391928" y="1227803"/>
            <a:ext cx="11406985" cy="5243860"/>
          </a:xfrm>
        </p:spPr>
        <p:txBody>
          <a:bodyPr>
            <a:noAutofit/>
          </a:bodyPr>
          <a:lstStyle>
            <a:lvl1pPr marL="0" indent="0">
              <a:buNone/>
              <a:defRPr sz="2000" baseline="0">
                <a:solidFill>
                  <a:srgbClr val="A6A6A6"/>
                </a:solidFill>
              </a:defRPr>
            </a:lvl1pPr>
          </a:lstStyle>
          <a:p>
            <a:r>
              <a:rPr lang="en-US" dirty="0" smtClean="0"/>
              <a:t>Click icon and choose templates to insert bar chart</a:t>
            </a:r>
            <a:endParaRPr lang="en-US" dirty="0"/>
          </a:p>
        </p:txBody>
      </p:sp>
      <p:sp>
        <p:nvSpPr>
          <p:cNvPr id="11" name="Slide Number Placeholder 3"/>
          <p:cNvSpPr>
            <a:spLocks noGrp="1"/>
          </p:cNvSpPr>
          <p:nvPr>
            <p:ph type="sldNum" sz="quarter" idx="4"/>
          </p:nvPr>
        </p:nvSpPr>
        <p:spPr>
          <a:xfrm>
            <a:off x="389109" y="6471663"/>
            <a:ext cx="580665" cy="249812"/>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2" name="Date Placeholder 4"/>
          <p:cNvSpPr>
            <a:spLocks noGrp="1"/>
          </p:cNvSpPr>
          <p:nvPr>
            <p:ph type="dt" sz="half" idx="2"/>
          </p:nvPr>
        </p:nvSpPr>
        <p:spPr>
          <a:xfrm>
            <a:off x="969654" y="6471663"/>
            <a:ext cx="2743200" cy="249812"/>
          </a:xfrm>
          <a:prstGeom prst="rect">
            <a:avLst/>
          </a:prstGeom>
        </p:spPr>
        <p:txBody>
          <a:bodyPr vert="horz" lIns="91440" tIns="45720" rIns="91440" bIns="45720" rtlCol="0" anchor="ctr"/>
          <a:lstStyle>
            <a:lvl1pPr algn="l">
              <a:defRPr sz="1200" baseline="0">
                <a:solidFill>
                  <a:srgbClr val="655A5B"/>
                </a:solidFill>
              </a:defRPr>
            </a:lvl1pPr>
          </a:lstStyle>
          <a:p>
            <a:fld id="{BB131E1B-7A6A-456A-9EC8-0BBBE426B3C1}" type="datetime1">
              <a:rPr lang="en-US" smtClean="0"/>
              <a:t>3/22/2017</a:t>
            </a:fld>
            <a:endParaRPr lang="en-US" dirty="0"/>
          </a:p>
        </p:txBody>
      </p:sp>
      <p:sp>
        <p:nvSpPr>
          <p:cNvPr id="9" name="Text Placeholder 15"/>
          <p:cNvSpPr>
            <a:spLocks noGrp="1"/>
          </p:cNvSpPr>
          <p:nvPr>
            <p:ph type="body" sz="quarter" idx="11" hasCustomPrompt="1"/>
          </p:nvPr>
        </p:nvSpPr>
        <p:spPr>
          <a:xfrm>
            <a:off x="270022" y="387902"/>
            <a:ext cx="5027020" cy="521222"/>
          </a:xfrm>
        </p:spPr>
        <p:txBody>
          <a:bodyPr>
            <a:noAutofit/>
          </a:bodyPr>
          <a:lstStyle>
            <a:lvl1pPr marL="0" indent="0" fontAlgn="t">
              <a:buFontTx/>
              <a:buNone/>
              <a:defRPr sz="3000" baseline="0">
                <a:solidFill>
                  <a:srgbClr val="5498E4"/>
                </a:solidFill>
                <a:latin typeface="Arial" charset="0"/>
              </a:defRPr>
            </a:lvl1pPr>
          </a:lstStyle>
          <a:p>
            <a:r>
              <a:rPr lang="en-US" dirty="0" smtClean="0"/>
              <a:t>Header goes here</a:t>
            </a:r>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 with Copy and Donut Graph">
    <p:spTree>
      <p:nvGrpSpPr>
        <p:cNvPr id="1" name=""/>
        <p:cNvGrpSpPr/>
        <p:nvPr/>
      </p:nvGrpSpPr>
      <p:grpSpPr>
        <a:xfrm>
          <a:off x="0" y="0"/>
          <a:ext cx="0" cy="0"/>
          <a:chOff x="0" y="0"/>
          <a:chExt cx="0" cy="0"/>
        </a:xfrm>
      </p:grpSpPr>
      <p:sp>
        <p:nvSpPr>
          <p:cNvPr id="14" name="Rectangle 13"/>
          <p:cNvSpPr/>
          <p:nvPr userDrawn="1"/>
        </p:nvSpPr>
        <p:spPr>
          <a:xfrm>
            <a:off x="-1" y="0"/>
            <a:ext cx="12192001" cy="6858000"/>
          </a:xfrm>
          <a:prstGeom prst="rect">
            <a:avLst/>
          </a:prstGeom>
          <a:solidFill>
            <a:srgbClr val="F1ED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hart Placeholder 14"/>
          <p:cNvSpPr>
            <a:spLocks noGrp="1"/>
          </p:cNvSpPr>
          <p:nvPr>
            <p:ph type="chart" sz="quarter" idx="13" hasCustomPrompt="1"/>
          </p:nvPr>
        </p:nvSpPr>
        <p:spPr>
          <a:xfrm>
            <a:off x="6468954" y="345125"/>
            <a:ext cx="5318234" cy="6126537"/>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2000">
                <a:solidFill>
                  <a:srgbClr val="A6A6A6"/>
                </a:solidFill>
              </a:defRPr>
            </a:lvl1pPr>
          </a:lstStyle>
          <a:p>
            <a:r>
              <a:rPr lang="en-US" dirty="0" smtClean="0"/>
              <a:t>Click icon and choose templates to insert donut chart</a:t>
            </a:r>
          </a:p>
        </p:txBody>
      </p:sp>
      <p:sp>
        <p:nvSpPr>
          <p:cNvPr id="11" name="Text Placeholder 15"/>
          <p:cNvSpPr>
            <a:spLocks noGrp="1"/>
          </p:cNvSpPr>
          <p:nvPr>
            <p:ph type="body" sz="quarter" idx="12" hasCustomPrompt="1"/>
          </p:nvPr>
        </p:nvSpPr>
        <p:spPr>
          <a:xfrm>
            <a:off x="270022" y="1222935"/>
            <a:ext cx="3282253" cy="5013220"/>
          </a:xfrm>
        </p:spPr>
        <p:txBody>
          <a:bodyPr>
            <a:noAutofit/>
          </a:bodyPr>
          <a:lstStyle>
            <a:lvl1pPr marL="0" indent="0" fontAlgn="t">
              <a:lnSpc>
                <a:spcPts val="2700"/>
              </a:lnSpc>
              <a:spcBef>
                <a:spcPts val="0"/>
              </a:spcBef>
              <a:spcAft>
                <a:spcPts val="1200"/>
              </a:spcAft>
              <a:buFontTx/>
              <a:buNone/>
              <a:defRPr sz="2500" baseline="0">
                <a:solidFill>
                  <a:srgbClr val="323232"/>
                </a:solidFill>
                <a:latin typeface="Arial" charset="0"/>
              </a:defRPr>
            </a:lvl1pPr>
          </a:lstStyle>
          <a:p>
            <a:r>
              <a:rPr lang="en-US" dirty="0" smtClean="0"/>
              <a:t>Copy goes here lorem ipsum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p:txBody>
      </p:sp>
      <p:sp>
        <p:nvSpPr>
          <p:cNvPr id="16" name="Slide Number Placeholder 3"/>
          <p:cNvSpPr>
            <a:spLocks noGrp="1"/>
          </p:cNvSpPr>
          <p:nvPr>
            <p:ph type="sldNum" sz="quarter" idx="4"/>
          </p:nvPr>
        </p:nvSpPr>
        <p:spPr>
          <a:xfrm>
            <a:off x="389109" y="6471663"/>
            <a:ext cx="580665" cy="249812"/>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7" name="Date Placeholder 4"/>
          <p:cNvSpPr>
            <a:spLocks noGrp="1"/>
          </p:cNvSpPr>
          <p:nvPr>
            <p:ph type="dt" sz="half" idx="2"/>
          </p:nvPr>
        </p:nvSpPr>
        <p:spPr>
          <a:xfrm>
            <a:off x="969654" y="6471663"/>
            <a:ext cx="2743200" cy="249812"/>
          </a:xfrm>
          <a:prstGeom prst="rect">
            <a:avLst/>
          </a:prstGeom>
        </p:spPr>
        <p:txBody>
          <a:bodyPr vert="horz" lIns="91440" tIns="45720" rIns="91440" bIns="45720" rtlCol="0" anchor="ctr"/>
          <a:lstStyle>
            <a:lvl1pPr algn="l">
              <a:defRPr sz="1200" baseline="0">
                <a:solidFill>
                  <a:srgbClr val="655A5B"/>
                </a:solidFill>
              </a:defRPr>
            </a:lvl1pPr>
          </a:lstStyle>
          <a:p>
            <a:fld id="{644BCFC8-8F03-4F8D-8E7E-3859503D9CBE}" type="datetime1">
              <a:rPr lang="en-US" smtClean="0"/>
              <a:t>3/22/2017</a:t>
            </a:fld>
            <a:endParaRPr lang="en-US" dirty="0"/>
          </a:p>
        </p:txBody>
      </p:sp>
      <p:sp>
        <p:nvSpPr>
          <p:cNvPr id="8" name="Text Placeholder 15"/>
          <p:cNvSpPr>
            <a:spLocks noGrp="1"/>
          </p:cNvSpPr>
          <p:nvPr>
            <p:ph type="body" sz="quarter" idx="11" hasCustomPrompt="1"/>
          </p:nvPr>
        </p:nvSpPr>
        <p:spPr>
          <a:xfrm>
            <a:off x="270022" y="387902"/>
            <a:ext cx="5027020" cy="521222"/>
          </a:xfrm>
        </p:spPr>
        <p:txBody>
          <a:bodyPr>
            <a:noAutofit/>
          </a:bodyPr>
          <a:lstStyle>
            <a:lvl1pPr marL="0" indent="0" fontAlgn="t">
              <a:buFontTx/>
              <a:buNone/>
              <a:defRPr sz="3000" baseline="0">
                <a:solidFill>
                  <a:srgbClr val="5498E4"/>
                </a:solidFill>
                <a:latin typeface="Arial" charset="0"/>
              </a:defRPr>
            </a:lvl1pPr>
          </a:lstStyle>
          <a:p>
            <a:r>
              <a:rPr lang="en-US" dirty="0" smtClean="0"/>
              <a:t>Header goes here</a:t>
            </a:r>
            <a:endParaRPr 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4" name="Rectangle 13"/>
          <p:cNvSpPr/>
          <p:nvPr userDrawn="1"/>
        </p:nvSpPr>
        <p:spPr>
          <a:xfrm>
            <a:off x="0" y="0"/>
            <a:ext cx="6096000" cy="6858000"/>
          </a:xfrm>
          <a:prstGeom prst="rect">
            <a:avLst/>
          </a:prstGeom>
          <a:solidFill>
            <a:srgbClr val="B8AD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7" name="Rectangle 16"/>
          <p:cNvSpPr/>
          <p:nvPr userDrawn="1"/>
        </p:nvSpPr>
        <p:spPr>
          <a:xfrm>
            <a:off x="10655121" y="0"/>
            <a:ext cx="1536879" cy="6858000"/>
          </a:xfrm>
          <a:prstGeom prst="rect">
            <a:avLst/>
          </a:prstGeom>
          <a:solidFill>
            <a:srgbClr val="E4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userDrawn="1"/>
        </p:nvSpPr>
        <p:spPr>
          <a:xfrm>
            <a:off x="6095999" y="0"/>
            <a:ext cx="4549261" cy="6858000"/>
          </a:xfrm>
          <a:prstGeom prst="rect">
            <a:avLst/>
          </a:prstGeom>
          <a:solidFill>
            <a:srgbClr val="1C36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15"/>
          <p:cNvSpPr>
            <a:spLocks noGrp="1"/>
          </p:cNvSpPr>
          <p:nvPr>
            <p:ph type="body" sz="quarter" idx="11" hasCustomPrompt="1"/>
          </p:nvPr>
        </p:nvSpPr>
        <p:spPr>
          <a:xfrm>
            <a:off x="270021" y="396885"/>
            <a:ext cx="5152880" cy="521222"/>
          </a:xfrm>
        </p:spPr>
        <p:txBody>
          <a:bodyPr>
            <a:noAutofit/>
          </a:bodyPr>
          <a:lstStyle>
            <a:lvl1pPr marL="0" indent="0" fontAlgn="t">
              <a:spcBef>
                <a:spcPts val="0"/>
              </a:spcBef>
              <a:buFontTx/>
              <a:buNone/>
              <a:defRPr sz="3000" baseline="0">
                <a:solidFill>
                  <a:schemeClr val="bg1"/>
                </a:solidFill>
                <a:latin typeface="Arial" charset="0"/>
              </a:defRPr>
            </a:lvl1pPr>
          </a:lstStyle>
          <a:p>
            <a:r>
              <a:rPr lang="en-US" dirty="0" smtClean="0"/>
              <a:t>Thank you</a:t>
            </a:r>
            <a:endParaRPr lang="en-US" dirty="0"/>
          </a:p>
        </p:txBody>
      </p:sp>
      <p:pic>
        <p:nvPicPr>
          <p:cNvPr id="26" name="Pictur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74781" y="6240077"/>
            <a:ext cx="675559" cy="273859"/>
          </a:xfrm>
          <a:prstGeom prst="rect">
            <a:avLst/>
          </a:prstGeom>
        </p:spPr>
      </p:pic>
      <p:sp>
        <p:nvSpPr>
          <p:cNvPr id="12" name="Slide Number Placeholder 3"/>
          <p:cNvSpPr>
            <a:spLocks noGrp="1"/>
          </p:cNvSpPr>
          <p:nvPr>
            <p:ph type="sldNum" sz="quarter" idx="4"/>
          </p:nvPr>
        </p:nvSpPr>
        <p:spPr>
          <a:xfrm>
            <a:off x="389109" y="6471663"/>
            <a:ext cx="580665" cy="249812"/>
          </a:xfrm>
          <a:prstGeom prst="rect">
            <a:avLst/>
          </a:prstGeom>
        </p:spPr>
        <p:txBody>
          <a:bodyPr vert="horz" lIns="91440" tIns="45720" rIns="91440" bIns="45720" rtlCol="0" anchor="ctr"/>
          <a:lstStyle>
            <a:lvl1pPr algn="l">
              <a:defRPr sz="1200" baseline="0">
                <a:solidFill>
                  <a:schemeClr val="bg1"/>
                </a:solidFill>
              </a:defRPr>
            </a:lvl1pPr>
          </a:lstStyle>
          <a:p>
            <a:fld id="{64A8A213-8E92-D94A-82D7-8578C89CAF17}" type="slidenum">
              <a:rPr lang="en-US" smtClean="0"/>
              <a:pPr/>
              <a:t>‹#›</a:t>
            </a:fld>
            <a:endParaRPr lang="en-US" dirty="0"/>
          </a:p>
        </p:txBody>
      </p:sp>
      <p:sp>
        <p:nvSpPr>
          <p:cNvPr id="13" name="Date Placeholder 4"/>
          <p:cNvSpPr>
            <a:spLocks noGrp="1"/>
          </p:cNvSpPr>
          <p:nvPr>
            <p:ph type="dt" sz="half" idx="2"/>
          </p:nvPr>
        </p:nvSpPr>
        <p:spPr>
          <a:xfrm>
            <a:off x="969654" y="6471663"/>
            <a:ext cx="2743200" cy="249812"/>
          </a:xfrm>
          <a:prstGeom prst="rect">
            <a:avLst/>
          </a:prstGeom>
        </p:spPr>
        <p:txBody>
          <a:bodyPr vert="horz" lIns="91440" tIns="45720" rIns="91440" bIns="45720" rtlCol="0" anchor="ctr"/>
          <a:lstStyle>
            <a:lvl1pPr algn="l">
              <a:defRPr sz="1200" baseline="0">
                <a:solidFill>
                  <a:schemeClr val="bg1"/>
                </a:solidFill>
              </a:defRPr>
            </a:lvl1pPr>
          </a:lstStyle>
          <a:p>
            <a:fld id="{BB10CBB6-507C-46F5-9620-F5BF0862A689}" type="datetime1">
              <a:rPr lang="en-US" smtClean="0"/>
              <a:t>3/22/2017</a:t>
            </a:fld>
            <a:endParaRPr lang="en-US" dirty="0"/>
          </a:p>
        </p:txBody>
      </p:sp>
      <p:sp>
        <p:nvSpPr>
          <p:cNvPr id="16" name="Subtitle 2"/>
          <p:cNvSpPr txBox="1">
            <a:spLocks/>
          </p:cNvSpPr>
          <p:nvPr userDrawn="1"/>
        </p:nvSpPr>
        <p:spPr>
          <a:xfrm>
            <a:off x="6354395" y="290370"/>
            <a:ext cx="2722806" cy="51751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spcBef>
                <a:spcPts val="0"/>
              </a:spcBef>
            </a:pPr>
            <a:r>
              <a:rPr lang="en-US" sz="3000" dirty="0" smtClean="0">
                <a:solidFill>
                  <a:schemeClr val="bg1"/>
                </a:solidFill>
                <a:latin typeface="Arial" charset="0"/>
              </a:rPr>
              <a:t>InterConnect</a:t>
            </a:r>
            <a:endParaRPr lang="en-US" sz="3000" baseline="0" dirty="0" smtClean="0">
              <a:solidFill>
                <a:schemeClr val="bg1"/>
              </a:solidFill>
              <a:latin typeface="Arial" charset="0"/>
            </a:endParaRPr>
          </a:p>
        </p:txBody>
      </p:sp>
      <p:sp>
        <p:nvSpPr>
          <p:cNvPr id="19" name="Subtitle 2"/>
          <p:cNvSpPr txBox="1">
            <a:spLocks/>
          </p:cNvSpPr>
          <p:nvPr userDrawn="1"/>
        </p:nvSpPr>
        <p:spPr>
          <a:xfrm>
            <a:off x="6354395" y="708239"/>
            <a:ext cx="2722806" cy="42246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spcBef>
                <a:spcPts val="0"/>
              </a:spcBef>
            </a:pPr>
            <a:r>
              <a:rPr lang="en-US" sz="3000" kern="1200" spc="-30" dirty="0" smtClean="0">
                <a:solidFill>
                  <a:schemeClr val="bg1"/>
                </a:solidFill>
                <a:latin typeface="Arial" charset="0"/>
              </a:rPr>
              <a:t>2017</a:t>
            </a:r>
            <a:endParaRPr lang="en-US" sz="3000" kern="1200" spc="-30" baseline="0" dirty="0" smtClean="0">
              <a:solidFill>
                <a:schemeClr val="bg1"/>
              </a:solidFill>
              <a:latin typeface="Arial" charset="0"/>
            </a:endParaRPr>
          </a:p>
        </p:txBody>
      </p:sp>
    </p:spTree>
    <p:extLst>
      <p:ext uri="{BB962C8B-B14F-4D97-AF65-F5344CB8AC3E}">
        <p14:creationId xmlns:p14="http://schemas.microsoft.com/office/powerpoint/2010/main" val="175329197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Shape 1390"/>
          <p:cNvSpPr/>
          <p:nvPr userDrawn="1"/>
        </p:nvSpPr>
        <p:spPr>
          <a:xfrm>
            <a:off x="7532206" y="0"/>
            <a:ext cx="4659794" cy="6858000"/>
          </a:xfrm>
          <a:prstGeom prst="rect">
            <a:avLst/>
          </a:prstGeom>
          <a:solidFill>
            <a:srgbClr val="005BBF"/>
          </a:solidFill>
          <a:ln w="12700">
            <a:miter lim="400000"/>
          </a:ln>
          <a:effectLst>
            <a:outerShdw blurRad="50800" dist="25400" rotWithShape="0">
              <a:srgbClr val="000000">
                <a:alpha val="30000"/>
              </a:srgbClr>
            </a:outerShdw>
          </a:effectLst>
        </p:spPr>
        <p:txBody>
          <a:bodyPr lIns="45719" rIns="45719" anchor="ctr"/>
          <a:lstStyle/>
          <a:p>
            <a:pPr algn="ctr"/>
            <a:endParaRPr>
              <a:solidFill>
                <a:srgbClr val="FFFFFF"/>
              </a:solidFill>
            </a:endParaRPr>
          </a:p>
        </p:txBody>
      </p:sp>
      <p:sp>
        <p:nvSpPr>
          <p:cNvPr id="8" name="Shape 1392"/>
          <p:cNvSpPr/>
          <p:nvPr userDrawn="1"/>
        </p:nvSpPr>
        <p:spPr>
          <a:xfrm>
            <a:off x="3696872" y="0"/>
            <a:ext cx="7332454"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007AFF"/>
          </a:solidFill>
          <a:ln w="12700">
            <a:miter lim="400000"/>
          </a:ln>
          <a:effectLst>
            <a:outerShdw blurRad="50800" dist="25400" rotWithShape="0">
              <a:srgbClr val="000000">
                <a:alpha val="30000"/>
              </a:srgbClr>
            </a:outerShdw>
          </a:effectLst>
        </p:spPr>
        <p:txBody>
          <a:bodyPr lIns="45719" rIns="45719" anchor="ctr"/>
          <a:lstStyle/>
          <a:p>
            <a:pPr algn="ctr"/>
            <a:endParaRPr>
              <a:solidFill>
                <a:srgbClr val="FFFFFF"/>
              </a:solidFill>
            </a:endParaRPr>
          </a:p>
        </p:txBody>
      </p:sp>
      <p:sp>
        <p:nvSpPr>
          <p:cNvPr id="9" name="Shape 1393"/>
          <p:cNvSpPr/>
          <p:nvPr userDrawn="1"/>
        </p:nvSpPr>
        <p:spPr>
          <a:xfrm>
            <a:off x="1930302" y="0"/>
            <a:ext cx="7332454"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007AFF"/>
          </a:solidFill>
          <a:ln w="12700">
            <a:miter lim="400000"/>
          </a:ln>
          <a:effectLst>
            <a:outerShdw blurRad="50800" dist="25400" rotWithShape="0">
              <a:srgbClr val="000000">
                <a:alpha val="30000"/>
              </a:srgbClr>
            </a:outerShdw>
          </a:effectLst>
        </p:spPr>
        <p:txBody>
          <a:bodyPr lIns="45719" rIns="45719" anchor="ctr"/>
          <a:lstStyle/>
          <a:p>
            <a:pPr algn="ctr"/>
            <a:endParaRPr>
              <a:solidFill>
                <a:srgbClr val="FFFFFF"/>
              </a:solidFill>
            </a:endParaRPr>
          </a:p>
        </p:txBody>
      </p:sp>
      <p:sp>
        <p:nvSpPr>
          <p:cNvPr id="10" name="Shape 1394"/>
          <p:cNvSpPr/>
          <p:nvPr userDrawn="1"/>
        </p:nvSpPr>
        <p:spPr>
          <a:xfrm>
            <a:off x="631573" y="0"/>
            <a:ext cx="7332455"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005BBF"/>
          </a:solidFill>
          <a:ln w="12700">
            <a:miter lim="400000"/>
          </a:ln>
          <a:effectLst>
            <a:outerShdw blurRad="50800" dist="25400" rotWithShape="0">
              <a:srgbClr val="000000">
                <a:alpha val="30000"/>
              </a:srgbClr>
            </a:outerShdw>
          </a:effectLst>
        </p:spPr>
        <p:txBody>
          <a:bodyPr lIns="45719" rIns="45719" anchor="ctr"/>
          <a:lstStyle/>
          <a:p>
            <a:pPr algn="ctr"/>
            <a:endParaRPr>
              <a:solidFill>
                <a:srgbClr val="FFFFFF"/>
              </a:solidFill>
            </a:endParaRPr>
          </a:p>
        </p:txBody>
      </p:sp>
      <p:sp>
        <p:nvSpPr>
          <p:cNvPr id="11" name="Shape 1395"/>
          <p:cNvSpPr/>
          <p:nvPr userDrawn="1"/>
        </p:nvSpPr>
        <p:spPr>
          <a:xfrm>
            <a:off x="303769" y="0"/>
            <a:ext cx="7332455"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007AFF"/>
          </a:solidFill>
          <a:ln w="12700">
            <a:miter lim="400000"/>
          </a:ln>
          <a:effectLst>
            <a:outerShdw blurRad="50800" dist="25400" rotWithShape="0">
              <a:srgbClr val="000000">
                <a:alpha val="30000"/>
              </a:srgbClr>
            </a:outerShdw>
          </a:effectLst>
        </p:spPr>
        <p:txBody>
          <a:bodyPr lIns="45719" rIns="45719" anchor="ctr"/>
          <a:lstStyle/>
          <a:p>
            <a:pPr algn="ctr"/>
            <a:endParaRPr>
              <a:solidFill>
                <a:srgbClr val="FFFFFF"/>
              </a:solidFill>
            </a:endParaRPr>
          </a:p>
        </p:txBody>
      </p:sp>
      <p:sp>
        <p:nvSpPr>
          <p:cNvPr id="12" name="Shape 1396"/>
          <p:cNvSpPr/>
          <p:nvPr userDrawn="1"/>
        </p:nvSpPr>
        <p:spPr>
          <a:xfrm>
            <a:off x="-1" y="0"/>
            <a:ext cx="11525693"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1D3649"/>
          </a:solidFill>
          <a:ln w="12700">
            <a:noFill/>
            <a:miter lim="400000"/>
          </a:ln>
          <a:effectLst>
            <a:outerShdw blurRad="50800" dist="25400" rotWithShape="0">
              <a:srgbClr val="000000">
                <a:alpha val="30000"/>
              </a:srgbClr>
            </a:outerShdw>
          </a:effectLst>
        </p:spPr>
        <p:txBody>
          <a:bodyPr lIns="45719" rIns="45719" anchor="ctr"/>
          <a:lstStyle/>
          <a:p>
            <a:pPr algn="ctr"/>
            <a:endParaRPr lang="en-US" dirty="0" smtClean="0">
              <a:solidFill>
                <a:srgbClr val="FFFFFF"/>
              </a:solidFill>
            </a:endParaRPr>
          </a:p>
          <a:p>
            <a:pPr algn="ctr"/>
            <a:endParaRPr lang="en-US" dirty="0" smtClean="0">
              <a:solidFill>
                <a:srgbClr val="FFFFFF"/>
              </a:solidFill>
            </a:endParaRPr>
          </a:p>
          <a:p>
            <a:pPr algn="ctr"/>
            <a:endParaRPr lang="en-US" dirty="0" smtClean="0">
              <a:solidFill>
                <a:srgbClr val="FFFFFF"/>
              </a:solidFill>
            </a:endParaRPr>
          </a:p>
          <a:p>
            <a:pPr algn="ctr"/>
            <a:endParaRPr lang="en-US" dirty="0" smtClean="0">
              <a:solidFill>
                <a:srgbClr val="FFFFFF"/>
              </a:solidFill>
            </a:endParaRPr>
          </a:p>
          <a:p>
            <a:pPr algn="ctr"/>
            <a:endParaRPr lang="en-US" dirty="0" smtClean="0">
              <a:solidFill>
                <a:srgbClr val="FFFFFF"/>
              </a:solidFill>
            </a:endParaRPr>
          </a:p>
          <a:p>
            <a:pPr algn="ctr"/>
            <a:endParaRPr lang="en-US" dirty="0" smtClean="0">
              <a:solidFill>
                <a:srgbClr val="FFFFFF"/>
              </a:solidFill>
            </a:endParaRPr>
          </a:p>
          <a:p>
            <a:pPr algn="ctr"/>
            <a:endParaRPr lang="en-US" dirty="0" smtClean="0">
              <a:solidFill>
                <a:srgbClr val="FFFFFF"/>
              </a:solidFill>
            </a:endParaRPr>
          </a:p>
          <a:p>
            <a:pPr algn="ctr"/>
            <a:endParaRPr lang="en-US" dirty="0" smtClean="0">
              <a:solidFill>
                <a:srgbClr val="FFFFFF"/>
              </a:solidFill>
            </a:endParaRPr>
          </a:p>
          <a:p>
            <a:pPr algn="ctr"/>
            <a:endParaRPr lang="en-US" dirty="0" smtClean="0">
              <a:solidFill>
                <a:srgbClr val="FFFFFF"/>
              </a:solidFill>
            </a:endParaRPr>
          </a:p>
          <a:p>
            <a:pPr algn="ctr"/>
            <a:endParaRPr lang="en-US" dirty="0" smtClean="0">
              <a:solidFill>
                <a:srgbClr val="FFFFFF"/>
              </a:solidFill>
            </a:endParaRPr>
          </a:p>
          <a:p>
            <a:pPr algn="ctr"/>
            <a:endParaRPr lang="en-US" dirty="0" smtClean="0">
              <a:solidFill>
                <a:srgbClr val="FFFFFF"/>
              </a:solidFill>
            </a:endParaRPr>
          </a:p>
          <a:p>
            <a:pPr algn="ctr"/>
            <a:endParaRPr lang="en-US" dirty="0" smtClean="0">
              <a:solidFill>
                <a:srgbClr val="FFFFFF"/>
              </a:solidFill>
            </a:endParaRPr>
          </a:p>
          <a:p>
            <a:pPr algn="ctr"/>
            <a:endParaRPr lang="en-US" dirty="0" smtClean="0">
              <a:solidFill>
                <a:srgbClr val="FFFFFF"/>
              </a:solidFill>
            </a:endParaRPr>
          </a:p>
          <a:p>
            <a:pPr algn="ctr"/>
            <a:endParaRPr lang="en-US" dirty="0" smtClean="0">
              <a:solidFill>
                <a:srgbClr val="FFFFFF"/>
              </a:solidFill>
            </a:endParaRPr>
          </a:p>
          <a:p>
            <a:pPr algn="ctr"/>
            <a:endParaRPr lang="en-US" dirty="0" smtClean="0">
              <a:solidFill>
                <a:srgbClr val="FFFFFF"/>
              </a:solidFill>
            </a:endParaRPr>
          </a:p>
          <a:p>
            <a:pPr algn="ctr"/>
            <a:endParaRPr lang="en-US" dirty="0" smtClean="0">
              <a:solidFill>
                <a:srgbClr val="FFFFFF"/>
              </a:solidFill>
            </a:endParaRPr>
          </a:p>
          <a:p>
            <a:pPr algn="ctr"/>
            <a:endParaRPr lang="en-US" dirty="0" smtClean="0">
              <a:solidFill>
                <a:srgbClr val="FFFFFF"/>
              </a:solidFill>
            </a:endParaRPr>
          </a:p>
          <a:p>
            <a:pPr algn="ctr"/>
            <a:endParaRPr lang="en-US" dirty="0" smtClean="0">
              <a:solidFill>
                <a:srgbClr val="FFFFFF"/>
              </a:solidFill>
            </a:endParaRPr>
          </a:p>
          <a:p>
            <a:pPr algn="ctr"/>
            <a:endParaRPr lang="en-US" dirty="0" smtClean="0">
              <a:solidFill>
                <a:srgbClr val="FFFFFF"/>
              </a:solidFill>
            </a:endParaRPr>
          </a:p>
          <a:p>
            <a:pPr algn="ctr"/>
            <a:endParaRPr lang="en-US" dirty="0" smtClean="0">
              <a:solidFill>
                <a:srgbClr val="FFFFFF"/>
              </a:solidFill>
            </a:endParaRPr>
          </a:p>
          <a:p>
            <a:pPr algn="ctr"/>
            <a:endParaRPr lang="en-US" dirty="0" smtClean="0">
              <a:solidFill>
                <a:srgbClr val="FFFFFF"/>
              </a:solidFill>
            </a:endParaRPr>
          </a:p>
          <a:p>
            <a:pPr algn="ctr"/>
            <a:r>
              <a:rPr lang="en-US" dirty="0" smtClean="0">
                <a:solidFill>
                  <a:srgbClr val="FFFFFF"/>
                </a:solidFill>
              </a:rPr>
              <a:t>					</a:t>
            </a:r>
          </a:p>
          <a:p>
            <a:pPr algn="ctr"/>
            <a:r>
              <a:rPr lang="en-US" dirty="0" smtClean="0">
                <a:solidFill>
                  <a:srgbClr val="FFFFFF"/>
                </a:solidFill>
              </a:rPr>
              <a:t>	</a:t>
            </a:r>
            <a:r>
              <a:rPr lang="en-US" sz="1400" dirty="0" smtClean="0">
                <a:solidFill>
                  <a:srgbClr val="FFFFFF"/>
                </a:solidFill>
              </a:rPr>
              <a:t>For IBM and Business Partner</a:t>
            </a:r>
            <a:r>
              <a:rPr lang="en-US" sz="1400" baseline="0" dirty="0" smtClean="0">
                <a:solidFill>
                  <a:srgbClr val="FFFFFF"/>
                </a:solidFill>
              </a:rPr>
              <a:t> Internal Use Only</a:t>
            </a:r>
            <a:endParaRPr sz="1400" dirty="0">
              <a:solidFill>
                <a:srgbClr val="FFFFFF"/>
              </a:solidFill>
            </a:endParaRP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0809" y="6192296"/>
            <a:ext cx="2488969" cy="225804"/>
          </a:xfrm>
          <a:prstGeom prst="rect">
            <a:avLst/>
          </a:prstGeom>
        </p:spPr>
      </p:pic>
      <p:pic>
        <p:nvPicPr>
          <p:cNvPr id="15" name="Picture 14"/>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0887933" y="6114732"/>
            <a:ext cx="1023289" cy="380933"/>
          </a:xfrm>
          <a:prstGeom prst="rect">
            <a:avLst/>
          </a:prstGeom>
        </p:spPr>
      </p:pic>
      <p:sp>
        <p:nvSpPr>
          <p:cNvPr id="18" name="Rectangle 17"/>
          <p:cNvSpPr/>
          <p:nvPr userDrawn="1"/>
        </p:nvSpPr>
        <p:spPr>
          <a:xfrm>
            <a:off x="674458" y="3004555"/>
            <a:ext cx="914400" cy="45720"/>
          </a:xfrm>
          <a:prstGeom prst="rect">
            <a:avLst/>
          </a:prstGeom>
          <a:solidFill>
            <a:srgbClr val="56A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8"/>
          <p:cNvSpPr>
            <a:spLocks noGrp="1"/>
          </p:cNvSpPr>
          <p:nvPr>
            <p:ph type="title"/>
          </p:nvPr>
        </p:nvSpPr>
        <p:spPr>
          <a:xfrm>
            <a:off x="568318" y="1525727"/>
            <a:ext cx="4918082" cy="1325563"/>
          </a:xfrm>
          <a:prstGeom prst="rect">
            <a:avLst/>
          </a:prstGeom>
        </p:spPr>
        <p:txBody>
          <a:bodyPr anchor="b"/>
          <a:lstStyle>
            <a:lvl1pPr>
              <a:defRPr sz="3600" b="1">
                <a:solidFill>
                  <a:schemeClr val="bg1"/>
                </a:solidFill>
                <a:latin typeface="Arial" charset="0"/>
                <a:ea typeface="Arial" charset="0"/>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607818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2234" y="4135272"/>
            <a:ext cx="3559999" cy="2722728"/>
          </a:xfrm>
          <a:prstGeom prst="rect">
            <a:avLst/>
          </a:prstGeom>
        </p:spPr>
      </p:pic>
      <p:sp>
        <p:nvSpPr>
          <p:cNvPr id="6" name="Slide Number Placeholder 5"/>
          <p:cNvSpPr>
            <a:spLocks noGrp="1"/>
          </p:cNvSpPr>
          <p:nvPr>
            <p:ph type="sldNum" sz="quarter" idx="12"/>
          </p:nvPr>
        </p:nvSpPr>
        <p:spPr>
          <a:xfrm>
            <a:off x="9047327" y="6342702"/>
            <a:ext cx="2743200"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986" y="6395271"/>
            <a:ext cx="2266397" cy="205611"/>
          </a:xfrm>
          <a:prstGeom prst="rect">
            <a:avLst/>
          </a:prstGeom>
        </p:spPr>
      </p:pic>
      <p:sp>
        <p:nvSpPr>
          <p:cNvPr id="5" name="Title 18"/>
          <p:cNvSpPr>
            <a:spLocks noGrp="1"/>
          </p:cNvSpPr>
          <p:nvPr>
            <p:ph type="title"/>
          </p:nvPr>
        </p:nvSpPr>
        <p:spPr>
          <a:xfrm>
            <a:off x="568318" y="1525727"/>
            <a:ext cx="4918082"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smtClean="0"/>
              <a:t>Click to edit Master title style</a:t>
            </a:r>
            <a:endParaRPr lang="en-US" dirty="0"/>
          </a:p>
        </p:txBody>
      </p:sp>
      <p:sp>
        <p:nvSpPr>
          <p:cNvPr id="2" name="TextBox 1"/>
          <p:cNvSpPr txBox="1"/>
          <p:nvPr userDrawn="1"/>
        </p:nvSpPr>
        <p:spPr>
          <a:xfrm>
            <a:off x="4245632" y="6331971"/>
            <a:ext cx="3634072" cy="307777"/>
          </a:xfrm>
          <a:prstGeom prst="rect">
            <a:avLst/>
          </a:prstGeom>
          <a:noFill/>
        </p:spPr>
        <p:txBody>
          <a:bodyPr wrap="none" rtlCol="0">
            <a:spAutoFit/>
          </a:bodyPr>
          <a:lstStyle/>
          <a:p>
            <a:r>
              <a:rPr lang="en-US" sz="1400" dirty="0" smtClean="0"/>
              <a:t>For IBM and Business Partner Internal Use Only</a:t>
            </a:r>
            <a:endParaRPr lang="en-US" sz="1400" dirty="0"/>
          </a:p>
        </p:txBody>
      </p:sp>
    </p:spTree>
    <p:extLst>
      <p:ext uri="{BB962C8B-B14F-4D97-AF65-F5344CB8AC3E}">
        <p14:creationId xmlns:p14="http://schemas.microsoft.com/office/powerpoint/2010/main" val="5372761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Header">
    <p:bg>
      <p:bgPr>
        <a:solidFill>
          <a:srgbClr val="007AFF"/>
        </a:solidFill>
        <a:effectLst/>
      </p:bgPr>
    </p:bg>
    <p:spTree>
      <p:nvGrpSpPr>
        <p:cNvPr id="1" name=""/>
        <p:cNvGrpSpPr/>
        <p:nvPr/>
      </p:nvGrpSpPr>
      <p:grpSpPr>
        <a:xfrm>
          <a:off x="0" y="0"/>
          <a:ext cx="0" cy="0"/>
          <a:chOff x="0" y="0"/>
          <a:chExt cx="0" cy="0"/>
        </a:xfrm>
      </p:grpSpPr>
      <p:sp>
        <p:nvSpPr>
          <p:cNvPr id="7" name="Shape 1391"/>
          <p:cNvSpPr/>
          <p:nvPr userDrawn="1"/>
        </p:nvSpPr>
        <p:spPr>
          <a:xfrm>
            <a:off x="6064368" y="0"/>
            <a:ext cx="6127632"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774" y="0"/>
                </a:lnTo>
                <a:lnTo>
                  <a:pt x="21600" y="5119"/>
                </a:lnTo>
                <a:lnTo>
                  <a:pt x="21600" y="16481"/>
                </a:lnTo>
                <a:lnTo>
                  <a:pt x="17774" y="21600"/>
                </a:lnTo>
                <a:lnTo>
                  <a:pt x="0" y="21600"/>
                </a:lnTo>
                <a:close/>
              </a:path>
            </a:pathLst>
          </a:custGeom>
          <a:solidFill>
            <a:srgbClr val="007AFF"/>
          </a:solidFill>
          <a:ln w="12700">
            <a:miter lim="400000"/>
          </a:ln>
          <a:effectLst>
            <a:outerShdw blurRad="50800" dist="25400" rotWithShape="0">
              <a:srgbClr val="000000">
                <a:alpha val="30000"/>
              </a:srgbClr>
            </a:outerShdw>
          </a:effectLst>
        </p:spPr>
        <p:txBody>
          <a:bodyPr lIns="45719" rIns="45719" anchor="ctr"/>
          <a:lstStyle/>
          <a:p>
            <a:pPr algn="ctr">
              <a:defRPr>
                <a:solidFill>
                  <a:srgbClr val="FFFFFF"/>
                </a:solidFill>
              </a:defRPr>
            </a:pPr>
            <a:endParaRPr/>
          </a:p>
        </p:txBody>
      </p:sp>
      <p:sp>
        <p:nvSpPr>
          <p:cNvPr id="8" name="Shape 1394"/>
          <p:cNvSpPr/>
          <p:nvPr userDrawn="1"/>
        </p:nvSpPr>
        <p:spPr>
          <a:xfrm>
            <a:off x="4677579" y="0"/>
            <a:ext cx="7332455"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449DFF"/>
          </a:solidFill>
          <a:ln w="12700">
            <a:miter lim="400000"/>
          </a:ln>
          <a:effectLst>
            <a:outerShdw blurRad="50800" dist="25400" rotWithShape="0">
              <a:srgbClr val="000000">
                <a:alpha val="30000"/>
              </a:srgbClr>
            </a:outerShdw>
          </a:effectLst>
        </p:spPr>
        <p:txBody>
          <a:bodyPr lIns="45719" rIns="45719" anchor="ctr"/>
          <a:lstStyle/>
          <a:p>
            <a:pPr algn="ctr">
              <a:defRPr>
                <a:solidFill>
                  <a:srgbClr val="FFFFFF"/>
                </a:solidFill>
              </a:defRPr>
            </a:pPr>
            <a:endParaRPr/>
          </a:p>
        </p:txBody>
      </p:sp>
      <p:sp>
        <p:nvSpPr>
          <p:cNvPr id="9" name="Shape 1392"/>
          <p:cNvSpPr/>
          <p:nvPr userDrawn="1"/>
        </p:nvSpPr>
        <p:spPr>
          <a:xfrm>
            <a:off x="4476466" y="0"/>
            <a:ext cx="7369792"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chemeClr val="bg1"/>
          </a:solidFill>
          <a:ln w="12700">
            <a:miter lim="400000"/>
          </a:ln>
          <a:effectLst>
            <a:outerShdw blurRad="50800" dist="25400" rotWithShape="0">
              <a:srgbClr val="000000">
                <a:alpha val="30000"/>
              </a:srgbClr>
            </a:outerShdw>
          </a:effectLst>
        </p:spPr>
        <p:txBody>
          <a:bodyPr lIns="45719" rIns="45719" anchor="ctr"/>
          <a:lstStyle/>
          <a:p>
            <a:pPr algn="ctr">
              <a:defRPr>
                <a:solidFill>
                  <a:srgbClr val="FFFFFF"/>
                </a:solidFill>
              </a:defRPr>
            </a:pPr>
            <a:endParaRPr/>
          </a:p>
        </p:txBody>
      </p:sp>
      <p:sp>
        <p:nvSpPr>
          <p:cNvPr id="10" name="Rectangle 9"/>
          <p:cNvSpPr/>
          <p:nvPr userDrawn="1"/>
        </p:nvSpPr>
        <p:spPr>
          <a:xfrm>
            <a:off x="0" y="1"/>
            <a:ext cx="593677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537977" y="6443249"/>
            <a:ext cx="338554" cy="246221"/>
          </a:xfrm>
          <a:prstGeom prst="rect">
            <a:avLst/>
          </a:prstGeom>
        </p:spPr>
        <p:txBody>
          <a:bodyPr wrap="none" anchor="ctr">
            <a:spAutoFit/>
          </a:bodyPr>
          <a:lstStyle/>
          <a:p>
            <a:fld id="{C71BC3F0-DD11-EA40-8EE4-BEBBB92BEBA1}" type="slidenum">
              <a:rPr lang="en-US" sz="1000" b="1" smtClean="0">
                <a:solidFill>
                  <a:schemeClr val="tx1">
                    <a:lumMod val="75000"/>
                    <a:lumOff val="25000"/>
                  </a:schemeClr>
                </a:solidFill>
              </a:rPr>
              <a:t>‹#›</a:t>
            </a:fld>
            <a:endParaRPr lang="en-US" sz="1000" dirty="0">
              <a:solidFill>
                <a:schemeClr val="bg1">
                  <a:lumMod val="50000"/>
                </a:schemeClr>
              </a:solidFill>
            </a:endParaRPr>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3282" y="6217847"/>
            <a:ext cx="2266397" cy="205611"/>
          </a:xfrm>
          <a:prstGeom prst="rect">
            <a:avLst/>
          </a:prstGeom>
        </p:spPr>
      </p:pic>
      <p:sp>
        <p:nvSpPr>
          <p:cNvPr id="11" name="Title 18"/>
          <p:cNvSpPr>
            <a:spLocks noGrp="1"/>
          </p:cNvSpPr>
          <p:nvPr>
            <p:ph type="title"/>
          </p:nvPr>
        </p:nvSpPr>
        <p:spPr>
          <a:xfrm>
            <a:off x="568318" y="1525727"/>
            <a:ext cx="4918082"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smtClean="0"/>
              <a:t>Click to edit Master title style</a:t>
            </a:r>
            <a:endParaRPr lang="en-US" dirty="0"/>
          </a:p>
        </p:txBody>
      </p:sp>
      <p:sp>
        <p:nvSpPr>
          <p:cNvPr id="12" name="TextBox 11"/>
          <p:cNvSpPr txBox="1"/>
          <p:nvPr userDrawn="1"/>
        </p:nvSpPr>
        <p:spPr>
          <a:xfrm>
            <a:off x="3722073" y="6178082"/>
            <a:ext cx="3634072" cy="307777"/>
          </a:xfrm>
          <a:prstGeom prst="rect">
            <a:avLst/>
          </a:prstGeom>
          <a:noFill/>
        </p:spPr>
        <p:txBody>
          <a:bodyPr wrap="none" rtlCol="0">
            <a:spAutoFit/>
          </a:bodyPr>
          <a:lstStyle/>
          <a:p>
            <a:r>
              <a:rPr lang="en-US" sz="1400" dirty="0" smtClean="0"/>
              <a:t>For IBM and Business Partner Internal Use Only</a:t>
            </a:r>
            <a:endParaRPr lang="en-US" sz="1400" dirty="0"/>
          </a:p>
        </p:txBody>
      </p:sp>
    </p:spTree>
    <p:extLst>
      <p:ext uri="{BB962C8B-B14F-4D97-AF65-F5344CB8AC3E}">
        <p14:creationId xmlns:p14="http://schemas.microsoft.com/office/powerpoint/2010/main" val="39491777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Content - Title 1 Line">
    <p:spTree>
      <p:nvGrpSpPr>
        <p:cNvPr id="1" name=""/>
        <p:cNvGrpSpPr/>
        <p:nvPr/>
      </p:nvGrpSpPr>
      <p:grpSpPr>
        <a:xfrm>
          <a:off x="0" y="0"/>
          <a:ext cx="0" cy="0"/>
          <a:chOff x="0" y="0"/>
          <a:chExt cx="0" cy="0"/>
        </a:xfrm>
      </p:grpSpPr>
      <p:sp>
        <p:nvSpPr>
          <p:cNvPr id="8" name="Slide Number Placeholder 3"/>
          <p:cNvSpPr>
            <a:spLocks noGrp="1"/>
          </p:cNvSpPr>
          <p:nvPr>
            <p:ph type="sldNum" sz="quarter" idx="4"/>
          </p:nvPr>
        </p:nvSpPr>
        <p:spPr>
          <a:xfrm>
            <a:off x="389109" y="6471663"/>
            <a:ext cx="580665" cy="249812"/>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9" name="Date Placeholder 4"/>
          <p:cNvSpPr>
            <a:spLocks noGrp="1"/>
          </p:cNvSpPr>
          <p:nvPr>
            <p:ph type="dt" sz="half" idx="2"/>
          </p:nvPr>
        </p:nvSpPr>
        <p:spPr>
          <a:xfrm>
            <a:off x="969654" y="6471663"/>
            <a:ext cx="2743200" cy="249812"/>
          </a:xfrm>
          <a:prstGeom prst="rect">
            <a:avLst/>
          </a:prstGeom>
        </p:spPr>
        <p:txBody>
          <a:bodyPr vert="horz" lIns="91440" tIns="45720" rIns="91440" bIns="45720" rtlCol="0" anchor="ctr"/>
          <a:lstStyle>
            <a:lvl1pPr algn="l">
              <a:defRPr sz="1200" baseline="0">
                <a:solidFill>
                  <a:srgbClr val="655A5B"/>
                </a:solidFill>
              </a:defRPr>
            </a:lvl1pPr>
          </a:lstStyle>
          <a:p>
            <a:fld id="{3D5E2D66-1AE4-4D80-BC8F-AD7F927A553D}" type="datetime1">
              <a:rPr lang="en-US" smtClean="0"/>
              <a:t>3/22/2017</a:t>
            </a:fld>
            <a:endParaRPr lang="en-US" dirty="0"/>
          </a:p>
        </p:txBody>
      </p:sp>
      <p:sp>
        <p:nvSpPr>
          <p:cNvPr id="10" name="Text Placeholder 15"/>
          <p:cNvSpPr>
            <a:spLocks noGrp="1"/>
          </p:cNvSpPr>
          <p:nvPr>
            <p:ph type="body" sz="quarter" idx="11" hasCustomPrompt="1"/>
          </p:nvPr>
        </p:nvSpPr>
        <p:spPr>
          <a:xfrm>
            <a:off x="270022" y="387902"/>
            <a:ext cx="5027020" cy="618691"/>
          </a:xfrm>
        </p:spPr>
        <p:txBody>
          <a:bodyPr>
            <a:noAutofit/>
          </a:bodyPr>
          <a:lstStyle>
            <a:lvl1pPr marL="0" indent="0" fontAlgn="t">
              <a:buFontTx/>
              <a:buNone/>
              <a:defRPr sz="3000" baseline="0">
                <a:solidFill>
                  <a:srgbClr val="5498E4"/>
                </a:solidFill>
                <a:latin typeface="Arial" charset="0"/>
              </a:defRPr>
            </a:lvl1pPr>
          </a:lstStyle>
          <a:p>
            <a:r>
              <a:rPr lang="en-US" dirty="0" smtClean="0"/>
              <a:t>One line headline goes here</a:t>
            </a:r>
            <a:endParaRPr lang="en-US" dirty="0"/>
          </a:p>
        </p:txBody>
      </p:sp>
      <p:sp>
        <p:nvSpPr>
          <p:cNvPr id="6" name="Text Placeholder 5"/>
          <p:cNvSpPr>
            <a:spLocks noGrp="1"/>
          </p:cNvSpPr>
          <p:nvPr>
            <p:ph type="body" sz="quarter" idx="13" hasCustomPrompt="1"/>
          </p:nvPr>
        </p:nvSpPr>
        <p:spPr>
          <a:xfrm>
            <a:off x="266701" y="1121940"/>
            <a:ext cx="10909300" cy="4306358"/>
          </a:xfrm>
        </p:spPr>
        <p:txBody>
          <a:bodyPr numCol="1" spcCol="822960"/>
          <a:lstStyle>
            <a:lvl1pPr marL="0" marR="0" indent="0" algn="l" defTabSz="914400" rtl="0" eaLnBrk="1" fontAlgn="auto" latinLnBrk="0" hangingPunct="1">
              <a:lnSpc>
                <a:spcPct val="95000"/>
              </a:lnSpc>
              <a:spcBef>
                <a:spcPts val="0"/>
              </a:spcBef>
              <a:spcAft>
                <a:spcPts val="1200"/>
              </a:spcAft>
              <a:buClrTx/>
              <a:buSzTx/>
              <a:buFont typeface="Arial"/>
              <a:buNone/>
              <a:tabLst/>
              <a:defRPr lang="en-US" sz="1800" kern="1200" baseline="0">
                <a:effectLst/>
                <a:latin typeface="+mn-lt"/>
              </a:defRPr>
            </a:lvl1pPr>
            <a:lvl2pPr marL="457200" indent="0">
              <a:buNone/>
              <a:defRPr/>
            </a:lvl2pPr>
            <a:lvl3pPr marL="914400" indent="0">
              <a:buNone/>
              <a:defRPr/>
            </a:lvl3pPr>
            <a:lvl4pPr marL="1371600" indent="0">
              <a:buNone/>
              <a:defRPr/>
            </a:lvl4pPr>
            <a:lvl5pPr marL="1828800" indent="0">
              <a:buNone/>
              <a:defRPr/>
            </a:lvl5pPr>
          </a:lstStyle>
          <a:p>
            <a:r>
              <a:rPr lang="en-US" sz="1800" dirty="0" smtClean="0">
                <a:effectLst/>
                <a:latin typeface="+mn-lt"/>
                <a:ea typeface="ＭＳ 明朝"/>
                <a:cs typeface="Times New Roman"/>
              </a:rPr>
              <a:t>Copy goes here for two column lorem ipsum </a:t>
            </a:r>
            <a:r>
              <a:rPr lang="en-US" sz="1800" dirty="0" err="1" smtClean="0">
                <a:effectLst/>
                <a:latin typeface="+mn-lt"/>
                <a:ea typeface="ＭＳ 明朝"/>
                <a:cs typeface="Times New Roman"/>
              </a:rPr>
              <a:t>dolar</a:t>
            </a:r>
            <a:r>
              <a:rPr lang="en-US" sz="1800" dirty="0" smtClean="0">
                <a:effectLst/>
                <a:latin typeface="+mn-lt"/>
                <a:ea typeface="ＭＳ 明朝"/>
                <a:cs typeface="Times New Roman"/>
              </a:rPr>
              <a:t> sit </a:t>
            </a:r>
            <a:r>
              <a:rPr lang="en-US" sz="1800" dirty="0" err="1" smtClean="0">
                <a:effectLst/>
                <a:latin typeface="+mn-lt"/>
                <a:ea typeface="ＭＳ 明朝"/>
                <a:cs typeface="Times New Roman"/>
              </a:rPr>
              <a:t>amet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consectetur</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adipiscing</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elit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Donec</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vehicula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lorem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enim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quis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convallis</a:t>
            </a:r>
            <a:r>
              <a:rPr lang="en-US" sz="1800" dirty="0" smtClean="0">
                <a:effectLst/>
                <a:latin typeface="+mn-lt"/>
                <a:ea typeface="ＭＳ 明朝"/>
                <a:cs typeface="Times New Roman"/>
              </a:rPr>
              <a:t> lacus </a:t>
            </a:r>
            <a:r>
              <a:rPr lang="en-US" sz="1800" dirty="0" err="1" smtClean="0">
                <a:effectLst/>
                <a:latin typeface="+mn-lt"/>
                <a:ea typeface="ＭＳ 明朝"/>
                <a:cs typeface="Times New Roman"/>
              </a:rPr>
              <a:t>sodales</a:t>
            </a:r>
            <a:r>
              <a:rPr lang="en-US" sz="1800" dirty="0" smtClean="0">
                <a:effectLst/>
                <a:latin typeface="+mn-lt"/>
                <a:ea typeface="ＭＳ 明朝"/>
                <a:cs typeface="Times New Roman"/>
              </a:rPr>
              <a:t> in.</a:t>
            </a:r>
            <a:endParaRPr lang="en-US" sz="1200" dirty="0" smtClean="0">
              <a:effectLst/>
              <a:latin typeface="Cambria"/>
              <a:ea typeface="ＭＳ 明朝"/>
              <a:cs typeface="Times New Roman"/>
            </a:endParaRPr>
          </a:p>
          <a:p>
            <a:r>
              <a:rPr lang="en-US" sz="1800" dirty="0" smtClean="0">
                <a:effectLst/>
                <a:latin typeface="+mn-lt"/>
                <a:ea typeface="ＭＳ 明朝"/>
                <a:cs typeface="Times New Roman"/>
              </a:rPr>
              <a:t>In </a:t>
            </a:r>
            <a:r>
              <a:rPr lang="en-US" sz="1800" dirty="0" err="1" smtClean="0">
                <a:effectLst/>
                <a:latin typeface="+mn-lt"/>
                <a:ea typeface="ＭＳ 明朝"/>
                <a:cs typeface="Times New Roman"/>
              </a:rPr>
              <a:t>ut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lobortis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neque</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quis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lobortis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velit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Praesent</a:t>
            </a:r>
            <a:r>
              <a:rPr lang="en-US" sz="1800" dirty="0" smtClean="0">
                <a:effectLst/>
                <a:latin typeface="+mn-lt"/>
                <a:ea typeface="ＭＳ 明朝"/>
                <a:cs typeface="Times New Roman"/>
              </a:rPr>
              <a:t> non </a:t>
            </a:r>
            <a:r>
              <a:rPr lang="en-US" sz="1800" dirty="0" err="1" smtClean="0">
                <a:effectLst/>
                <a:latin typeface="+mn-lt"/>
                <a:ea typeface="ＭＳ 明朝"/>
                <a:cs typeface="Times New Roman"/>
              </a:rPr>
              <a:t>feugiat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sapien</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sed</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rhoncus</a:t>
            </a:r>
            <a:r>
              <a:rPr lang="en-US" sz="1800" dirty="0" smtClean="0">
                <a:effectLst/>
                <a:latin typeface="+mn-lt"/>
                <a:ea typeface="ＭＳ 明朝"/>
                <a:cs typeface="Times New Roman"/>
              </a:rPr>
              <a:t>.</a:t>
            </a:r>
            <a:endParaRPr lang="en-US" sz="1200" dirty="0" smtClean="0">
              <a:effectLst/>
              <a:latin typeface="Cambria"/>
              <a:ea typeface="ＭＳ 明朝"/>
              <a:cs typeface="Times New Roman"/>
            </a:endParaRPr>
          </a:p>
          <a:p>
            <a:r>
              <a:rPr lang="en-US" sz="1800" dirty="0" err="1" smtClean="0">
                <a:effectLst/>
                <a:latin typeface="+mn-lt"/>
                <a:ea typeface="ＭＳ 明朝"/>
                <a:cs typeface="Times New Roman"/>
              </a:rPr>
              <a:t>Ut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wisi</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enim</a:t>
            </a:r>
            <a:r>
              <a:rPr lang="en-US" sz="1800" dirty="0" smtClean="0">
                <a:effectLst/>
                <a:latin typeface="+mn-lt"/>
                <a:ea typeface="ＭＳ 明朝"/>
                <a:cs typeface="Times New Roman"/>
              </a:rPr>
              <a:t> ad minim </a:t>
            </a:r>
            <a:r>
              <a:rPr lang="en-US" sz="1800" dirty="0" err="1" smtClean="0">
                <a:effectLst/>
                <a:latin typeface="+mn-lt"/>
                <a:ea typeface="ＭＳ 明朝"/>
                <a:cs typeface="Times New Roman"/>
              </a:rPr>
              <a:t>veniam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quis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nostrud</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exerci</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tation</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ullamcorper</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suscipit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lobortis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nisl</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ut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aliquip</a:t>
            </a:r>
            <a:r>
              <a:rPr lang="en-US" sz="1800" dirty="0" smtClean="0">
                <a:effectLst/>
                <a:latin typeface="+mn-lt"/>
                <a:ea typeface="ＭＳ 明朝"/>
                <a:cs typeface="Times New Roman"/>
              </a:rPr>
              <a:t> ex </a:t>
            </a:r>
            <a:r>
              <a:rPr lang="en-US" sz="1800" dirty="0" err="1" smtClean="0">
                <a:effectLst/>
                <a:latin typeface="+mn-lt"/>
                <a:ea typeface="ＭＳ 明朝"/>
                <a:cs typeface="Times New Roman"/>
              </a:rPr>
              <a:t>ea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commodo</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consequat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Duis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autem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vel</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iriure</a:t>
            </a:r>
            <a:r>
              <a:rPr lang="en-US" sz="1800" dirty="0" smtClean="0">
                <a:effectLst/>
                <a:latin typeface="+mn-lt"/>
                <a:ea typeface="ＭＳ 明朝"/>
                <a:cs typeface="Times New Roman"/>
              </a:rPr>
              <a:t> dolor in </a:t>
            </a:r>
            <a:r>
              <a:rPr lang="en-US" sz="1800" dirty="0" err="1" smtClean="0">
                <a:effectLst/>
                <a:latin typeface="+mn-lt"/>
                <a:ea typeface="ＭＳ 明朝"/>
                <a:cs typeface="Times New Roman"/>
              </a:rPr>
              <a:t>hendrerit</a:t>
            </a:r>
            <a:r>
              <a:rPr lang="en-US" sz="1800" dirty="0" smtClean="0">
                <a:effectLst/>
                <a:latin typeface="+mn-lt"/>
                <a:ea typeface="ＭＳ 明朝"/>
                <a:cs typeface="Times New Roman"/>
              </a:rPr>
              <a:t> in </a:t>
            </a:r>
            <a:r>
              <a:rPr lang="en-US" sz="1800" dirty="0" err="1" smtClean="0">
                <a:effectLst/>
                <a:latin typeface="+mn-lt"/>
                <a:ea typeface="ＭＳ 明朝"/>
                <a:cs typeface="Times New Roman"/>
              </a:rPr>
              <a:t>vulputate</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velit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esse</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molestie</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consequat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vel</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illum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dolore</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eu</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feugiat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nulla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facilisis</a:t>
            </a:r>
            <a:r>
              <a:rPr lang="en-US" sz="1800" dirty="0" smtClean="0">
                <a:effectLst/>
                <a:latin typeface="+mn-lt"/>
                <a:ea typeface="ＭＳ 明朝"/>
                <a:cs typeface="Times New Roman"/>
              </a:rPr>
              <a:t> at </a:t>
            </a:r>
            <a:r>
              <a:rPr lang="en-US" sz="1800" dirty="0" err="1" smtClean="0">
                <a:effectLst/>
                <a:latin typeface="+mn-lt"/>
                <a:ea typeface="ＭＳ 明朝"/>
                <a:cs typeface="Times New Roman"/>
              </a:rPr>
              <a:t>vero</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eros</a:t>
            </a:r>
            <a:r>
              <a:rPr lang="en-US" sz="1800" dirty="0" smtClean="0">
                <a:effectLst/>
                <a:latin typeface="+mn-lt"/>
                <a:ea typeface="ＭＳ 明朝"/>
                <a:cs typeface="Times New Roman"/>
              </a:rPr>
              <a:t> et </a:t>
            </a:r>
            <a:r>
              <a:rPr lang="en-US" sz="1800" dirty="0" err="1" smtClean="0">
                <a:effectLst/>
                <a:latin typeface="+mn-lt"/>
                <a:ea typeface="ＭＳ 明朝"/>
                <a:cs typeface="Times New Roman"/>
              </a:rPr>
              <a:t>accumsan</a:t>
            </a:r>
            <a:r>
              <a:rPr lang="en-US" sz="1800" dirty="0" smtClean="0">
                <a:effectLst/>
                <a:latin typeface="+mn-lt"/>
                <a:ea typeface="ＭＳ 明朝"/>
                <a:cs typeface="Times New Roman"/>
              </a:rPr>
              <a:t> et </a:t>
            </a:r>
            <a:r>
              <a:rPr lang="en-US" sz="1800" dirty="0" err="1" smtClean="0">
                <a:effectLst/>
                <a:latin typeface="+mn-lt"/>
                <a:ea typeface="ＭＳ 明朝"/>
                <a:cs typeface="Times New Roman"/>
              </a:rPr>
              <a:t>iusto</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odio</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dignissim</a:t>
            </a:r>
            <a:r>
              <a:rPr lang="en-US" sz="1800" dirty="0" smtClean="0">
                <a:effectLst/>
                <a:latin typeface="+mn-lt"/>
                <a:ea typeface="ＭＳ 明朝"/>
                <a:cs typeface="Times New Roman"/>
              </a:rPr>
              <a:t> qui </a:t>
            </a:r>
            <a:r>
              <a:rPr lang="en-US" sz="1800" dirty="0" err="1" smtClean="0">
                <a:effectLst/>
                <a:latin typeface="+mn-lt"/>
                <a:ea typeface="ＭＳ 明朝"/>
                <a:cs typeface="Times New Roman"/>
              </a:rPr>
              <a:t>blandit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praesent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luptatum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zzril</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delenit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augue</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duis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dolore</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te</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feugait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nulla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facilisi</a:t>
            </a:r>
            <a:r>
              <a:rPr lang="en-US" sz="1800" dirty="0" smtClean="0">
                <a:effectLst/>
                <a:latin typeface="+mn-lt"/>
                <a:ea typeface="ＭＳ 明朝"/>
                <a:cs typeface="Times New Roman"/>
              </a:rPr>
              <a:t>. </a:t>
            </a:r>
          </a:p>
          <a:p>
            <a:r>
              <a:rPr lang="en-US" sz="1800" dirty="0" smtClean="0">
                <a:effectLst/>
                <a:latin typeface="+mn-lt"/>
                <a:ea typeface="ＭＳ 明朝"/>
                <a:cs typeface="Times New Roman"/>
              </a:rPr>
              <a:t>Nam liber </a:t>
            </a:r>
            <a:r>
              <a:rPr lang="en-US" sz="1800" dirty="0" err="1" smtClean="0">
                <a:effectLst/>
                <a:latin typeface="+mn-lt"/>
                <a:ea typeface="ＭＳ 明朝"/>
                <a:cs typeface="Times New Roman"/>
              </a:rPr>
              <a:t>tempor</a:t>
            </a:r>
            <a:r>
              <a:rPr lang="en-US" sz="1800" dirty="0" smtClean="0">
                <a:effectLst/>
                <a:latin typeface="+mn-lt"/>
                <a:ea typeface="ＭＳ 明朝"/>
                <a:cs typeface="Times New Roman"/>
              </a:rPr>
              <a:t> cum </a:t>
            </a:r>
            <a:r>
              <a:rPr lang="en-US" sz="1800" dirty="0" err="1" smtClean="0">
                <a:effectLst/>
                <a:latin typeface="+mn-lt"/>
                <a:ea typeface="ＭＳ 明朝"/>
                <a:cs typeface="Times New Roman"/>
              </a:rPr>
              <a:t>soluta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nobis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eleifend</a:t>
            </a:r>
            <a:r>
              <a:rPr lang="en-US" sz="1800" dirty="0" smtClean="0">
                <a:effectLst/>
                <a:latin typeface="+mn-lt"/>
                <a:ea typeface="ＭＳ 明朝"/>
                <a:cs typeface="Times New Roman"/>
              </a:rPr>
              <a:t> option </a:t>
            </a:r>
            <a:r>
              <a:rPr lang="en-US" sz="1800" dirty="0" err="1" smtClean="0">
                <a:effectLst/>
                <a:latin typeface="+mn-lt"/>
                <a:ea typeface="ＭＳ 明朝"/>
                <a:cs typeface="Times New Roman"/>
              </a:rPr>
              <a:t>congue</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nihil</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imperdiet</a:t>
            </a:r>
            <a:r>
              <a:rPr lang="en-US" sz="1800" dirty="0" smtClean="0">
                <a:effectLst/>
                <a:latin typeface="+mn-lt"/>
                <a:ea typeface="ＭＳ 明朝"/>
                <a:cs typeface="Times New Roman"/>
              </a:rPr>
              <a:t> doming id quod </a:t>
            </a:r>
            <a:r>
              <a:rPr lang="en-US" sz="1800" dirty="0" err="1" smtClean="0">
                <a:effectLst/>
                <a:latin typeface="+mn-lt"/>
                <a:ea typeface="ＭＳ 明朝"/>
                <a:cs typeface="Times New Roman"/>
              </a:rPr>
              <a:t>mazim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placerat</a:t>
            </a:r>
            <a:r>
              <a:rPr lang="en-US" sz="1800" dirty="0" smtClean="0">
                <a:effectLst/>
                <a:latin typeface="+mn-lt"/>
                <a:ea typeface="ＭＳ 明朝"/>
                <a:cs typeface="Times New Roman"/>
              </a:rPr>
              <a:t> facer </a:t>
            </a:r>
            <a:r>
              <a:rPr lang="en-US" sz="1800" dirty="0" err="1" smtClean="0">
                <a:effectLst/>
                <a:latin typeface="+mn-lt"/>
                <a:ea typeface="ＭＳ 明朝"/>
                <a:cs typeface="Times New Roman"/>
              </a:rPr>
              <a:t>possim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assum</a:t>
            </a:r>
            <a:r>
              <a:rPr lang="en-US" sz="1800" dirty="0" smtClean="0">
                <a:effectLst/>
                <a:latin typeface="+mn-lt"/>
                <a:ea typeface="ＭＳ 明朝"/>
                <a:cs typeface="Times New Roman"/>
              </a:rPr>
              <a:t>. </a:t>
            </a:r>
          </a:p>
          <a:p>
            <a:r>
              <a:rPr lang="en-US" sz="1800" dirty="0" err="1" smtClean="0">
                <a:effectLst/>
                <a:latin typeface="+mn-lt"/>
                <a:ea typeface="ＭＳ 明朝"/>
                <a:cs typeface="Times New Roman"/>
              </a:rPr>
              <a:t>Typi</a:t>
            </a:r>
            <a:r>
              <a:rPr lang="en-US" sz="1800" dirty="0" smtClean="0">
                <a:effectLst/>
                <a:latin typeface="+mn-lt"/>
                <a:ea typeface="ＭＳ 明朝"/>
                <a:cs typeface="Times New Roman"/>
              </a:rPr>
              <a:t> non </a:t>
            </a:r>
            <a:r>
              <a:rPr lang="en-US" sz="1800" dirty="0" err="1" smtClean="0">
                <a:effectLst/>
                <a:latin typeface="+mn-lt"/>
                <a:ea typeface="ＭＳ 明朝"/>
                <a:cs typeface="Times New Roman"/>
              </a:rPr>
              <a:t>habent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claritatem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insitam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est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usus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legentis</a:t>
            </a:r>
            <a:r>
              <a:rPr lang="en-US" sz="1800" dirty="0" smtClean="0">
                <a:effectLst/>
                <a:latin typeface="+mn-lt"/>
                <a:ea typeface="ＭＳ 明朝"/>
                <a:cs typeface="Times New Roman"/>
              </a:rPr>
              <a:t> in </a:t>
            </a:r>
            <a:r>
              <a:rPr lang="en-US" sz="1800" dirty="0" err="1" smtClean="0">
                <a:effectLst/>
                <a:latin typeface="+mn-lt"/>
                <a:ea typeface="ＭＳ 明朝"/>
                <a:cs typeface="Times New Roman"/>
              </a:rPr>
              <a:t>iis</a:t>
            </a:r>
            <a:r>
              <a:rPr lang="en-US" sz="1800" dirty="0" smtClean="0">
                <a:effectLst/>
                <a:latin typeface="+mn-lt"/>
                <a:ea typeface="ＭＳ 明朝"/>
                <a:cs typeface="Times New Roman"/>
              </a:rPr>
              <a:t> qui </a:t>
            </a:r>
            <a:r>
              <a:rPr lang="en-US" sz="1800" dirty="0" err="1" smtClean="0">
                <a:effectLst/>
                <a:latin typeface="+mn-lt"/>
                <a:ea typeface="ＭＳ 明朝"/>
                <a:cs typeface="Times New Roman"/>
              </a:rPr>
              <a:t>facit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eorum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claritatem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Investigationes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demonstraverunt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lectores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legere</a:t>
            </a:r>
            <a:r>
              <a:rPr lang="en-US" sz="1800" dirty="0" smtClean="0">
                <a:effectLst/>
                <a:latin typeface="+mn-lt"/>
                <a:ea typeface="ＭＳ 明朝"/>
                <a:cs typeface="Times New Roman"/>
              </a:rPr>
              <a:t> me </a:t>
            </a:r>
            <a:r>
              <a:rPr lang="en-US" sz="1800" dirty="0" err="1" smtClean="0">
                <a:effectLst/>
                <a:latin typeface="+mn-lt"/>
                <a:ea typeface="ＭＳ 明朝"/>
                <a:cs typeface="Times New Roman"/>
              </a:rPr>
              <a:t>lius</a:t>
            </a:r>
            <a:r>
              <a:rPr lang="en-US" sz="1800" dirty="0" smtClean="0">
                <a:effectLst/>
                <a:latin typeface="+mn-lt"/>
                <a:ea typeface="ＭＳ 明朝"/>
                <a:cs typeface="Times New Roman"/>
              </a:rPr>
              <a:t> quod ii </a:t>
            </a:r>
            <a:r>
              <a:rPr lang="en-US" sz="1800" dirty="0" err="1" smtClean="0">
                <a:effectLst/>
                <a:latin typeface="+mn-lt"/>
                <a:ea typeface="ＭＳ 明朝"/>
                <a:cs typeface="Times New Roman"/>
              </a:rPr>
              <a:t>legunt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saepius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Claritas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est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etiam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processus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dynamicus</a:t>
            </a:r>
            <a:r>
              <a:rPr lang="en-US" sz="1800" dirty="0" smtClean="0">
                <a:effectLst/>
                <a:latin typeface="+mn-lt"/>
                <a:ea typeface="ＭＳ 明朝"/>
                <a:cs typeface="Times New Roman"/>
              </a:rPr>
              <a:t>, qui sequitur </a:t>
            </a:r>
            <a:r>
              <a:rPr lang="en-US" sz="1800" dirty="0" err="1" smtClean="0">
                <a:effectLst/>
                <a:latin typeface="+mn-lt"/>
                <a:ea typeface="ＭＳ 明朝"/>
                <a:cs typeface="Times New Roman"/>
              </a:rPr>
              <a:t>mutationem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consuetudium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lectorum</a:t>
            </a:r>
            <a:r>
              <a:rPr lang="en-US" sz="1800" dirty="0" smtClean="0">
                <a:effectLst/>
                <a:latin typeface="+mn-lt"/>
                <a:ea typeface="ＭＳ 明朝"/>
                <a:cs typeface="Times New Roman"/>
              </a:rPr>
              <a:t>. </a:t>
            </a:r>
          </a:p>
          <a:p>
            <a:r>
              <a:rPr lang="en-US" sz="1800" dirty="0" err="1" smtClean="0">
                <a:effectLst/>
                <a:latin typeface="+mn-lt"/>
                <a:ea typeface="ＭＳ 明朝"/>
                <a:cs typeface="Times New Roman"/>
              </a:rPr>
              <a:t>Mirum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est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notare</a:t>
            </a:r>
            <a:r>
              <a:rPr lang="en-US" sz="1800" dirty="0" smtClean="0">
                <a:effectLst/>
                <a:latin typeface="+mn-lt"/>
                <a:ea typeface="ＭＳ 明朝"/>
                <a:cs typeface="Times New Roman"/>
              </a:rPr>
              <a:t> quam </a:t>
            </a:r>
            <a:r>
              <a:rPr lang="en-US" sz="1800" dirty="0" err="1" smtClean="0">
                <a:effectLst/>
                <a:latin typeface="+mn-lt"/>
                <a:ea typeface="ＭＳ 明朝"/>
                <a:cs typeface="Times New Roman"/>
              </a:rPr>
              <a:t>littera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gothica</a:t>
            </a:r>
            <a:r>
              <a:rPr lang="en-US" sz="1800" dirty="0" smtClean="0">
                <a:effectLst/>
                <a:latin typeface="+mn-lt"/>
                <a:ea typeface="ＭＳ 明朝"/>
                <a:cs typeface="Times New Roman"/>
              </a:rPr>
              <a:t>, quam </a:t>
            </a:r>
            <a:r>
              <a:rPr lang="en-US" sz="1800" dirty="0" err="1" smtClean="0">
                <a:effectLst/>
                <a:latin typeface="+mn-lt"/>
                <a:ea typeface="ＭＳ 明朝"/>
                <a:cs typeface="Times New Roman"/>
              </a:rPr>
              <a:t>nunc</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putamus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parum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claram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anteposuerit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litterarum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formas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humanitatis</a:t>
            </a:r>
            <a:r>
              <a:rPr lang="en-US" sz="1800" dirty="0" smtClean="0">
                <a:effectLst/>
                <a:latin typeface="+mn-lt"/>
                <a:ea typeface="ＭＳ 明朝"/>
                <a:cs typeface="Times New Roman"/>
              </a:rPr>
              <a:t> per </a:t>
            </a:r>
            <a:r>
              <a:rPr lang="en-US" sz="1800" dirty="0" err="1" smtClean="0">
                <a:effectLst/>
                <a:latin typeface="+mn-lt"/>
                <a:ea typeface="ＭＳ 明朝"/>
                <a:cs typeface="Times New Roman"/>
              </a:rPr>
              <a:t>seacula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quarta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decima</a:t>
            </a:r>
            <a:r>
              <a:rPr lang="en-US" sz="1800" dirty="0" smtClean="0">
                <a:effectLst/>
                <a:latin typeface="+mn-lt"/>
                <a:ea typeface="ＭＳ 明朝"/>
                <a:cs typeface="Times New Roman"/>
              </a:rPr>
              <a:t> et </a:t>
            </a:r>
            <a:r>
              <a:rPr lang="en-US" sz="1800" dirty="0" err="1" smtClean="0">
                <a:effectLst/>
                <a:latin typeface="+mn-lt"/>
                <a:ea typeface="ＭＳ 明朝"/>
                <a:cs typeface="Times New Roman"/>
              </a:rPr>
              <a:t>quinta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decima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Eodem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modo</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typi</a:t>
            </a:r>
            <a:r>
              <a:rPr lang="en-US" sz="1800" dirty="0" smtClean="0">
                <a:effectLst/>
                <a:latin typeface="+mn-lt"/>
                <a:ea typeface="ＭＳ 明朝"/>
                <a:cs typeface="Times New Roman"/>
              </a:rPr>
              <a:t>, qui </a:t>
            </a:r>
            <a:r>
              <a:rPr lang="en-US" sz="1800" dirty="0" err="1" smtClean="0">
                <a:effectLst/>
                <a:latin typeface="+mn-lt"/>
                <a:ea typeface="ＭＳ 明朝"/>
                <a:cs typeface="Times New Roman"/>
              </a:rPr>
              <a:t>nunc</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nobis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videntur</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parum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clari</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fiant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sollemnes</a:t>
            </a:r>
            <a:r>
              <a:rPr lang="en-US" sz="1800" dirty="0" smtClean="0">
                <a:effectLst/>
                <a:latin typeface="+mn-lt"/>
                <a:ea typeface="ＭＳ 明朝"/>
                <a:cs typeface="Times New Roman"/>
              </a:rPr>
              <a:t> in </a:t>
            </a:r>
            <a:r>
              <a:rPr lang="en-US" sz="1800" dirty="0" err="1" smtClean="0">
                <a:effectLst/>
                <a:latin typeface="+mn-lt"/>
                <a:ea typeface="ＭＳ 明朝"/>
                <a:cs typeface="Times New Roman"/>
              </a:rPr>
              <a:t>futurum</a:t>
            </a:r>
            <a:r>
              <a:rPr lang="en-US" sz="1800" dirty="0" smtClean="0">
                <a:effectLst/>
                <a:latin typeface="+mn-lt"/>
                <a:ea typeface="ＭＳ 明朝"/>
                <a:cs typeface="Times New Roman"/>
              </a:rPr>
              <a:t>.</a:t>
            </a:r>
            <a:endParaRPr lang="en-US" sz="1200" dirty="0">
              <a:effectLst/>
              <a:latin typeface="Cambria"/>
              <a:ea typeface="ＭＳ 明朝"/>
              <a:cs typeface="Times New Roman"/>
            </a:endParaRPr>
          </a:p>
        </p:txBody>
      </p:sp>
    </p:spTree>
    <p:extLst>
      <p:ext uri="{BB962C8B-B14F-4D97-AF65-F5344CB8AC3E}">
        <p14:creationId xmlns:p14="http://schemas.microsoft.com/office/powerpoint/2010/main" val="399321625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Shape 1390"/>
          <p:cNvSpPr/>
          <p:nvPr userDrawn="1"/>
        </p:nvSpPr>
        <p:spPr>
          <a:xfrm>
            <a:off x="7532206" y="0"/>
            <a:ext cx="4659794" cy="6858000"/>
          </a:xfrm>
          <a:prstGeom prst="rect">
            <a:avLst/>
          </a:prstGeom>
          <a:solidFill>
            <a:srgbClr val="005BBF"/>
          </a:solidFill>
          <a:ln w="12700">
            <a:miter lim="400000"/>
          </a:ln>
          <a:effectLst>
            <a:outerShdw blurRad="50800" dist="25400" rotWithShape="0">
              <a:srgbClr val="000000">
                <a:alpha val="30000"/>
              </a:srgbClr>
            </a:outerShdw>
          </a:effectLst>
        </p:spPr>
        <p:txBody>
          <a:bodyPr lIns="45719" rIns="45719" anchor="ctr"/>
          <a:lstStyle/>
          <a:p>
            <a:pPr algn="ctr"/>
            <a:endParaRPr>
              <a:solidFill>
                <a:srgbClr val="FFFFFF"/>
              </a:solidFill>
            </a:endParaRPr>
          </a:p>
        </p:txBody>
      </p:sp>
      <p:sp>
        <p:nvSpPr>
          <p:cNvPr id="8" name="Shape 1392"/>
          <p:cNvSpPr/>
          <p:nvPr userDrawn="1"/>
        </p:nvSpPr>
        <p:spPr>
          <a:xfrm>
            <a:off x="3696872" y="0"/>
            <a:ext cx="7332454"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007AFF"/>
          </a:solidFill>
          <a:ln w="12700">
            <a:miter lim="400000"/>
          </a:ln>
          <a:effectLst>
            <a:outerShdw blurRad="50800" dist="25400" rotWithShape="0">
              <a:srgbClr val="000000">
                <a:alpha val="30000"/>
              </a:srgbClr>
            </a:outerShdw>
          </a:effectLst>
        </p:spPr>
        <p:txBody>
          <a:bodyPr lIns="45719" rIns="45719" anchor="ctr"/>
          <a:lstStyle/>
          <a:p>
            <a:pPr algn="ctr"/>
            <a:endParaRPr>
              <a:solidFill>
                <a:srgbClr val="FFFFFF"/>
              </a:solidFill>
            </a:endParaRPr>
          </a:p>
        </p:txBody>
      </p:sp>
      <p:sp>
        <p:nvSpPr>
          <p:cNvPr id="9" name="Shape 1393"/>
          <p:cNvSpPr/>
          <p:nvPr userDrawn="1"/>
        </p:nvSpPr>
        <p:spPr>
          <a:xfrm>
            <a:off x="1930302" y="0"/>
            <a:ext cx="7332454"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007AFF"/>
          </a:solidFill>
          <a:ln w="12700">
            <a:miter lim="400000"/>
          </a:ln>
          <a:effectLst>
            <a:outerShdw blurRad="50800" dist="25400" rotWithShape="0">
              <a:srgbClr val="000000">
                <a:alpha val="30000"/>
              </a:srgbClr>
            </a:outerShdw>
          </a:effectLst>
        </p:spPr>
        <p:txBody>
          <a:bodyPr lIns="45719" rIns="45719" anchor="ctr"/>
          <a:lstStyle/>
          <a:p>
            <a:pPr algn="ctr"/>
            <a:endParaRPr>
              <a:solidFill>
                <a:srgbClr val="FFFFFF"/>
              </a:solidFill>
            </a:endParaRPr>
          </a:p>
        </p:txBody>
      </p:sp>
      <p:sp>
        <p:nvSpPr>
          <p:cNvPr id="10" name="Shape 1394"/>
          <p:cNvSpPr/>
          <p:nvPr userDrawn="1"/>
        </p:nvSpPr>
        <p:spPr>
          <a:xfrm>
            <a:off x="631573" y="0"/>
            <a:ext cx="7332455"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005BBF"/>
          </a:solidFill>
          <a:ln w="12700">
            <a:miter lim="400000"/>
          </a:ln>
          <a:effectLst>
            <a:outerShdw blurRad="50800" dist="25400" rotWithShape="0">
              <a:srgbClr val="000000">
                <a:alpha val="30000"/>
              </a:srgbClr>
            </a:outerShdw>
          </a:effectLst>
        </p:spPr>
        <p:txBody>
          <a:bodyPr lIns="45719" rIns="45719" anchor="ctr"/>
          <a:lstStyle/>
          <a:p>
            <a:pPr algn="ctr"/>
            <a:endParaRPr>
              <a:solidFill>
                <a:srgbClr val="FFFFFF"/>
              </a:solidFill>
            </a:endParaRPr>
          </a:p>
        </p:txBody>
      </p:sp>
      <p:sp>
        <p:nvSpPr>
          <p:cNvPr id="11" name="Shape 1395"/>
          <p:cNvSpPr/>
          <p:nvPr userDrawn="1"/>
        </p:nvSpPr>
        <p:spPr>
          <a:xfrm>
            <a:off x="303769" y="0"/>
            <a:ext cx="7332455"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007AFF"/>
          </a:solidFill>
          <a:ln w="12700">
            <a:miter lim="400000"/>
          </a:ln>
          <a:effectLst>
            <a:outerShdw blurRad="50800" dist="25400" rotWithShape="0">
              <a:srgbClr val="000000">
                <a:alpha val="30000"/>
              </a:srgbClr>
            </a:outerShdw>
          </a:effectLst>
        </p:spPr>
        <p:txBody>
          <a:bodyPr lIns="45719" rIns="45719" anchor="ctr"/>
          <a:lstStyle/>
          <a:p>
            <a:pPr algn="ctr"/>
            <a:endParaRPr>
              <a:solidFill>
                <a:srgbClr val="FFFFFF"/>
              </a:solidFill>
            </a:endParaRPr>
          </a:p>
        </p:txBody>
      </p:sp>
      <p:sp>
        <p:nvSpPr>
          <p:cNvPr id="12" name="Shape 1396"/>
          <p:cNvSpPr/>
          <p:nvPr userDrawn="1"/>
        </p:nvSpPr>
        <p:spPr>
          <a:xfrm>
            <a:off x="-1" y="0"/>
            <a:ext cx="11525693"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1D3649"/>
          </a:solidFill>
          <a:ln w="12700">
            <a:noFill/>
            <a:miter lim="400000"/>
          </a:ln>
          <a:effectLst>
            <a:outerShdw blurRad="50800" dist="25400" rotWithShape="0">
              <a:srgbClr val="000000">
                <a:alpha val="30000"/>
              </a:srgbClr>
            </a:outerShdw>
          </a:effectLst>
        </p:spPr>
        <p:txBody>
          <a:bodyPr lIns="45719" rIns="45719" anchor="ctr"/>
          <a:lstStyle/>
          <a:p>
            <a:pPr algn="ctr"/>
            <a:endParaRPr lang="en-US" dirty="0" smtClean="0">
              <a:solidFill>
                <a:srgbClr val="FFFFFF"/>
              </a:solidFill>
            </a:endParaRPr>
          </a:p>
          <a:p>
            <a:pPr algn="ctr"/>
            <a:endParaRPr lang="en-US" dirty="0" smtClean="0">
              <a:solidFill>
                <a:srgbClr val="FFFFFF"/>
              </a:solidFill>
            </a:endParaRPr>
          </a:p>
          <a:p>
            <a:pPr algn="ctr"/>
            <a:endParaRPr lang="en-US" dirty="0" smtClean="0">
              <a:solidFill>
                <a:srgbClr val="FFFFFF"/>
              </a:solidFill>
            </a:endParaRPr>
          </a:p>
          <a:p>
            <a:pPr algn="ctr"/>
            <a:endParaRPr lang="en-US" dirty="0" smtClean="0">
              <a:solidFill>
                <a:srgbClr val="FFFFFF"/>
              </a:solidFill>
            </a:endParaRPr>
          </a:p>
          <a:p>
            <a:pPr algn="ctr"/>
            <a:endParaRPr lang="en-US" dirty="0" smtClean="0">
              <a:solidFill>
                <a:srgbClr val="FFFFFF"/>
              </a:solidFill>
            </a:endParaRPr>
          </a:p>
          <a:p>
            <a:pPr algn="ctr"/>
            <a:endParaRPr lang="en-US" dirty="0" smtClean="0">
              <a:solidFill>
                <a:srgbClr val="FFFFFF"/>
              </a:solidFill>
            </a:endParaRPr>
          </a:p>
          <a:p>
            <a:pPr algn="ctr"/>
            <a:endParaRPr lang="en-US" dirty="0" smtClean="0">
              <a:solidFill>
                <a:srgbClr val="FFFFFF"/>
              </a:solidFill>
            </a:endParaRPr>
          </a:p>
          <a:p>
            <a:pPr algn="ctr"/>
            <a:endParaRPr lang="en-US" dirty="0" smtClean="0">
              <a:solidFill>
                <a:srgbClr val="FFFFFF"/>
              </a:solidFill>
            </a:endParaRPr>
          </a:p>
          <a:p>
            <a:pPr algn="ctr"/>
            <a:endParaRPr lang="en-US" dirty="0" smtClean="0">
              <a:solidFill>
                <a:srgbClr val="FFFFFF"/>
              </a:solidFill>
            </a:endParaRPr>
          </a:p>
          <a:p>
            <a:pPr algn="ctr"/>
            <a:endParaRPr lang="en-US" dirty="0" smtClean="0">
              <a:solidFill>
                <a:srgbClr val="FFFFFF"/>
              </a:solidFill>
            </a:endParaRPr>
          </a:p>
          <a:p>
            <a:pPr algn="ctr"/>
            <a:endParaRPr lang="en-US" dirty="0" smtClean="0">
              <a:solidFill>
                <a:srgbClr val="FFFFFF"/>
              </a:solidFill>
            </a:endParaRPr>
          </a:p>
          <a:p>
            <a:pPr algn="ctr"/>
            <a:endParaRPr lang="en-US" dirty="0" smtClean="0">
              <a:solidFill>
                <a:srgbClr val="FFFFFF"/>
              </a:solidFill>
            </a:endParaRPr>
          </a:p>
          <a:p>
            <a:pPr algn="ctr"/>
            <a:endParaRPr lang="en-US" dirty="0" smtClean="0">
              <a:solidFill>
                <a:srgbClr val="FFFFFF"/>
              </a:solidFill>
            </a:endParaRPr>
          </a:p>
          <a:p>
            <a:pPr algn="ctr"/>
            <a:endParaRPr lang="en-US" dirty="0" smtClean="0">
              <a:solidFill>
                <a:srgbClr val="FFFFFF"/>
              </a:solidFill>
            </a:endParaRPr>
          </a:p>
          <a:p>
            <a:pPr algn="ctr"/>
            <a:endParaRPr lang="en-US" dirty="0" smtClean="0">
              <a:solidFill>
                <a:srgbClr val="FFFFFF"/>
              </a:solidFill>
            </a:endParaRPr>
          </a:p>
          <a:p>
            <a:pPr algn="ctr"/>
            <a:endParaRPr lang="en-US" dirty="0" smtClean="0">
              <a:solidFill>
                <a:srgbClr val="FFFFFF"/>
              </a:solidFill>
            </a:endParaRPr>
          </a:p>
          <a:p>
            <a:pPr algn="ctr"/>
            <a:endParaRPr lang="en-US" dirty="0" smtClean="0">
              <a:solidFill>
                <a:srgbClr val="FFFFFF"/>
              </a:solidFill>
            </a:endParaRPr>
          </a:p>
          <a:p>
            <a:pPr algn="ctr"/>
            <a:endParaRPr lang="en-US" dirty="0" smtClean="0">
              <a:solidFill>
                <a:srgbClr val="FFFFFF"/>
              </a:solidFill>
            </a:endParaRPr>
          </a:p>
          <a:p>
            <a:pPr algn="ctr"/>
            <a:endParaRPr lang="en-US" dirty="0" smtClean="0">
              <a:solidFill>
                <a:srgbClr val="FFFFFF"/>
              </a:solidFill>
            </a:endParaRPr>
          </a:p>
          <a:p>
            <a:pPr algn="ctr"/>
            <a:endParaRPr lang="en-US" dirty="0" smtClean="0">
              <a:solidFill>
                <a:srgbClr val="FFFFFF"/>
              </a:solidFill>
            </a:endParaRPr>
          </a:p>
          <a:p>
            <a:pPr algn="ctr"/>
            <a:endParaRPr lang="en-US" dirty="0" smtClean="0">
              <a:solidFill>
                <a:srgbClr val="FFFFFF"/>
              </a:solidFill>
            </a:endParaRPr>
          </a:p>
          <a:p>
            <a:pPr algn="ctr"/>
            <a:r>
              <a:rPr lang="en-US" dirty="0" smtClean="0">
                <a:solidFill>
                  <a:srgbClr val="FFFFFF"/>
                </a:solidFill>
              </a:rPr>
              <a:t>					</a:t>
            </a:r>
          </a:p>
          <a:p>
            <a:pPr algn="ctr"/>
            <a:r>
              <a:rPr lang="en-US" dirty="0" smtClean="0">
                <a:solidFill>
                  <a:srgbClr val="FFFFFF"/>
                </a:solidFill>
              </a:rPr>
              <a:t>	</a:t>
            </a:r>
            <a:r>
              <a:rPr lang="en-US" sz="1400" dirty="0" smtClean="0">
                <a:solidFill>
                  <a:srgbClr val="FFFFFF"/>
                </a:solidFill>
              </a:rPr>
              <a:t>For IBM and Business Partner</a:t>
            </a:r>
            <a:r>
              <a:rPr lang="en-US" sz="1400" baseline="0" dirty="0" smtClean="0">
                <a:solidFill>
                  <a:srgbClr val="FFFFFF"/>
                </a:solidFill>
              </a:rPr>
              <a:t> Internal Use Only</a:t>
            </a:r>
            <a:endParaRPr sz="1400" dirty="0">
              <a:solidFill>
                <a:srgbClr val="FFFFFF"/>
              </a:solidFill>
            </a:endParaRP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0809" y="6192296"/>
            <a:ext cx="2488969" cy="225804"/>
          </a:xfrm>
          <a:prstGeom prst="rect">
            <a:avLst/>
          </a:prstGeom>
        </p:spPr>
      </p:pic>
      <p:pic>
        <p:nvPicPr>
          <p:cNvPr id="15" name="Picture 14"/>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0887933" y="6114732"/>
            <a:ext cx="1023289" cy="380933"/>
          </a:xfrm>
          <a:prstGeom prst="rect">
            <a:avLst/>
          </a:prstGeom>
        </p:spPr>
      </p:pic>
      <p:sp>
        <p:nvSpPr>
          <p:cNvPr id="18" name="Rectangle 17"/>
          <p:cNvSpPr/>
          <p:nvPr userDrawn="1"/>
        </p:nvSpPr>
        <p:spPr>
          <a:xfrm>
            <a:off x="674458" y="3004555"/>
            <a:ext cx="914400" cy="45720"/>
          </a:xfrm>
          <a:prstGeom prst="rect">
            <a:avLst/>
          </a:prstGeom>
          <a:solidFill>
            <a:srgbClr val="56A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8"/>
          <p:cNvSpPr>
            <a:spLocks noGrp="1"/>
          </p:cNvSpPr>
          <p:nvPr>
            <p:ph type="title"/>
          </p:nvPr>
        </p:nvSpPr>
        <p:spPr>
          <a:xfrm>
            <a:off x="568318" y="1525727"/>
            <a:ext cx="4918082" cy="1325563"/>
          </a:xfrm>
          <a:prstGeom prst="rect">
            <a:avLst/>
          </a:prstGeom>
        </p:spPr>
        <p:txBody>
          <a:bodyPr anchor="b"/>
          <a:lstStyle>
            <a:lvl1pPr>
              <a:defRPr sz="3600" b="1">
                <a:solidFill>
                  <a:schemeClr val="bg1"/>
                </a:solidFill>
                <a:latin typeface="Arial" charset="0"/>
                <a:ea typeface="Arial" charset="0"/>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7556969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cSld name="Bluemix Garage Splash">
    <p:bg>
      <p:bgPr>
        <a:solidFill>
          <a:srgbClr val="FFFFFF"/>
        </a:solidFill>
        <a:effectLst/>
      </p:bgPr>
    </p:bg>
    <p:spTree>
      <p:nvGrpSpPr>
        <p:cNvPr id="1" name=""/>
        <p:cNvGrpSpPr/>
        <p:nvPr/>
      </p:nvGrpSpPr>
      <p:grpSpPr>
        <a:xfrm>
          <a:off x="0" y="0"/>
          <a:ext cx="0" cy="0"/>
          <a:chOff x="0" y="0"/>
          <a:chExt cx="0" cy="0"/>
        </a:xfrm>
      </p:grpSpPr>
      <p:pic>
        <p:nvPicPr>
          <p:cNvPr id="18" name="pasted-image.pdf"/>
          <p:cNvPicPr>
            <a:picLocks noChangeAspect="1"/>
          </p:cNvPicPr>
          <p:nvPr/>
        </p:nvPicPr>
        <p:blipFill>
          <a:blip r:embed="rId2">
            <a:extLst/>
          </a:blip>
          <a:srcRect r="45761"/>
          <a:stretch>
            <a:fillRect/>
          </a:stretch>
        </p:blipFill>
        <p:spPr>
          <a:xfrm>
            <a:off x="2556371" y="2974953"/>
            <a:ext cx="7079307" cy="1883667"/>
          </a:xfrm>
          <a:prstGeom prst="rect">
            <a:avLst/>
          </a:prstGeom>
          <a:ln w="12700">
            <a:miter lim="400000"/>
          </a:ln>
        </p:spPr>
      </p:pic>
      <p:sp>
        <p:nvSpPr>
          <p:cNvPr id="19" name="Shape 1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18365198"/>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0DB3063-4ED7-4CC3-A82A-501C92B26A7E}" type="datetimeFigureOut">
              <a:rPr lang="en-US" smtClean="0"/>
              <a:t>3/22/2017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E80A34-31EA-448C-A77C-BD01C3B13D30}" type="slidenum">
              <a:rPr lang="en-US" smtClean="0"/>
              <a:t>‹#›</a:t>
            </a:fld>
            <a:endParaRPr lang="en-US"/>
          </a:p>
        </p:txBody>
      </p:sp>
    </p:spTree>
    <p:extLst>
      <p:ext uri="{BB962C8B-B14F-4D97-AF65-F5344CB8AC3E}">
        <p14:creationId xmlns:p14="http://schemas.microsoft.com/office/powerpoint/2010/main" val="196052209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Divider">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rgbClr val="AC72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cxnSp>
        <p:nvCxnSpPr>
          <p:cNvPr id="4" name="Straight Connector 3"/>
          <p:cNvCxnSpPr/>
          <p:nvPr userDrawn="1"/>
        </p:nvCxnSpPr>
        <p:spPr>
          <a:xfrm>
            <a:off x="9126071" y="345126"/>
            <a:ext cx="0" cy="619378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91070" y="345126"/>
            <a:ext cx="0" cy="61677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Slide Number Placeholder 3"/>
          <p:cNvSpPr>
            <a:spLocks noGrp="1"/>
          </p:cNvSpPr>
          <p:nvPr>
            <p:ph type="sldNum" sz="quarter" idx="4"/>
          </p:nvPr>
        </p:nvSpPr>
        <p:spPr>
          <a:xfrm>
            <a:off x="389109" y="6471663"/>
            <a:ext cx="580665" cy="249812"/>
          </a:xfrm>
          <a:prstGeom prst="rect">
            <a:avLst/>
          </a:prstGeom>
        </p:spPr>
        <p:txBody>
          <a:bodyPr vert="horz" lIns="91440" tIns="45720" rIns="91440" bIns="45720" rtlCol="0" anchor="ctr"/>
          <a:lstStyle>
            <a:lvl1pPr algn="l">
              <a:defRPr sz="1200" baseline="0">
                <a:solidFill>
                  <a:schemeClr val="bg1"/>
                </a:solidFill>
              </a:defRPr>
            </a:lvl1pPr>
          </a:lstStyle>
          <a:p>
            <a:fld id="{64A8A213-8E92-D94A-82D7-8578C89CAF17}" type="slidenum">
              <a:rPr lang="en-US" smtClean="0"/>
              <a:pPr/>
              <a:t>‹#›</a:t>
            </a:fld>
            <a:endParaRPr lang="en-US" dirty="0"/>
          </a:p>
        </p:txBody>
      </p:sp>
      <p:sp>
        <p:nvSpPr>
          <p:cNvPr id="14" name="Date Placeholder 4"/>
          <p:cNvSpPr>
            <a:spLocks noGrp="1"/>
          </p:cNvSpPr>
          <p:nvPr>
            <p:ph type="dt" sz="half" idx="2"/>
          </p:nvPr>
        </p:nvSpPr>
        <p:spPr>
          <a:xfrm>
            <a:off x="969654" y="6471663"/>
            <a:ext cx="2743200" cy="249812"/>
          </a:xfrm>
          <a:prstGeom prst="rect">
            <a:avLst/>
          </a:prstGeom>
        </p:spPr>
        <p:txBody>
          <a:bodyPr vert="horz" lIns="91440" tIns="45720" rIns="91440" bIns="45720" rtlCol="0" anchor="ctr"/>
          <a:lstStyle>
            <a:lvl1pPr algn="l">
              <a:defRPr sz="1200" baseline="0">
                <a:solidFill>
                  <a:schemeClr val="bg1"/>
                </a:solidFill>
              </a:defRPr>
            </a:lvl1pPr>
          </a:lstStyle>
          <a:p>
            <a:fld id="{BA3FDE31-77C3-46E2-87CD-A5DFE266FA79}" type="datetime1">
              <a:rPr lang="en-US" smtClean="0"/>
              <a:t>3/22/2017</a:t>
            </a:fld>
            <a:endParaRPr lang="en-US" dirty="0"/>
          </a:p>
        </p:txBody>
      </p:sp>
      <p:sp>
        <p:nvSpPr>
          <p:cNvPr id="2" name="Title 1"/>
          <p:cNvSpPr>
            <a:spLocks noGrp="1"/>
          </p:cNvSpPr>
          <p:nvPr>
            <p:ph type="title"/>
          </p:nvPr>
        </p:nvSpPr>
        <p:spPr>
          <a:xfrm>
            <a:off x="349082" y="875510"/>
            <a:ext cx="5446853" cy="751294"/>
          </a:xfrm>
        </p:spPr>
        <p:txBody>
          <a:bodyPr/>
          <a:lstStyle>
            <a:lvl1pPr>
              <a:defRPr sz="3000" b="1" i="0" baseline="0">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524082899"/>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0DB3063-4ED7-4CC3-A82A-501C92B26A7E}" type="datetimeFigureOut">
              <a:rPr lang="en-US" smtClean="0"/>
              <a:t>3/22/2017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E80A34-31EA-448C-A77C-BD01C3B13D30}" type="slidenum">
              <a:rPr lang="en-US" smtClean="0"/>
              <a:t>‹#›</a:t>
            </a:fld>
            <a:endParaRPr lang="en-US"/>
          </a:p>
        </p:txBody>
      </p:sp>
    </p:spTree>
    <p:extLst>
      <p:ext uri="{BB962C8B-B14F-4D97-AF65-F5344CB8AC3E}">
        <p14:creationId xmlns:p14="http://schemas.microsoft.com/office/powerpoint/2010/main" val="1077092763"/>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9"/>
            <a:ext cx="9144000" cy="1641491"/>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427"/>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5907" indent="0" algn="ctr">
              <a:buNone/>
              <a:defRPr sz="2000"/>
            </a:lvl2pPr>
            <a:lvl3pPr marL="911952" indent="0" algn="ctr">
              <a:buNone/>
              <a:defRPr sz="1867"/>
            </a:lvl3pPr>
            <a:lvl4pPr marL="1367928" indent="0" algn="ctr">
              <a:buNone/>
              <a:defRPr sz="1600"/>
            </a:lvl4pPr>
            <a:lvl5pPr marL="1823904" indent="0" algn="ctr">
              <a:buNone/>
              <a:defRPr sz="1600"/>
            </a:lvl5pPr>
            <a:lvl6pPr marL="2279950" indent="0" algn="ctr">
              <a:buNone/>
              <a:defRPr sz="1600"/>
            </a:lvl6pPr>
            <a:lvl7pPr marL="2735854" indent="0" algn="ctr">
              <a:buNone/>
              <a:defRPr sz="1600"/>
            </a:lvl7pPr>
            <a:lvl8pPr marL="3191760" indent="0" algn="ctr">
              <a:buNone/>
              <a:defRPr sz="1600"/>
            </a:lvl8pPr>
            <a:lvl9pPr marL="3647667"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ECD19FB2-3AAB-4D03-B13A-2960828C78E3}"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3/22/2017</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8" name="Footer Placeholder 7"/>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
              </a:t>
            </a:r>
          </a:p>
        </p:txBody>
      </p:sp>
      <p:sp>
        <p:nvSpPr>
          <p:cNvPr id="9" name="Slide Number Placeholder 8"/>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34772354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3/22/2017</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Footer Placeholder 4"/>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
              </a:t>
            </a:r>
          </a:p>
        </p:txBody>
      </p:sp>
      <p:sp>
        <p:nvSpPr>
          <p:cNvPr id="6" name="Slide Number Placeholder 5"/>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38397785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9"/>
            <a:ext cx="9144000" cy="1641491"/>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9"/>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5907" indent="0" algn="ctr">
              <a:buNone/>
              <a:defRPr sz="2000"/>
            </a:lvl2pPr>
            <a:lvl3pPr marL="911952" indent="0" algn="ctr">
              <a:buNone/>
              <a:defRPr sz="1867"/>
            </a:lvl3pPr>
            <a:lvl4pPr marL="1367928" indent="0" algn="ctr">
              <a:buNone/>
              <a:defRPr sz="1600"/>
            </a:lvl4pPr>
            <a:lvl5pPr marL="1823904" indent="0" algn="ctr">
              <a:buNone/>
              <a:defRPr sz="1600"/>
            </a:lvl5pPr>
            <a:lvl6pPr marL="2279950" indent="0" algn="ctr">
              <a:buNone/>
              <a:defRPr sz="1600"/>
            </a:lvl6pPr>
            <a:lvl7pPr marL="2735854" indent="0" algn="ctr">
              <a:buNone/>
              <a:defRPr sz="1600"/>
            </a:lvl7pPr>
            <a:lvl8pPr marL="3191760" indent="0" algn="ctr">
              <a:buNone/>
              <a:defRPr sz="1600"/>
            </a:lvl8pPr>
            <a:lvl9pPr marL="3647667"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F39F4F5-F4D2-4D2A-AB60-88D37ADCB869}"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3/22/2017</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Footer Placeholder 4"/>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
              </a:t>
            </a:r>
          </a:p>
        </p:txBody>
      </p:sp>
      <p:sp>
        <p:nvSpPr>
          <p:cNvPr id="6" name="Slide Number Placeholder 5"/>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20631611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3/22/2017</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6" name="Footer Placeholder 5"/>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
              </a:t>
            </a:r>
          </a:p>
        </p:txBody>
      </p:sp>
      <p:sp>
        <p:nvSpPr>
          <p:cNvPr id="7" name="Slide Number Placeholder 6"/>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20013193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5907" indent="0">
              <a:buNone/>
              <a:defRPr sz="2000" b="1"/>
            </a:lvl2pPr>
            <a:lvl3pPr marL="911952" indent="0">
              <a:buNone/>
              <a:defRPr sz="1867" b="1"/>
            </a:lvl3pPr>
            <a:lvl4pPr marL="1367928" indent="0">
              <a:buNone/>
              <a:defRPr sz="1600" b="1"/>
            </a:lvl4pPr>
            <a:lvl5pPr marL="1823904" indent="0">
              <a:buNone/>
              <a:defRPr sz="1600" b="1"/>
            </a:lvl5pPr>
            <a:lvl6pPr marL="2279950" indent="0">
              <a:buNone/>
              <a:defRPr sz="1600" b="1"/>
            </a:lvl6pPr>
            <a:lvl7pPr marL="2735854" indent="0">
              <a:buNone/>
              <a:defRPr sz="1600" b="1"/>
            </a:lvl7pPr>
            <a:lvl8pPr marL="3191760" indent="0">
              <a:buNone/>
              <a:defRPr sz="1600" b="1"/>
            </a:lvl8pPr>
            <a:lvl9pPr marL="364766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3" y="1681163"/>
            <a:ext cx="5035548" cy="823912"/>
          </a:xfrm>
        </p:spPr>
        <p:txBody>
          <a:bodyPr vert="horz" lIns="68420" tIns="34289" rIns="68420" bIns="34289"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3"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3/22/2017</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8" name="Footer Placeholder 7"/>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
              </a:t>
            </a:r>
          </a:p>
        </p:txBody>
      </p:sp>
      <p:sp>
        <p:nvSpPr>
          <p:cNvPr id="9" name="Slide Number Placeholder 8"/>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41478369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3/22/2017</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4" name="Footer Placeholder 3"/>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
              </a:t>
            </a:r>
          </a:p>
        </p:txBody>
      </p:sp>
      <p:sp>
        <p:nvSpPr>
          <p:cNvPr id="5" name="Slide Number Placeholder 4"/>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13102292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3/22/2017</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3" name="Footer Placeholder 2"/>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
              </a:t>
            </a:r>
          </a:p>
        </p:txBody>
      </p:sp>
      <p:sp>
        <p:nvSpPr>
          <p:cNvPr id="4" name="Slide Number Placeholder 3"/>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28183690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569"/>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144" y="2057403"/>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5907" indent="0">
              <a:buNone/>
              <a:defRPr sz="1467"/>
            </a:lvl2pPr>
            <a:lvl3pPr marL="911952" indent="0">
              <a:buNone/>
              <a:defRPr sz="1200"/>
            </a:lvl3pPr>
            <a:lvl4pPr marL="1367928" indent="0">
              <a:buNone/>
              <a:defRPr sz="1067"/>
            </a:lvl4pPr>
            <a:lvl5pPr marL="1823904" indent="0">
              <a:buNone/>
              <a:defRPr sz="1067"/>
            </a:lvl5pPr>
            <a:lvl6pPr marL="2279950" indent="0">
              <a:buNone/>
              <a:defRPr sz="1067"/>
            </a:lvl6pPr>
            <a:lvl7pPr marL="2735854" indent="0">
              <a:buNone/>
              <a:defRPr sz="1067"/>
            </a:lvl7pPr>
            <a:lvl8pPr marL="3191760" indent="0">
              <a:buNone/>
              <a:defRPr sz="1067"/>
            </a:lvl8pPr>
            <a:lvl9pPr marL="3647667" indent="0">
              <a:buNone/>
              <a:defRPr sz="1067"/>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D1BD23-6E54-4D9D-AD88-A2813C73CC25}"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3/22/2017</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6" name="Footer Placeholder 5"/>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
              </a:t>
            </a:r>
          </a:p>
        </p:txBody>
      </p:sp>
      <p:sp>
        <p:nvSpPr>
          <p:cNvPr id="7" name="Slide Number Placeholder 6"/>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38229824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569"/>
            <a:ext cx="6172200" cy="4873625"/>
          </a:xfrm>
        </p:spPr>
        <p:txBody>
          <a:bodyPr anchor="t"/>
          <a:lstStyle>
            <a:lvl1pPr marL="0" indent="0">
              <a:buNone/>
              <a:defRPr sz="3200"/>
            </a:lvl1pPr>
            <a:lvl2pPr marL="455907" indent="0">
              <a:buNone/>
              <a:defRPr sz="2800"/>
            </a:lvl2pPr>
            <a:lvl3pPr marL="911952" indent="0">
              <a:buNone/>
              <a:defRPr sz="2400"/>
            </a:lvl3pPr>
            <a:lvl4pPr marL="1367928" indent="0">
              <a:buNone/>
              <a:defRPr sz="2000"/>
            </a:lvl4pPr>
            <a:lvl5pPr marL="1823904" indent="0">
              <a:buNone/>
              <a:defRPr sz="2000"/>
            </a:lvl5pPr>
            <a:lvl6pPr marL="2279950" indent="0">
              <a:buNone/>
              <a:defRPr sz="2000"/>
            </a:lvl6pPr>
            <a:lvl7pPr marL="2735854" indent="0">
              <a:buNone/>
              <a:defRPr sz="2000"/>
            </a:lvl7pPr>
            <a:lvl8pPr marL="3191760" indent="0">
              <a:buNone/>
              <a:defRPr sz="2000"/>
            </a:lvl8pPr>
            <a:lvl9pPr marL="3647667"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20144" y="2057403"/>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5907" indent="0">
              <a:buNone/>
              <a:defRPr sz="1467"/>
            </a:lvl2pPr>
            <a:lvl3pPr marL="911952" indent="0">
              <a:buNone/>
              <a:defRPr sz="1200"/>
            </a:lvl3pPr>
            <a:lvl4pPr marL="1367928" indent="0">
              <a:buNone/>
              <a:defRPr sz="1067"/>
            </a:lvl4pPr>
            <a:lvl5pPr marL="1823904" indent="0">
              <a:buNone/>
              <a:defRPr sz="1067"/>
            </a:lvl5pPr>
            <a:lvl6pPr marL="2279950" indent="0">
              <a:buNone/>
              <a:defRPr sz="1067"/>
            </a:lvl6pPr>
            <a:lvl7pPr marL="2735854" indent="0">
              <a:buNone/>
              <a:defRPr sz="1067"/>
            </a:lvl7pPr>
            <a:lvl8pPr marL="3191760" indent="0">
              <a:buNone/>
              <a:defRPr sz="1067"/>
            </a:lvl8pPr>
            <a:lvl9pPr marL="3647667" indent="0">
              <a:buNone/>
              <a:defRPr sz="1067"/>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71A834-4F3C-4AF9-9C74-05EC35A0F292}"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3/22/2017</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6" name="Footer Placeholder 5"/>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
              </a:t>
            </a:r>
          </a:p>
        </p:txBody>
      </p:sp>
      <p:sp>
        <p:nvSpPr>
          <p:cNvPr id="7" name="Slide Number Placeholder 6"/>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39762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g Type Headline or Quote">
    <p:spTree>
      <p:nvGrpSpPr>
        <p:cNvPr id="1" name=""/>
        <p:cNvGrpSpPr/>
        <p:nvPr/>
      </p:nvGrpSpPr>
      <p:grpSpPr>
        <a:xfrm>
          <a:off x="0" y="0"/>
          <a:ext cx="0" cy="0"/>
          <a:chOff x="0" y="0"/>
          <a:chExt cx="0" cy="0"/>
        </a:xfrm>
      </p:grpSpPr>
      <p:sp>
        <p:nvSpPr>
          <p:cNvPr id="20" name="Text Placeholder 15"/>
          <p:cNvSpPr>
            <a:spLocks noGrp="1"/>
          </p:cNvSpPr>
          <p:nvPr>
            <p:ph type="body" sz="quarter" idx="11" hasCustomPrompt="1"/>
          </p:nvPr>
        </p:nvSpPr>
        <p:spPr>
          <a:xfrm>
            <a:off x="270022" y="389236"/>
            <a:ext cx="5825978" cy="5694064"/>
          </a:xfrm>
        </p:spPr>
        <p:txBody>
          <a:bodyPr>
            <a:noAutofit/>
          </a:bodyPr>
          <a:lstStyle>
            <a:lvl1pPr marL="0" indent="0" fontAlgn="t">
              <a:lnSpc>
                <a:spcPts val="6000"/>
              </a:lnSpc>
              <a:spcBef>
                <a:spcPts val="1500"/>
              </a:spcBef>
              <a:buFontTx/>
              <a:buNone/>
              <a:defRPr sz="5500" baseline="0">
                <a:solidFill>
                  <a:srgbClr val="323232"/>
                </a:solidFill>
                <a:latin typeface="Arial" charset="0"/>
              </a:defRPr>
            </a:lvl1pPr>
          </a:lstStyle>
          <a:p>
            <a:r>
              <a:rPr lang="en-US" sz="5000" baseline="0" dirty="0" smtClean="0">
                <a:latin typeface="Arial" charset="0"/>
              </a:rPr>
              <a:t>Big type headline</a:t>
            </a:r>
            <a:br>
              <a:rPr lang="en-US" sz="5000" baseline="0" dirty="0" smtClean="0">
                <a:latin typeface="Arial" charset="0"/>
              </a:rPr>
            </a:br>
            <a:r>
              <a:rPr lang="en-US" sz="5000" baseline="0" dirty="0" smtClean="0">
                <a:latin typeface="Arial" charset="0"/>
              </a:rPr>
              <a:t>or quote goes here</a:t>
            </a:r>
            <a:endParaRPr lang="en-US" sz="5000" baseline="0" dirty="0">
              <a:latin typeface="Arial" charset="0"/>
            </a:endParaRPr>
          </a:p>
        </p:txBody>
      </p:sp>
      <p:sp>
        <p:nvSpPr>
          <p:cNvPr id="5" name="Slide Number Placeholder 3"/>
          <p:cNvSpPr>
            <a:spLocks noGrp="1"/>
          </p:cNvSpPr>
          <p:nvPr>
            <p:ph type="sldNum" sz="quarter" idx="4"/>
          </p:nvPr>
        </p:nvSpPr>
        <p:spPr>
          <a:xfrm>
            <a:off x="389109" y="6471663"/>
            <a:ext cx="580665" cy="249812"/>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8" name="Date Placeholder 4"/>
          <p:cNvSpPr>
            <a:spLocks noGrp="1"/>
          </p:cNvSpPr>
          <p:nvPr>
            <p:ph type="dt" sz="half" idx="2"/>
          </p:nvPr>
        </p:nvSpPr>
        <p:spPr>
          <a:xfrm>
            <a:off x="969654" y="6471663"/>
            <a:ext cx="2743200" cy="249812"/>
          </a:xfrm>
          <a:prstGeom prst="rect">
            <a:avLst/>
          </a:prstGeom>
        </p:spPr>
        <p:txBody>
          <a:bodyPr vert="horz" lIns="91440" tIns="45720" rIns="91440" bIns="45720" rtlCol="0" anchor="ctr"/>
          <a:lstStyle>
            <a:lvl1pPr algn="l">
              <a:defRPr sz="1200" baseline="0">
                <a:solidFill>
                  <a:srgbClr val="655A5B"/>
                </a:solidFill>
              </a:defRPr>
            </a:lvl1pPr>
          </a:lstStyle>
          <a:p>
            <a:fld id="{8503D37E-9D37-46AF-835C-CF4E64E17A71}" type="datetime1">
              <a:rPr lang="en-US" smtClean="0"/>
              <a:t>3/22/2017</a:t>
            </a:fld>
            <a:endParaRPr lang="en-US" dirty="0"/>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569"/>
            <a:ext cx="10515600" cy="3379735"/>
          </a:xfrm>
        </p:spPr>
        <p:txBody>
          <a:bodyPr anchor="t"/>
          <a:lstStyle>
            <a:lvl1pPr marL="0" indent="0">
              <a:buNone/>
              <a:defRPr sz="3200"/>
            </a:lvl1pPr>
            <a:lvl2pPr marL="455907" indent="0">
              <a:buNone/>
              <a:defRPr sz="2800"/>
            </a:lvl2pPr>
            <a:lvl3pPr marL="911952" indent="0">
              <a:buNone/>
              <a:defRPr sz="2400"/>
            </a:lvl3pPr>
            <a:lvl4pPr marL="1367928" indent="0">
              <a:buNone/>
              <a:defRPr sz="2000"/>
            </a:lvl4pPr>
            <a:lvl5pPr marL="1823904" indent="0">
              <a:buNone/>
              <a:defRPr sz="2000"/>
            </a:lvl5pPr>
            <a:lvl6pPr marL="2279950" indent="0">
              <a:buNone/>
              <a:defRPr sz="2000"/>
            </a:lvl6pPr>
            <a:lvl7pPr marL="2735854" indent="0">
              <a:buNone/>
              <a:defRPr sz="2000"/>
            </a:lvl7pPr>
            <a:lvl8pPr marL="3191760" indent="0">
              <a:buNone/>
              <a:defRPr sz="2000"/>
            </a:lvl8pPr>
            <a:lvl9pPr marL="3647667"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91"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5907" indent="0">
              <a:buNone/>
              <a:defRPr sz="1467"/>
            </a:lvl2pPr>
            <a:lvl3pPr marL="911952" indent="0">
              <a:buNone/>
              <a:defRPr sz="1200"/>
            </a:lvl3pPr>
            <a:lvl4pPr marL="1367928" indent="0">
              <a:buNone/>
              <a:defRPr sz="1067"/>
            </a:lvl4pPr>
            <a:lvl5pPr marL="1823904" indent="0">
              <a:buNone/>
              <a:defRPr sz="1067"/>
            </a:lvl5pPr>
            <a:lvl6pPr marL="2279950" indent="0">
              <a:buNone/>
              <a:defRPr sz="1067"/>
            </a:lvl6pPr>
            <a:lvl7pPr marL="2735854" indent="0">
              <a:buNone/>
              <a:defRPr sz="1067"/>
            </a:lvl7pPr>
            <a:lvl8pPr marL="3191760" indent="0">
              <a:buNone/>
              <a:defRPr sz="1067"/>
            </a:lvl8pPr>
            <a:lvl9pPr marL="3647667" indent="0">
              <a:buNone/>
              <a:defRPr sz="1067"/>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B80C674-7DFC-42FE-B9CD-82963CDB1557}"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3/22/2017</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6" name="Footer Placeholder 5"/>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
              </a:t>
            </a:r>
          </a:p>
        </p:txBody>
      </p:sp>
      <p:sp>
        <p:nvSpPr>
          <p:cNvPr id="7" name="Slide Number Placeholder 6"/>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28781112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91" y="4489401"/>
            <a:ext cx="10514012" cy="1501827"/>
          </a:xfrm>
        </p:spPr>
        <p:txBody>
          <a:bodyPr anchor="ctr"/>
          <a:lstStyle>
            <a:lvl1pPr marL="0" indent="0">
              <a:buNone/>
              <a:defRPr sz="1600"/>
            </a:lvl1pPr>
            <a:lvl2pPr marL="455907" indent="0">
              <a:buNone/>
              <a:defRPr sz="1467"/>
            </a:lvl2pPr>
            <a:lvl3pPr marL="911952" indent="0">
              <a:buNone/>
              <a:defRPr sz="1200"/>
            </a:lvl3pPr>
            <a:lvl4pPr marL="1367928" indent="0">
              <a:buNone/>
              <a:defRPr sz="1067"/>
            </a:lvl4pPr>
            <a:lvl5pPr marL="1823904" indent="0">
              <a:buNone/>
              <a:defRPr sz="1067"/>
            </a:lvl5pPr>
            <a:lvl6pPr marL="2279950" indent="0">
              <a:buNone/>
              <a:defRPr sz="1067"/>
            </a:lvl6pPr>
            <a:lvl7pPr marL="2735854" indent="0">
              <a:buNone/>
              <a:defRPr sz="1067"/>
            </a:lvl7pPr>
            <a:lvl8pPr marL="3191760" indent="0">
              <a:buNone/>
              <a:defRPr sz="1067"/>
            </a:lvl8pPr>
            <a:lvl9pPr marL="3647667" indent="0">
              <a:buNone/>
              <a:defRPr sz="1067"/>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76456F-F47D-4F25-8053-2A695DA0CA7D}"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3/22/2017</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6" name="Footer Placeholder 5"/>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
              </a:t>
            </a:r>
          </a:p>
        </p:txBody>
      </p:sp>
      <p:sp>
        <p:nvSpPr>
          <p:cNvPr id="7" name="Slide Number Placeholder 6"/>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30492426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5" y="3365557"/>
            <a:ext cx="8752299" cy="548968"/>
          </a:xfrm>
        </p:spPr>
        <p:txBody>
          <a:bodyPr anchor="t">
            <a:normAutofit/>
          </a:bodyPr>
          <a:lstStyle>
            <a:lvl1pPr marL="0" indent="0">
              <a:buNone/>
              <a:defRPr sz="1467"/>
            </a:lvl1pPr>
            <a:lvl2pPr marL="455907" indent="0">
              <a:buNone/>
              <a:defRPr sz="1467"/>
            </a:lvl2pPr>
            <a:lvl3pPr marL="911952" indent="0">
              <a:buNone/>
              <a:defRPr sz="1200"/>
            </a:lvl3pPr>
            <a:lvl4pPr marL="1367928" indent="0">
              <a:buNone/>
              <a:defRPr sz="1067"/>
            </a:lvl4pPr>
            <a:lvl5pPr marL="1823904" indent="0">
              <a:buNone/>
              <a:defRPr sz="1067"/>
            </a:lvl5pPr>
            <a:lvl6pPr marL="2279950" indent="0">
              <a:buNone/>
              <a:defRPr sz="1067"/>
            </a:lvl6pPr>
            <a:lvl7pPr marL="2735854" indent="0">
              <a:buNone/>
              <a:defRPr sz="1067"/>
            </a:lvl7pPr>
            <a:lvl8pPr marL="3191760" indent="0">
              <a:buNone/>
              <a:defRPr sz="1067"/>
            </a:lvl8pPr>
            <a:lvl9pPr marL="3647667" indent="0">
              <a:buNone/>
              <a:defRPr sz="1067"/>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5907" indent="0">
              <a:buNone/>
              <a:defRPr sz="1467"/>
            </a:lvl2pPr>
            <a:lvl3pPr marL="911952" indent="0">
              <a:buNone/>
              <a:defRPr sz="1200"/>
            </a:lvl3pPr>
            <a:lvl4pPr marL="1367928" indent="0">
              <a:buNone/>
              <a:defRPr sz="1067"/>
            </a:lvl4pPr>
            <a:lvl5pPr marL="1823904" indent="0">
              <a:buNone/>
              <a:defRPr sz="1067"/>
            </a:lvl5pPr>
            <a:lvl6pPr marL="2279950" indent="0">
              <a:buNone/>
              <a:defRPr sz="1067"/>
            </a:lvl6pPr>
            <a:lvl7pPr marL="2735854" indent="0">
              <a:buNone/>
              <a:defRPr sz="1067"/>
            </a:lvl7pPr>
            <a:lvl8pPr marL="3191760" indent="0">
              <a:buNone/>
              <a:defRPr sz="1067"/>
            </a:lvl8pPr>
            <a:lvl9pPr marL="3647667" indent="0">
              <a:buNone/>
              <a:defRPr sz="1067"/>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D6C7379-69CC-4837-9905-BEBA22830C8A}"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3/22/2017</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6" name="Footer Placeholder 5"/>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
              </a:t>
            </a:r>
          </a:p>
        </p:txBody>
      </p:sp>
      <p:sp>
        <p:nvSpPr>
          <p:cNvPr id="7" name="Slide Number Placeholder 6"/>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9" name="TextBox 8"/>
          <p:cNvSpPr txBox="1"/>
          <p:nvPr/>
        </p:nvSpPr>
        <p:spPr>
          <a:xfrm>
            <a:off x="1111044" y="786824"/>
            <a:ext cx="609600" cy="584776"/>
          </a:xfrm>
          <a:prstGeom prst="rect">
            <a:avLst/>
          </a:prstGeom>
        </p:spPr>
        <p:txBody>
          <a:bodyPr vert="horz" lIns="91227" tIns="45719" rIns="91227" bIns="45719"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defTabSz="455907"/>
            <a:r>
              <a:rPr lang="en-US" sz="8000" dirty="0">
                <a:solidFill>
                  <a:prstClr val="white"/>
                </a:solidFill>
                <a:effectLst/>
              </a:rPr>
              <a:t>“</a:t>
            </a:r>
          </a:p>
        </p:txBody>
      </p:sp>
      <p:sp>
        <p:nvSpPr>
          <p:cNvPr id="10" name="TextBox 9"/>
          <p:cNvSpPr txBox="1"/>
          <p:nvPr/>
        </p:nvSpPr>
        <p:spPr>
          <a:xfrm>
            <a:off x="10437812" y="2743200"/>
            <a:ext cx="609600" cy="584776"/>
          </a:xfrm>
          <a:prstGeom prst="rect">
            <a:avLst/>
          </a:prstGeom>
        </p:spPr>
        <p:txBody>
          <a:bodyPr vert="horz" lIns="91227" tIns="45719" rIns="91227" bIns="45719"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defTabSz="455907"/>
            <a:r>
              <a:rPr lang="en-US" sz="8000" dirty="0">
                <a:solidFill>
                  <a:prstClr val="white"/>
                </a:solidFill>
                <a:effectLst/>
              </a:rPr>
              <a:t>”</a:t>
            </a:r>
          </a:p>
        </p:txBody>
      </p:sp>
    </p:spTree>
    <p:extLst>
      <p:ext uri="{BB962C8B-B14F-4D97-AF65-F5344CB8AC3E}">
        <p14:creationId xmlns:p14="http://schemas.microsoft.com/office/powerpoint/2010/main" val="34522363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9"/>
            <a:ext cx="10515600" cy="2511835"/>
          </a:xfrm>
        </p:spPr>
        <p:txBody>
          <a:bodyPr anchor="b">
            <a:normAutofit/>
          </a:bodyPr>
          <a:lstStyle>
            <a:lvl1pPr>
              <a:defRPr sz="5467"/>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91" y="4850583"/>
            <a:ext cx="10514012" cy="1140644"/>
          </a:xfrm>
        </p:spPr>
        <p:txBody>
          <a:bodyPr anchor="t"/>
          <a:lstStyle>
            <a:lvl1pPr marL="0" indent="0">
              <a:buNone/>
              <a:defRPr sz="1600"/>
            </a:lvl1pPr>
            <a:lvl2pPr marL="455907" indent="0">
              <a:buNone/>
              <a:defRPr sz="1467"/>
            </a:lvl2pPr>
            <a:lvl3pPr marL="911952" indent="0">
              <a:buNone/>
              <a:defRPr sz="1200"/>
            </a:lvl3pPr>
            <a:lvl4pPr marL="1367928" indent="0">
              <a:buNone/>
              <a:defRPr sz="1067"/>
            </a:lvl4pPr>
            <a:lvl5pPr marL="1823904" indent="0">
              <a:buNone/>
              <a:defRPr sz="1067"/>
            </a:lvl5pPr>
            <a:lvl6pPr marL="2279950" indent="0">
              <a:buNone/>
              <a:defRPr sz="1067"/>
            </a:lvl6pPr>
            <a:lvl7pPr marL="2735854" indent="0">
              <a:buNone/>
              <a:defRPr sz="1067"/>
            </a:lvl7pPr>
            <a:lvl8pPr marL="3191760" indent="0">
              <a:buNone/>
              <a:defRPr sz="1067"/>
            </a:lvl8pPr>
            <a:lvl9pPr marL="3647667" indent="0">
              <a:buNone/>
              <a:defRPr sz="1067"/>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EB8B7E-8AEE-4F10-BFEE-C999AD004D36}"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3/22/2017</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6" name="Footer Placeholder 5"/>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
              </a:t>
            </a:r>
          </a:p>
        </p:txBody>
      </p:sp>
      <p:sp>
        <p:nvSpPr>
          <p:cNvPr id="7" name="Slide Number Placeholder 6"/>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33913719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1" y="1886093"/>
            <a:ext cx="2946867" cy="576263"/>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5907" indent="0">
              <a:buNone/>
              <a:defRPr sz="2000" b="1"/>
            </a:lvl2pPr>
            <a:lvl3pPr marL="911952" indent="0">
              <a:buNone/>
              <a:defRPr sz="1867" b="1"/>
            </a:lvl3pPr>
            <a:lvl4pPr marL="1367928" indent="0">
              <a:buNone/>
              <a:defRPr sz="1600" b="1"/>
            </a:lvl4pPr>
            <a:lvl5pPr marL="1823904" indent="0">
              <a:buNone/>
              <a:defRPr sz="1600" b="1"/>
            </a:lvl5pPr>
            <a:lvl6pPr marL="2279950" indent="0">
              <a:buNone/>
              <a:defRPr sz="1600" b="1"/>
            </a:lvl6pPr>
            <a:lvl7pPr marL="2735854" indent="0">
              <a:buNone/>
              <a:defRPr sz="1600" b="1"/>
            </a:lvl7pPr>
            <a:lvl8pPr marL="3191760" indent="0">
              <a:buNone/>
              <a:defRPr sz="1600" b="1"/>
            </a:lvl8pPr>
            <a:lvl9pPr marL="3647667"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941" y="2571749"/>
            <a:ext cx="2927351" cy="3589339"/>
          </a:xfrm>
        </p:spPr>
        <p:txBody>
          <a:bodyPr anchor="t">
            <a:normAutofit/>
          </a:bodyPr>
          <a:lstStyle>
            <a:lvl1pPr marL="0" indent="0">
              <a:buNone/>
              <a:defRPr sz="1467"/>
            </a:lvl1pPr>
            <a:lvl2pPr marL="455907" indent="0">
              <a:buNone/>
              <a:defRPr sz="1200"/>
            </a:lvl2pPr>
            <a:lvl3pPr marL="911952" indent="0">
              <a:buNone/>
              <a:defRPr sz="1067"/>
            </a:lvl3pPr>
            <a:lvl4pPr marL="1367928" indent="0">
              <a:buNone/>
              <a:defRPr sz="933"/>
            </a:lvl4pPr>
            <a:lvl5pPr marL="1823904" indent="0">
              <a:buNone/>
              <a:defRPr sz="933"/>
            </a:lvl5pPr>
            <a:lvl6pPr marL="2279950" indent="0">
              <a:buNone/>
              <a:defRPr sz="933"/>
            </a:lvl6pPr>
            <a:lvl7pPr marL="2735854" indent="0">
              <a:buNone/>
              <a:defRPr sz="933"/>
            </a:lvl7pPr>
            <a:lvl8pPr marL="3191760" indent="0">
              <a:buNone/>
              <a:defRPr sz="933"/>
            </a:lvl8pPr>
            <a:lvl9pPr marL="3647667" indent="0">
              <a:buNone/>
              <a:defRPr sz="933"/>
            </a:lvl9pPr>
          </a:lstStyle>
          <a:p>
            <a:pPr lvl="0"/>
            <a:r>
              <a:rPr lang="en-US" smtClean="0"/>
              <a:t>Click to edit Master text styles</a:t>
            </a:r>
          </a:p>
        </p:txBody>
      </p:sp>
      <p:sp>
        <p:nvSpPr>
          <p:cNvPr id="9" name="Text Placeholder 4"/>
          <p:cNvSpPr>
            <a:spLocks noGrp="1"/>
          </p:cNvSpPr>
          <p:nvPr>
            <p:ph type="body" sz="quarter" idx="3"/>
          </p:nvPr>
        </p:nvSpPr>
        <p:spPr>
          <a:xfrm>
            <a:off x="4588138" y="1886093"/>
            <a:ext cx="2936241" cy="576263"/>
          </a:xfrm>
        </p:spPr>
        <p:txBody>
          <a:bodyPr vert="horz" lIns="68420" tIns="34289" rIns="68420" bIns="34289"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49"/>
            <a:ext cx="2946795" cy="3589339"/>
          </a:xfrm>
        </p:spPr>
        <p:txBody>
          <a:bodyPr anchor="t">
            <a:normAutofit/>
          </a:bodyPr>
          <a:lstStyle>
            <a:lvl1pPr marL="0" indent="0">
              <a:buNone/>
              <a:defRPr sz="1467"/>
            </a:lvl1pPr>
            <a:lvl2pPr marL="455907" indent="0">
              <a:buNone/>
              <a:defRPr sz="1200"/>
            </a:lvl2pPr>
            <a:lvl3pPr marL="911952" indent="0">
              <a:buNone/>
              <a:defRPr sz="1067"/>
            </a:lvl3pPr>
            <a:lvl4pPr marL="1367928" indent="0">
              <a:buNone/>
              <a:defRPr sz="933"/>
            </a:lvl4pPr>
            <a:lvl5pPr marL="1823904" indent="0">
              <a:buNone/>
              <a:defRPr sz="933"/>
            </a:lvl5pPr>
            <a:lvl6pPr marL="2279950" indent="0">
              <a:buNone/>
              <a:defRPr sz="933"/>
            </a:lvl6pPr>
            <a:lvl7pPr marL="2735854" indent="0">
              <a:buNone/>
              <a:defRPr sz="933"/>
            </a:lvl7pPr>
            <a:lvl8pPr marL="3191760" indent="0">
              <a:buNone/>
              <a:defRPr sz="933"/>
            </a:lvl8pPr>
            <a:lvl9pPr marL="3647667" indent="0">
              <a:buNone/>
              <a:defRPr sz="933"/>
            </a:lvl9pPr>
          </a:lstStyle>
          <a:p>
            <a:pPr lvl="0"/>
            <a:r>
              <a:rPr lang="en-US" smtClean="0"/>
              <a:t>Click to edit Master text styles</a:t>
            </a:r>
          </a:p>
        </p:txBody>
      </p:sp>
      <p:sp>
        <p:nvSpPr>
          <p:cNvPr id="11" name="Text Placeholder 4"/>
          <p:cNvSpPr>
            <a:spLocks noGrp="1"/>
          </p:cNvSpPr>
          <p:nvPr>
            <p:ph type="body" sz="quarter" idx="13"/>
          </p:nvPr>
        </p:nvSpPr>
        <p:spPr>
          <a:xfrm>
            <a:off x="7829180" y="1886093"/>
            <a:ext cx="2932113" cy="576263"/>
          </a:xfrm>
        </p:spPr>
        <p:txBody>
          <a:bodyPr vert="horz" lIns="68420" tIns="34289" rIns="68420" bIns="34289"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180" y="2571749"/>
            <a:ext cx="2932113" cy="3589339"/>
          </a:xfrm>
        </p:spPr>
        <p:txBody>
          <a:bodyPr anchor="t">
            <a:normAutofit/>
          </a:bodyPr>
          <a:lstStyle>
            <a:lvl1pPr marL="0" indent="0">
              <a:buNone/>
              <a:defRPr sz="1467"/>
            </a:lvl1pPr>
            <a:lvl2pPr marL="455907" indent="0">
              <a:buNone/>
              <a:defRPr sz="1200"/>
            </a:lvl2pPr>
            <a:lvl3pPr marL="911952" indent="0">
              <a:buNone/>
              <a:defRPr sz="1067"/>
            </a:lvl3pPr>
            <a:lvl4pPr marL="1367928" indent="0">
              <a:buNone/>
              <a:defRPr sz="933"/>
            </a:lvl4pPr>
            <a:lvl5pPr marL="1823904" indent="0">
              <a:buNone/>
              <a:defRPr sz="933"/>
            </a:lvl5pPr>
            <a:lvl6pPr marL="2279950" indent="0">
              <a:buNone/>
              <a:defRPr sz="933"/>
            </a:lvl6pPr>
            <a:lvl7pPr marL="2735854" indent="0">
              <a:buNone/>
              <a:defRPr sz="933"/>
            </a:lvl7pPr>
            <a:lvl8pPr marL="3191760" indent="0">
              <a:buNone/>
              <a:defRPr sz="933"/>
            </a:lvl8pPr>
            <a:lvl9pPr marL="3647667" indent="0">
              <a:buNone/>
              <a:defRPr sz="933"/>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8668F3F9-58BC-440B-B37B-805B9055EF92}"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3/22/2017</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4" name="Footer Placeholder 3"/>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
              </a:t>
            </a:r>
          </a:p>
        </p:txBody>
      </p:sp>
      <p:sp>
        <p:nvSpPr>
          <p:cNvPr id="5" name="Slide Number Placeholder 4"/>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34963698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646"/>
            <a:ext cx="2940051" cy="576263"/>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5907" indent="0">
              <a:buNone/>
              <a:defRPr sz="2000" b="1"/>
            </a:lvl2pPr>
            <a:lvl3pPr marL="911952" indent="0">
              <a:buNone/>
              <a:defRPr sz="1867" b="1"/>
            </a:lvl3pPr>
            <a:lvl4pPr marL="1367928" indent="0">
              <a:buNone/>
              <a:defRPr sz="1600" b="1"/>
            </a:lvl4pPr>
            <a:lvl5pPr marL="1823904" indent="0">
              <a:buNone/>
              <a:defRPr sz="1600" b="1"/>
            </a:lvl5pPr>
            <a:lvl6pPr marL="2279950" indent="0">
              <a:buNone/>
              <a:defRPr sz="1600" b="1"/>
            </a:lvl6pPr>
            <a:lvl7pPr marL="2735854" indent="0">
              <a:buNone/>
              <a:defRPr sz="1600" b="1"/>
            </a:lvl7pPr>
            <a:lvl8pPr marL="3191760" indent="0">
              <a:buNone/>
              <a:defRPr sz="1600" b="1"/>
            </a:lvl8pPr>
            <a:lvl9pPr marL="3647667"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5"/>
            <a:ext cx="2940051"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5907" indent="0">
              <a:buNone/>
              <a:defRPr sz="1600"/>
            </a:lvl2pPr>
            <a:lvl3pPr marL="911952" indent="0">
              <a:buNone/>
              <a:defRPr sz="1600"/>
            </a:lvl3pPr>
            <a:lvl4pPr marL="1367928" indent="0">
              <a:buNone/>
              <a:defRPr sz="1600"/>
            </a:lvl4pPr>
            <a:lvl5pPr marL="1823904" indent="0">
              <a:buNone/>
              <a:defRPr sz="1600"/>
            </a:lvl5pPr>
            <a:lvl6pPr marL="2279950" indent="0">
              <a:buNone/>
              <a:defRPr sz="1600"/>
            </a:lvl6pPr>
            <a:lvl7pPr marL="2735854" indent="0">
              <a:buNone/>
              <a:defRPr sz="1600"/>
            </a:lvl7pPr>
            <a:lvl8pPr marL="3191760" indent="0">
              <a:buNone/>
              <a:defRPr sz="1600"/>
            </a:lvl8pPr>
            <a:lvl9pPr marL="3647667"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1332085" y="4873768"/>
            <a:ext cx="2940051" cy="659189"/>
          </a:xfrm>
        </p:spPr>
        <p:txBody>
          <a:bodyPr anchor="t">
            <a:normAutofit/>
          </a:bodyPr>
          <a:lstStyle>
            <a:lvl1pPr marL="0" indent="0">
              <a:buNone/>
              <a:defRPr sz="1467"/>
            </a:lvl1pPr>
            <a:lvl2pPr marL="455907" indent="0">
              <a:buNone/>
              <a:defRPr sz="1200"/>
            </a:lvl2pPr>
            <a:lvl3pPr marL="911952" indent="0">
              <a:buNone/>
              <a:defRPr sz="1067"/>
            </a:lvl3pPr>
            <a:lvl4pPr marL="1367928" indent="0">
              <a:buNone/>
              <a:defRPr sz="933"/>
            </a:lvl4pPr>
            <a:lvl5pPr marL="1823904" indent="0">
              <a:buNone/>
              <a:defRPr sz="933"/>
            </a:lvl5pPr>
            <a:lvl6pPr marL="2279950" indent="0">
              <a:buNone/>
              <a:defRPr sz="933"/>
            </a:lvl6pPr>
            <a:lvl7pPr marL="2735854" indent="0">
              <a:buNone/>
              <a:defRPr sz="933"/>
            </a:lvl7pPr>
            <a:lvl8pPr marL="3191760" indent="0">
              <a:buNone/>
              <a:defRPr sz="933"/>
            </a:lvl8pPr>
            <a:lvl9pPr marL="3647667" indent="0">
              <a:buNone/>
              <a:defRPr sz="933"/>
            </a:lvl9pPr>
          </a:lstStyle>
          <a:p>
            <a:pPr lvl="0"/>
            <a:r>
              <a:rPr lang="en-US" smtClean="0"/>
              <a:t>Click to edit Master text styles</a:t>
            </a:r>
          </a:p>
        </p:txBody>
      </p:sp>
      <p:sp>
        <p:nvSpPr>
          <p:cNvPr id="22" name="Text Placeholder 4"/>
          <p:cNvSpPr>
            <a:spLocks noGrp="1"/>
          </p:cNvSpPr>
          <p:nvPr>
            <p:ph type="body" sz="quarter" idx="3"/>
          </p:nvPr>
        </p:nvSpPr>
        <p:spPr>
          <a:xfrm>
            <a:off x="4569000" y="4297646"/>
            <a:ext cx="2930525" cy="576263"/>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5907" indent="0">
              <a:buNone/>
              <a:defRPr sz="2000" b="1"/>
            </a:lvl2pPr>
            <a:lvl3pPr marL="911952" indent="0">
              <a:buNone/>
              <a:defRPr sz="1867" b="1"/>
            </a:lvl3pPr>
            <a:lvl4pPr marL="1367928" indent="0">
              <a:buNone/>
              <a:defRPr sz="1600" b="1"/>
            </a:lvl4pPr>
            <a:lvl5pPr marL="1823904" indent="0">
              <a:buNone/>
              <a:defRPr sz="1600" b="1"/>
            </a:lvl5pPr>
            <a:lvl6pPr marL="2279950" indent="0">
              <a:buNone/>
              <a:defRPr sz="1600" b="1"/>
            </a:lvl6pPr>
            <a:lvl7pPr marL="2735854" indent="0">
              <a:buNone/>
              <a:defRPr sz="1600" b="1"/>
            </a:lvl7pPr>
            <a:lvl8pPr marL="3191760" indent="0">
              <a:buNone/>
              <a:defRPr sz="1600" b="1"/>
            </a:lvl8pPr>
            <a:lvl9pPr marL="3647667"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5"/>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5907" indent="0">
              <a:buNone/>
              <a:defRPr sz="1600"/>
            </a:lvl2pPr>
            <a:lvl3pPr marL="911952" indent="0">
              <a:buNone/>
              <a:defRPr sz="1600"/>
            </a:lvl3pPr>
            <a:lvl4pPr marL="1367928" indent="0">
              <a:buNone/>
              <a:defRPr sz="1600"/>
            </a:lvl4pPr>
            <a:lvl5pPr marL="1823904" indent="0">
              <a:buNone/>
              <a:defRPr sz="1600"/>
            </a:lvl5pPr>
            <a:lvl6pPr marL="2279950" indent="0">
              <a:buNone/>
              <a:defRPr sz="1600"/>
            </a:lvl6pPr>
            <a:lvl7pPr marL="2735854" indent="0">
              <a:buNone/>
              <a:defRPr sz="1600"/>
            </a:lvl7pPr>
            <a:lvl8pPr marL="3191760" indent="0">
              <a:buNone/>
              <a:defRPr sz="1600"/>
            </a:lvl8pPr>
            <a:lvl9pPr marL="3647667"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567787" y="4873764"/>
            <a:ext cx="2934407" cy="659189"/>
          </a:xfrm>
        </p:spPr>
        <p:txBody>
          <a:bodyPr anchor="t">
            <a:normAutofit/>
          </a:bodyPr>
          <a:lstStyle>
            <a:lvl1pPr marL="0" indent="0">
              <a:buNone/>
              <a:defRPr sz="1467"/>
            </a:lvl1pPr>
            <a:lvl2pPr marL="455907" indent="0">
              <a:buNone/>
              <a:defRPr sz="1200"/>
            </a:lvl2pPr>
            <a:lvl3pPr marL="911952" indent="0">
              <a:buNone/>
              <a:defRPr sz="1067"/>
            </a:lvl3pPr>
            <a:lvl4pPr marL="1367928" indent="0">
              <a:buNone/>
              <a:defRPr sz="933"/>
            </a:lvl4pPr>
            <a:lvl5pPr marL="1823904" indent="0">
              <a:buNone/>
              <a:defRPr sz="933"/>
            </a:lvl5pPr>
            <a:lvl6pPr marL="2279950" indent="0">
              <a:buNone/>
              <a:defRPr sz="933"/>
            </a:lvl6pPr>
            <a:lvl7pPr marL="2735854" indent="0">
              <a:buNone/>
              <a:defRPr sz="933"/>
            </a:lvl7pPr>
            <a:lvl8pPr marL="3191760" indent="0">
              <a:buNone/>
              <a:defRPr sz="933"/>
            </a:lvl8pPr>
            <a:lvl9pPr marL="3647667" indent="0">
              <a:buNone/>
              <a:defRPr sz="933"/>
            </a:lvl9pPr>
          </a:lstStyle>
          <a:p>
            <a:pPr lvl="0"/>
            <a:r>
              <a:rPr lang="en-US" smtClean="0"/>
              <a:t>Click to edit Master text styles</a:t>
            </a:r>
          </a:p>
        </p:txBody>
      </p:sp>
      <p:sp>
        <p:nvSpPr>
          <p:cNvPr id="25" name="Text Placeholder 4"/>
          <p:cNvSpPr>
            <a:spLocks noGrp="1"/>
          </p:cNvSpPr>
          <p:nvPr>
            <p:ph type="body" sz="quarter" idx="13"/>
          </p:nvPr>
        </p:nvSpPr>
        <p:spPr>
          <a:xfrm>
            <a:off x="7804466" y="4297646"/>
            <a:ext cx="2932113" cy="576263"/>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5907" indent="0">
              <a:buNone/>
              <a:defRPr sz="2000" b="1"/>
            </a:lvl2pPr>
            <a:lvl3pPr marL="911952" indent="0">
              <a:buNone/>
              <a:defRPr sz="1867" b="1"/>
            </a:lvl3pPr>
            <a:lvl4pPr marL="1367928" indent="0">
              <a:buNone/>
              <a:defRPr sz="1600" b="1"/>
            </a:lvl4pPr>
            <a:lvl5pPr marL="1823904" indent="0">
              <a:buNone/>
              <a:defRPr sz="1600" b="1"/>
            </a:lvl5pPr>
            <a:lvl6pPr marL="2279950" indent="0">
              <a:buNone/>
              <a:defRPr sz="1600" b="1"/>
            </a:lvl6pPr>
            <a:lvl7pPr marL="2735854" indent="0">
              <a:buNone/>
              <a:defRPr sz="1600" b="1"/>
            </a:lvl7pPr>
            <a:lvl8pPr marL="3191760" indent="0">
              <a:buNone/>
              <a:defRPr sz="1600" b="1"/>
            </a:lvl8pPr>
            <a:lvl9pPr marL="3647667"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465" y="2256355"/>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5907" indent="0">
              <a:buNone/>
              <a:defRPr sz="1600"/>
            </a:lvl2pPr>
            <a:lvl3pPr marL="911952" indent="0">
              <a:buNone/>
              <a:defRPr sz="1600"/>
            </a:lvl3pPr>
            <a:lvl4pPr marL="1367928" indent="0">
              <a:buNone/>
              <a:defRPr sz="1600"/>
            </a:lvl4pPr>
            <a:lvl5pPr marL="1823904" indent="0">
              <a:buNone/>
              <a:defRPr sz="1600"/>
            </a:lvl5pPr>
            <a:lvl6pPr marL="2279950" indent="0">
              <a:buNone/>
              <a:defRPr sz="1600"/>
            </a:lvl6pPr>
            <a:lvl7pPr marL="2735854" indent="0">
              <a:buNone/>
              <a:defRPr sz="1600"/>
            </a:lvl7pPr>
            <a:lvl8pPr marL="3191760" indent="0">
              <a:buNone/>
              <a:defRPr sz="1600"/>
            </a:lvl8pPr>
            <a:lvl9pPr marL="3647667"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804200" y="4873763"/>
            <a:ext cx="2935997" cy="659189"/>
          </a:xfrm>
        </p:spPr>
        <p:txBody>
          <a:bodyPr anchor="t">
            <a:normAutofit/>
          </a:bodyPr>
          <a:lstStyle>
            <a:lvl1pPr marL="0" indent="0">
              <a:buNone/>
              <a:defRPr sz="1467"/>
            </a:lvl1pPr>
            <a:lvl2pPr marL="455907" indent="0">
              <a:buNone/>
              <a:defRPr sz="1200"/>
            </a:lvl2pPr>
            <a:lvl3pPr marL="911952" indent="0">
              <a:buNone/>
              <a:defRPr sz="1067"/>
            </a:lvl3pPr>
            <a:lvl4pPr marL="1367928" indent="0">
              <a:buNone/>
              <a:defRPr sz="933"/>
            </a:lvl4pPr>
            <a:lvl5pPr marL="1823904" indent="0">
              <a:buNone/>
              <a:defRPr sz="933"/>
            </a:lvl5pPr>
            <a:lvl6pPr marL="2279950" indent="0">
              <a:buNone/>
              <a:defRPr sz="933"/>
            </a:lvl6pPr>
            <a:lvl7pPr marL="2735854" indent="0">
              <a:buNone/>
              <a:defRPr sz="933"/>
            </a:lvl7pPr>
            <a:lvl8pPr marL="3191760" indent="0">
              <a:buNone/>
              <a:defRPr sz="933"/>
            </a:lvl8pPr>
            <a:lvl9pPr marL="3647667" indent="0">
              <a:buNone/>
              <a:defRPr sz="933"/>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0D5A53AF-48EA-489D-8260-9DCAB666386A}"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3/22/2017</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4" name="Footer Placeholder 3"/>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
              </a:t>
            </a:r>
          </a:p>
        </p:txBody>
      </p:sp>
      <p:sp>
        <p:nvSpPr>
          <p:cNvPr id="5" name="Slide Number Placeholder 4"/>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30295485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3/22/2017</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Footer Placeholder 4"/>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
              </a:t>
            </a:r>
          </a:p>
        </p:txBody>
      </p:sp>
      <p:sp>
        <p:nvSpPr>
          <p:cNvPr id="6" name="Slide Number Placeholder 5"/>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387941866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269"/>
            <a:ext cx="2628900" cy="581183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3" y="365269"/>
            <a:ext cx="7734300" cy="581183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3/22/2017</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Footer Placeholder 4"/>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
              </a:t>
            </a:r>
          </a:p>
        </p:txBody>
      </p:sp>
      <p:sp>
        <p:nvSpPr>
          <p:cNvPr id="6" name="Slide Number Placeholder 5"/>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258475267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11" name="Title 10"/>
          <p:cNvSpPr>
            <a:spLocks noGrp="1"/>
          </p:cNvSpPr>
          <p:nvPr>
            <p:ph type="title"/>
          </p:nvPr>
        </p:nvSpPr>
        <p:spPr>
          <a:xfrm>
            <a:off x="456797" y="300859"/>
            <a:ext cx="11248513" cy="914400"/>
          </a:xfrm>
          <a:prstGeom prst="rect">
            <a:avLst/>
          </a:prstGeom>
        </p:spPr>
        <p:txBody>
          <a:bodyPr lIns="0" tIns="0" rIns="0" bIns="0"/>
          <a:lstStyle>
            <a:lvl1pPr>
              <a:defRPr sz="2267"/>
            </a:lvl1pPr>
          </a:lstStyle>
          <a:p>
            <a:r>
              <a:rPr lang="en-US" dirty="0" smtClean="0"/>
              <a:t>Click to edit Master title style</a:t>
            </a:r>
            <a:endParaRPr lang="en-US" dirty="0"/>
          </a:p>
        </p:txBody>
      </p:sp>
    </p:spTree>
    <p:extLst>
      <p:ext uri="{BB962C8B-B14F-4D97-AF65-F5344CB8AC3E}">
        <p14:creationId xmlns:p14="http://schemas.microsoft.com/office/powerpoint/2010/main" val="26767641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Solid Blue w/Photo">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7731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with Copy and 2 Images">
    <p:spTree>
      <p:nvGrpSpPr>
        <p:cNvPr id="1" name=""/>
        <p:cNvGrpSpPr/>
        <p:nvPr/>
      </p:nvGrpSpPr>
      <p:grpSpPr>
        <a:xfrm>
          <a:off x="0" y="0"/>
          <a:ext cx="0" cy="0"/>
          <a:chOff x="0" y="0"/>
          <a:chExt cx="0" cy="0"/>
        </a:xfrm>
      </p:grpSpPr>
      <p:sp>
        <p:nvSpPr>
          <p:cNvPr id="21" name="Text Placeholder 15"/>
          <p:cNvSpPr>
            <a:spLocks noGrp="1"/>
          </p:cNvSpPr>
          <p:nvPr>
            <p:ph type="body" sz="quarter" idx="12" hasCustomPrompt="1"/>
          </p:nvPr>
        </p:nvSpPr>
        <p:spPr>
          <a:xfrm>
            <a:off x="270022" y="1206605"/>
            <a:ext cx="5027021" cy="4248991"/>
          </a:xfrm>
        </p:spPr>
        <p:txBody>
          <a:bodyPr>
            <a:noAutofit/>
          </a:bodyPr>
          <a:lstStyle>
            <a:lvl1pPr marL="0" indent="0" fontAlgn="t">
              <a:lnSpc>
                <a:spcPts val="2700"/>
              </a:lnSpc>
              <a:spcBef>
                <a:spcPts val="0"/>
              </a:spcBef>
              <a:spcAft>
                <a:spcPts val="1200"/>
              </a:spcAft>
              <a:buFontTx/>
              <a:buNone/>
              <a:defRPr sz="2500" baseline="0">
                <a:solidFill>
                  <a:srgbClr val="323232"/>
                </a:solidFill>
                <a:latin typeface="Arial" charset="0"/>
              </a:defRPr>
            </a:lvl1pPr>
          </a:lstStyle>
          <a:p>
            <a:r>
              <a:rPr lang="en-US" dirty="0" smtClean="0"/>
              <a:t>Copy goes here lorem ipsum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r>
              <a:rPr lang="en-US" dirty="0" smtClean="0"/>
              <a:t>In </a:t>
            </a:r>
            <a:r>
              <a:rPr lang="en-US" dirty="0" err="1" smtClean="0"/>
              <a:t>ut</a:t>
            </a:r>
            <a:r>
              <a:rPr lang="en-US" dirty="0" smtClean="0"/>
              <a:t> </a:t>
            </a:r>
            <a:r>
              <a:rPr lang="en-US" dirty="0" err="1" smtClean="0"/>
              <a:t>lobortis</a:t>
            </a:r>
            <a:r>
              <a:rPr lang="en-US" dirty="0" smtClean="0"/>
              <a:t> </a:t>
            </a:r>
            <a:r>
              <a:rPr lang="en-US" dirty="0" err="1" smtClean="0"/>
              <a:t>neque</a:t>
            </a:r>
            <a:r>
              <a:rPr lang="en-US" dirty="0" smtClean="0"/>
              <a:t>, </a:t>
            </a:r>
            <a:r>
              <a:rPr lang="en-US" dirty="0" err="1" smtClean="0"/>
              <a:t>quis</a:t>
            </a:r>
            <a:r>
              <a:rPr lang="en-US" dirty="0" smtClean="0"/>
              <a:t> </a:t>
            </a:r>
            <a:r>
              <a:rPr lang="en-US" dirty="0" err="1" smtClean="0"/>
              <a:t>lobortis</a:t>
            </a:r>
            <a:r>
              <a:rPr lang="en-US" dirty="0" smtClean="0"/>
              <a:t> </a:t>
            </a:r>
            <a:r>
              <a:rPr lang="en-US" dirty="0" err="1" smtClean="0"/>
              <a:t>velit</a:t>
            </a:r>
            <a:r>
              <a:rPr lang="en-US" dirty="0" smtClean="0"/>
              <a:t>. </a:t>
            </a:r>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p:txBody>
      </p:sp>
      <p:sp>
        <p:nvSpPr>
          <p:cNvPr id="3" name="Picture Placeholder 2"/>
          <p:cNvSpPr>
            <a:spLocks noGrp="1"/>
          </p:cNvSpPr>
          <p:nvPr>
            <p:ph type="pic" sz="quarter" idx="13" hasCustomPrompt="1"/>
          </p:nvPr>
        </p:nvSpPr>
        <p:spPr>
          <a:xfrm>
            <a:off x="6852491" y="397378"/>
            <a:ext cx="4566492" cy="2722340"/>
          </a:xfrm>
          <a:solidFill>
            <a:srgbClr val="F1EDED"/>
          </a:solidFill>
        </p:spPr>
        <p:txBody>
          <a:bodyPr anchor="ctr">
            <a:normAutofit/>
          </a:bodyPr>
          <a:lstStyle>
            <a:lvl1pPr marL="0" indent="0" algn="ctr">
              <a:buNone/>
              <a:defRPr sz="2000">
                <a:solidFill>
                  <a:srgbClr val="A6A6A6"/>
                </a:solidFill>
              </a:defRPr>
            </a:lvl1pPr>
          </a:lstStyle>
          <a:p>
            <a:r>
              <a:rPr lang="en-US" dirty="0" smtClean="0"/>
              <a:t>Your image goes here</a:t>
            </a:r>
            <a:endParaRPr lang="en-US" dirty="0"/>
          </a:p>
        </p:txBody>
      </p:sp>
      <p:sp>
        <p:nvSpPr>
          <p:cNvPr id="12" name="Picture Placeholder 2"/>
          <p:cNvSpPr>
            <a:spLocks noGrp="1"/>
          </p:cNvSpPr>
          <p:nvPr>
            <p:ph type="pic" sz="quarter" idx="14" hasCustomPrompt="1"/>
          </p:nvPr>
        </p:nvSpPr>
        <p:spPr>
          <a:xfrm>
            <a:off x="6852491" y="3749323"/>
            <a:ext cx="4566492" cy="2722340"/>
          </a:xfrm>
          <a:solidFill>
            <a:srgbClr val="F1EDED"/>
          </a:solidFill>
        </p:spPr>
        <p:txBody>
          <a:bodyPr anchor="ctr">
            <a:normAutofit/>
          </a:bodyPr>
          <a:lstStyle>
            <a:lvl1pPr marL="0" indent="0" algn="ctr">
              <a:buNone/>
              <a:defRPr sz="2000">
                <a:solidFill>
                  <a:srgbClr val="A6A6A6"/>
                </a:solidFill>
              </a:defRPr>
            </a:lvl1pPr>
          </a:lstStyle>
          <a:p>
            <a:r>
              <a:rPr lang="en-US" dirty="0" smtClean="0"/>
              <a:t>Your image goes here</a:t>
            </a:r>
            <a:endParaRPr lang="en-US" dirty="0"/>
          </a:p>
        </p:txBody>
      </p:sp>
      <p:sp>
        <p:nvSpPr>
          <p:cNvPr id="8" name="Slide Number Placeholder 3"/>
          <p:cNvSpPr>
            <a:spLocks noGrp="1"/>
          </p:cNvSpPr>
          <p:nvPr>
            <p:ph type="sldNum" sz="quarter" idx="4"/>
          </p:nvPr>
        </p:nvSpPr>
        <p:spPr>
          <a:xfrm>
            <a:off x="389109" y="6471663"/>
            <a:ext cx="580665" cy="249812"/>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9" name="Date Placeholder 4"/>
          <p:cNvSpPr>
            <a:spLocks noGrp="1"/>
          </p:cNvSpPr>
          <p:nvPr>
            <p:ph type="dt" sz="half" idx="2"/>
          </p:nvPr>
        </p:nvSpPr>
        <p:spPr>
          <a:xfrm>
            <a:off x="969654" y="6471663"/>
            <a:ext cx="2743200" cy="249812"/>
          </a:xfrm>
          <a:prstGeom prst="rect">
            <a:avLst/>
          </a:prstGeom>
        </p:spPr>
        <p:txBody>
          <a:bodyPr vert="horz" lIns="91440" tIns="45720" rIns="91440" bIns="45720" rtlCol="0" anchor="ctr"/>
          <a:lstStyle>
            <a:lvl1pPr algn="l">
              <a:defRPr sz="1200" baseline="0">
                <a:solidFill>
                  <a:srgbClr val="655A5B"/>
                </a:solidFill>
              </a:defRPr>
            </a:lvl1pPr>
          </a:lstStyle>
          <a:p>
            <a:fld id="{E2B542A0-58C5-44C5-BCCF-6CA9E41B7FE2}" type="datetime1">
              <a:rPr lang="en-US" smtClean="0"/>
              <a:t>3/22/2017</a:t>
            </a:fld>
            <a:endParaRPr lang="en-US" dirty="0"/>
          </a:p>
        </p:txBody>
      </p:sp>
      <p:sp>
        <p:nvSpPr>
          <p:cNvPr id="10" name="Text Placeholder 15"/>
          <p:cNvSpPr>
            <a:spLocks noGrp="1"/>
          </p:cNvSpPr>
          <p:nvPr>
            <p:ph type="body" sz="quarter" idx="11" hasCustomPrompt="1"/>
          </p:nvPr>
        </p:nvSpPr>
        <p:spPr>
          <a:xfrm>
            <a:off x="270022" y="387902"/>
            <a:ext cx="5027020" cy="521222"/>
          </a:xfrm>
        </p:spPr>
        <p:txBody>
          <a:bodyPr>
            <a:noAutofit/>
          </a:bodyPr>
          <a:lstStyle>
            <a:lvl1pPr marL="0" indent="0" fontAlgn="t">
              <a:buFontTx/>
              <a:buNone/>
              <a:defRPr sz="3000" baseline="0">
                <a:solidFill>
                  <a:srgbClr val="5498E4"/>
                </a:solidFill>
                <a:latin typeface="Arial" charset="0"/>
              </a:defRPr>
            </a:lvl1pPr>
          </a:lstStyle>
          <a:p>
            <a:r>
              <a:rPr lang="en-US" dirty="0" smtClean="0"/>
              <a:t>Header goes here</a:t>
            </a:r>
            <a:endParaRPr lang="en-US" dirty="0"/>
          </a:p>
        </p:txBody>
      </p: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Chapter_2">
    <p:bg>
      <p:bgPr>
        <a:solidFill>
          <a:schemeClr val="bg1"/>
        </a:solidFill>
        <a:effectLst/>
      </p:bgPr>
    </p:bg>
    <p:spTree>
      <p:nvGrpSpPr>
        <p:cNvPr id="1" name=""/>
        <p:cNvGrpSpPr/>
        <p:nvPr/>
      </p:nvGrpSpPr>
      <p:grpSpPr>
        <a:xfrm>
          <a:off x="0" y="0"/>
          <a:ext cx="0" cy="0"/>
          <a:chOff x="0" y="0"/>
          <a:chExt cx="0" cy="0"/>
        </a:xfrm>
      </p:grpSpPr>
      <p:sp>
        <p:nvSpPr>
          <p:cNvPr id="2" name="Rectangle 17"/>
          <p:cNvSpPr/>
          <p:nvPr userDrawn="1"/>
        </p:nvSpPr>
        <p:spPr>
          <a:xfrm>
            <a:off x="0" y="0"/>
            <a:ext cx="12192000" cy="6858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121627" tIns="60813" rIns="121627" bIns="60813" anchor="ctr"/>
          <a:lstStyle/>
          <a:p>
            <a:pPr algn="ctr" defTabSz="607815">
              <a:defRPr/>
            </a:pPr>
            <a:endParaRPr lang="en-US" sz="2400" dirty="0">
              <a:solidFill>
                <a:prstClr val="white"/>
              </a:solidFill>
            </a:endParaRPr>
          </a:p>
        </p:txBody>
      </p:sp>
      <p:sp>
        <p:nvSpPr>
          <p:cNvPr id="5" name="TextBox 27"/>
          <p:cNvSpPr txBox="1"/>
          <p:nvPr userDrawn="1"/>
        </p:nvSpPr>
        <p:spPr>
          <a:xfrm>
            <a:off x="11677796" y="97487"/>
            <a:ext cx="410633" cy="451237"/>
          </a:xfrm>
          <a:prstGeom prst="rect">
            <a:avLst/>
          </a:prstGeom>
          <a:noFill/>
        </p:spPr>
        <p:txBody>
          <a:bodyPr lIns="121627" tIns="60813" rIns="121627" bIns="60813">
            <a:spAutoFit/>
          </a:bodyPr>
          <a:lstStyle/>
          <a:p>
            <a:pPr defTabSz="607815">
              <a:defRPr/>
            </a:pPr>
            <a:fld id="{ACA77C40-BA5A-4651-922D-CE79E348DEB4}" type="slidenum">
              <a:rPr lang="en-US" sz="1067">
                <a:solidFill>
                  <a:srgbClr val="FFFFFF"/>
                </a:solidFill>
              </a:rPr>
              <a:pPr defTabSz="607815">
                <a:defRPr/>
              </a:pPr>
              <a:t>‹#›</a:t>
            </a:fld>
            <a:endParaRPr lang="en-US" sz="1067" dirty="0">
              <a:solidFill>
                <a:srgbClr val="FFFFFF"/>
              </a:solidFill>
            </a:endParaRPr>
          </a:p>
        </p:txBody>
      </p:sp>
      <p:sp>
        <p:nvSpPr>
          <p:cNvPr id="6" name="TextBox 28"/>
          <p:cNvSpPr txBox="1"/>
          <p:nvPr userDrawn="1"/>
        </p:nvSpPr>
        <p:spPr>
          <a:xfrm>
            <a:off x="203256" y="97368"/>
            <a:ext cx="529167" cy="287026"/>
          </a:xfrm>
          <a:prstGeom prst="rect">
            <a:avLst/>
          </a:prstGeom>
          <a:noFill/>
        </p:spPr>
        <p:txBody>
          <a:bodyPr lIns="121627" tIns="60813" rIns="121627" bIns="60813">
            <a:spAutoFit/>
          </a:bodyPr>
          <a:lstStyle/>
          <a:p>
            <a:pPr defTabSz="607815">
              <a:defRPr/>
            </a:pPr>
            <a:r>
              <a:rPr lang="en-US" sz="1067" dirty="0">
                <a:solidFill>
                  <a:srgbClr val="FFFFFF"/>
                </a:solidFill>
                <a:latin typeface="Arial"/>
                <a:cs typeface="Arial"/>
              </a:rPr>
              <a:t>IBM</a:t>
            </a:r>
          </a:p>
        </p:txBody>
      </p:sp>
      <p:pic>
        <p:nvPicPr>
          <p:cNvPr id="7"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rot="10800000" flipH="1" flipV="1">
            <a:off x="11512551" y="6472911"/>
            <a:ext cx="520700" cy="209551"/>
          </a:xfrm>
          <a:prstGeom prst="rect">
            <a:avLst/>
          </a:prstGeom>
          <a:noFill/>
          <a:ln w="9525">
            <a:noFill/>
            <a:miter lim="800000"/>
            <a:headEnd/>
            <a:tailEnd/>
          </a:ln>
        </p:spPr>
      </p:pic>
    </p:spTree>
    <p:extLst>
      <p:ext uri="{BB962C8B-B14F-4D97-AF65-F5344CB8AC3E}">
        <p14:creationId xmlns:p14="http://schemas.microsoft.com/office/powerpoint/2010/main" val="17999630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Background_2">
    <p:spTree>
      <p:nvGrpSpPr>
        <p:cNvPr id="1" name=""/>
        <p:cNvGrpSpPr/>
        <p:nvPr/>
      </p:nvGrpSpPr>
      <p:grpSpPr>
        <a:xfrm>
          <a:off x="0" y="0"/>
          <a:ext cx="0" cy="0"/>
          <a:chOff x="0" y="0"/>
          <a:chExt cx="0" cy="0"/>
        </a:xfrm>
      </p:grpSpPr>
      <p:sp>
        <p:nvSpPr>
          <p:cNvPr id="3" name="TextBox 13"/>
          <p:cNvSpPr txBox="1"/>
          <p:nvPr userDrawn="1"/>
        </p:nvSpPr>
        <p:spPr>
          <a:xfrm>
            <a:off x="11677798" y="97371"/>
            <a:ext cx="410633" cy="287022"/>
          </a:xfrm>
          <a:prstGeom prst="rect">
            <a:avLst/>
          </a:prstGeom>
          <a:noFill/>
        </p:spPr>
        <p:txBody>
          <a:bodyPr lIns="121621" tIns="60811" rIns="121621" bIns="60811">
            <a:spAutoFit/>
          </a:bodyPr>
          <a:lstStyle/>
          <a:p>
            <a:pPr defTabSz="607775">
              <a:defRPr/>
            </a:pPr>
            <a:fld id="{56A6B436-326E-49BA-8D5E-C57C06137468}" type="slidenum">
              <a:rPr lang="en-US" sz="1067">
                <a:solidFill>
                  <a:srgbClr val="2D2D2D"/>
                </a:solidFill>
                <a:latin typeface="Calibri"/>
              </a:rPr>
              <a:pPr defTabSz="607775">
                <a:defRPr/>
              </a:pPr>
              <a:t>‹#›</a:t>
            </a:fld>
            <a:endParaRPr lang="en-US" sz="1067" dirty="0">
              <a:solidFill>
                <a:srgbClr val="2D2D2D"/>
              </a:solidFill>
              <a:latin typeface="Calibri"/>
            </a:endParaRPr>
          </a:p>
        </p:txBody>
      </p:sp>
      <p:pic>
        <p:nvPicPr>
          <p:cNvPr id="5" name="Picture 53"/>
          <p:cNvPicPr>
            <a:picLocks noChangeAspect="1" noChangeArrowheads="1"/>
          </p:cNvPicPr>
          <p:nvPr userDrawn="1"/>
        </p:nvPicPr>
        <p:blipFill>
          <a:blip r:embed="rId2"/>
          <a:srcRect/>
          <a:stretch>
            <a:fillRect/>
          </a:stretch>
        </p:blipFill>
        <p:spPr bwMode="auto">
          <a:xfrm rot="10800000" flipH="1" flipV="1">
            <a:off x="11512551" y="6472914"/>
            <a:ext cx="520700" cy="209551"/>
          </a:xfrm>
          <a:prstGeom prst="rect">
            <a:avLst/>
          </a:prstGeom>
          <a:noFill/>
          <a:ln w="9525">
            <a:noFill/>
            <a:miter lim="800000"/>
            <a:headEnd/>
            <a:tailEnd/>
          </a:ln>
        </p:spPr>
      </p:pic>
    </p:spTree>
    <p:extLst>
      <p:ext uri="{BB962C8B-B14F-4D97-AF65-F5344CB8AC3E}">
        <p14:creationId xmlns:p14="http://schemas.microsoft.com/office/powerpoint/2010/main" val="80539190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Chart">
    <p:spTree>
      <p:nvGrpSpPr>
        <p:cNvPr id="1" name=""/>
        <p:cNvGrpSpPr/>
        <p:nvPr/>
      </p:nvGrpSpPr>
      <p:grpSpPr>
        <a:xfrm>
          <a:off x="0" y="0"/>
          <a:ext cx="0" cy="0"/>
          <a:chOff x="0" y="0"/>
          <a:chExt cx="0" cy="0"/>
        </a:xfrm>
      </p:grpSpPr>
      <p:sp>
        <p:nvSpPr>
          <p:cNvPr id="4" name="Chart Placeholder 3"/>
          <p:cNvSpPr>
            <a:spLocks noGrp="1"/>
          </p:cNvSpPr>
          <p:nvPr>
            <p:ph type="chart" sz="quarter" idx="10"/>
          </p:nvPr>
        </p:nvSpPr>
        <p:spPr>
          <a:xfrm>
            <a:off x="609601" y="2159003"/>
            <a:ext cx="11032067" cy="4025900"/>
          </a:xfrm>
          <a:prstGeom prst="rect">
            <a:avLst/>
          </a:prstGeom>
        </p:spPr>
        <p:txBody>
          <a:bodyPr vert="horz"/>
          <a:lstStyle/>
          <a:p>
            <a:endParaRPr lang="en-US" dirty="0"/>
          </a:p>
        </p:txBody>
      </p:sp>
      <p:sp>
        <p:nvSpPr>
          <p:cNvPr id="13" name="Title 1"/>
          <p:cNvSpPr>
            <a:spLocks noGrp="1"/>
          </p:cNvSpPr>
          <p:nvPr>
            <p:ph type="ctrTitle" hasCustomPrompt="1"/>
          </p:nvPr>
        </p:nvSpPr>
        <p:spPr>
          <a:xfrm>
            <a:off x="360820" y="844517"/>
            <a:ext cx="7868781" cy="974923"/>
          </a:xfrm>
          <a:prstGeom prst="rect">
            <a:avLst/>
          </a:prstGeom>
          <a:noFill/>
          <a:ln>
            <a:noFill/>
          </a:ln>
          <a:effectLst/>
        </p:spPr>
        <p:txBody>
          <a:bodyPr anchor="t"/>
          <a:lstStyle>
            <a:lvl1pPr algn="l">
              <a:defRPr sz="2800" b="1" baseline="0">
                <a:solidFill>
                  <a:schemeClr val="tx1"/>
                </a:solidFill>
                <a:latin typeface="Helvetica"/>
                <a:cs typeface="Helvetica"/>
              </a:defRPr>
            </a:lvl1pPr>
          </a:lstStyle>
          <a:p>
            <a:r>
              <a:rPr lang="en-US" dirty="0" smtClean="0"/>
              <a:t>CHARTS AND GRAPH TITLE</a:t>
            </a:r>
            <a:endParaRPr lang="en-US" dirty="0"/>
          </a:p>
        </p:txBody>
      </p:sp>
    </p:spTree>
    <p:extLst>
      <p:ext uri="{BB962C8B-B14F-4D97-AF65-F5344CB8AC3E}">
        <p14:creationId xmlns:p14="http://schemas.microsoft.com/office/powerpoint/2010/main" val="187797717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Chart">
    <p:spTree>
      <p:nvGrpSpPr>
        <p:cNvPr id="1" name=""/>
        <p:cNvGrpSpPr/>
        <p:nvPr/>
      </p:nvGrpSpPr>
      <p:grpSpPr>
        <a:xfrm>
          <a:off x="0" y="0"/>
          <a:ext cx="0" cy="0"/>
          <a:chOff x="0" y="0"/>
          <a:chExt cx="0" cy="0"/>
        </a:xfrm>
      </p:grpSpPr>
      <p:sp>
        <p:nvSpPr>
          <p:cNvPr id="4" name="Chart Placeholder 3"/>
          <p:cNvSpPr>
            <a:spLocks noGrp="1"/>
          </p:cNvSpPr>
          <p:nvPr>
            <p:ph type="chart" sz="quarter" idx="10"/>
          </p:nvPr>
        </p:nvSpPr>
        <p:spPr>
          <a:xfrm>
            <a:off x="609601" y="2159003"/>
            <a:ext cx="11032067" cy="4025900"/>
          </a:xfrm>
          <a:prstGeom prst="rect">
            <a:avLst/>
          </a:prstGeom>
        </p:spPr>
        <p:txBody>
          <a:bodyPr vert="horz"/>
          <a:lstStyle/>
          <a:p>
            <a:endParaRPr lang="en-US" dirty="0"/>
          </a:p>
        </p:txBody>
      </p:sp>
      <p:sp>
        <p:nvSpPr>
          <p:cNvPr id="13" name="Title 1"/>
          <p:cNvSpPr>
            <a:spLocks noGrp="1"/>
          </p:cNvSpPr>
          <p:nvPr>
            <p:ph type="ctrTitle" hasCustomPrompt="1"/>
          </p:nvPr>
        </p:nvSpPr>
        <p:spPr>
          <a:xfrm>
            <a:off x="360820" y="844517"/>
            <a:ext cx="7868781" cy="974923"/>
          </a:xfrm>
          <a:prstGeom prst="rect">
            <a:avLst/>
          </a:prstGeom>
          <a:noFill/>
          <a:ln>
            <a:noFill/>
          </a:ln>
          <a:effectLst/>
        </p:spPr>
        <p:txBody>
          <a:bodyPr anchor="t"/>
          <a:lstStyle>
            <a:lvl1pPr algn="l">
              <a:defRPr sz="2800" b="1" baseline="0">
                <a:solidFill>
                  <a:schemeClr val="tx1"/>
                </a:solidFill>
                <a:latin typeface="Helvetica"/>
                <a:cs typeface="Helvetica"/>
              </a:defRPr>
            </a:lvl1pPr>
          </a:lstStyle>
          <a:p>
            <a:r>
              <a:rPr lang="en-US" dirty="0" smtClean="0"/>
              <a:t>CHARTS AND GRAPH TITLE</a:t>
            </a:r>
            <a:endParaRPr lang="en-US" dirty="0"/>
          </a:p>
        </p:txBody>
      </p:sp>
    </p:spTree>
    <p:extLst>
      <p:ext uri="{BB962C8B-B14F-4D97-AF65-F5344CB8AC3E}">
        <p14:creationId xmlns:p14="http://schemas.microsoft.com/office/powerpoint/2010/main" val="312922651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Chart">
    <p:spTree>
      <p:nvGrpSpPr>
        <p:cNvPr id="1" name=""/>
        <p:cNvGrpSpPr/>
        <p:nvPr/>
      </p:nvGrpSpPr>
      <p:grpSpPr>
        <a:xfrm>
          <a:off x="0" y="0"/>
          <a:ext cx="0" cy="0"/>
          <a:chOff x="0" y="0"/>
          <a:chExt cx="0" cy="0"/>
        </a:xfrm>
      </p:grpSpPr>
      <p:sp>
        <p:nvSpPr>
          <p:cNvPr id="4" name="Chart Placeholder 3"/>
          <p:cNvSpPr>
            <a:spLocks noGrp="1"/>
          </p:cNvSpPr>
          <p:nvPr>
            <p:ph type="chart" sz="quarter" idx="10"/>
          </p:nvPr>
        </p:nvSpPr>
        <p:spPr>
          <a:xfrm>
            <a:off x="609601" y="2159003"/>
            <a:ext cx="11032067" cy="4025900"/>
          </a:xfrm>
          <a:prstGeom prst="rect">
            <a:avLst/>
          </a:prstGeom>
        </p:spPr>
        <p:txBody>
          <a:bodyPr vert="horz"/>
          <a:lstStyle/>
          <a:p>
            <a:endParaRPr lang="en-US" dirty="0"/>
          </a:p>
        </p:txBody>
      </p:sp>
      <p:sp>
        <p:nvSpPr>
          <p:cNvPr id="13" name="Title 1"/>
          <p:cNvSpPr>
            <a:spLocks noGrp="1"/>
          </p:cNvSpPr>
          <p:nvPr>
            <p:ph type="ctrTitle" hasCustomPrompt="1"/>
          </p:nvPr>
        </p:nvSpPr>
        <p:spPr>
          <a:xfrm>
            <a:off x="360820" y="844517"/>
            <a:ext cx="7868781" cy="974923"/>
          </a:xfrm>
          <a:prstGeom prst="rect">
            <a:avLst/>
          </a:prstGeom>
          <a:noFill/>
          <a:ln>
            <a:noFill/>
          </a:ln>
          <a:effectLst/>
        </p:spPr>
        <p:txBody>
          <a:bodyPr anchor="t"/>
          <a:lstStyle>
            <a:lvl1pPr algn="l">
              <a:defRPr sz="2800" b="1" baseline="0">
                <a:solidFill>
                  <a:schemeClr val="tx1"/>
                </a:solidFill>
                <a:latin typeface="Helvetica"/>
                <a:cs typeface="Helvetica"/>
              </a:defRPr>
            </a:lvl1pPr>
          </a:lstStyle>
          <a:p>
            <a:r>
              <a:rPr lang="en-US" dirty="0" smtClean="0"/>
              <a:t>CHARTS AND GRAPH TITLE</a:t>
            </a:r>
            <a:endParaRPr lang="en-US" dirty="0"/>
          </a:p>
        </p:txBody>
      </p:sp>
    </p:spTree>
    <p:extLst>
      <p:ext uri="{BB962C8B-B14F-4D97-AF65-F5344CB8AC3E}">
        <p14:creationId xmlns:p14="http://schemas.microsoft.com/office/powerpoint/2010/main" val="34600716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Copy Light - Bullet">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0819" y="844517"/>
            <a:ext cx="5411072" cy="974923"/>
          </a:xfrm>
          <a:prstGeom prst="rect">
            <a:avLst/>
          </a:prstGeom>
          <a:noFill/>
          <a:ln>
            <a:noFill/>
          </a:ln>
        </p:spPr>
        <p:txBody>
          <a:bodyPr anchor="t"/>
          <a:lstStyle>
            <a:lvl1pPr algn="l">
              <a:defRPr sz="2800" b="1">
                <a:solidFill>
                  <a:schemeClr val="tx1"/>
                </a:solidFill>
                <a:latin typeface="Helvetica"/>
                <a:cs typeface="Helvetica"/>
              </a:defRPr>
            </a:lvl1pPr>
          </a:lstStyle>
          <a:p>
            <a:r>
              <a:rPr lang="en-US" dirty="0" smtClean="0"/>
              <a:t>COPY LIGHT PAGE</a:t>
            </a:r>
            <a:br>
              <a:rPr lang="en-US" dirty="0" smtClean="0"/>
            </a:br>
            <a:r>
              <a:rPr lang="en-US" dirty="0" smtClean="0"/>
              <a:t>BULLET POINTS</a:t>
            </a:r>
            <a:endParaRPr lang="en-US" dirty="0"/>
          </a:p>
        </p:txBody>
      </p:sp>
      <p:sp>
        <p:nvSpPr>
          <p:cNvPr id="32" name="Text Placeholder 31"/>
          <p:cNvSpPr>
            <a:spLocks noGrp="1"/>
          </p:cNvSpPr>
          <p:nvPr>
            <p:ph type="body" sz="quarter" idx="10"/>
          </p:nvPr>
        </p:nvSpPr>
        <p:spPr>
          <a:xfrm>
            <a:off x="455084" y="2454555"/>
            <a:ext cx="2565400" cy="307975"/>
          </a:xfrm>
          <a:prstGeom prst="rect">
            <a:avLst/>
          </a:prstGeom>
        </p:spPr>
        <p:txBody>
          <a:bodyPr vert="horz"/>
          <a:lstStyle>
            <a:lvl1pPr marL="0" indent="0">
              <a:buNone/>
              <a:defRPr sz="1467" baseline="0">
                <a:latin typeface="Helvetica"/>
                <a:cs typeface="Helvetica"/>
              </a:defRPr>
            </a:lvl1pPr>
            <a:lvl2pPr>
              <a:defRPr sz="1467">
                <a:latin typeface="Helvetica"/>
                <a:cs typeface="Helvetica"/>
              </a:defRPr>
            </a:lvl2pPr>
            <a:lvl3pPr>
              <a:defRPr sz="1467">
                <a:latin typeface="Helvetica"/>
                <a:cs typeface="Helvetica"/>
              </a:defRPr>
            </a:lvl3pPr>
            <a:lvl4pPr>
              <a:defRPr sz="1467">
                <a:latin typeface="Helvetica"/>
                <a:cs typeface="Helvetica"/>
              </a:defRPr>
            </a:lvl4pPr>
            <a:lvl5pPr>
              <a:defRPr sz="1467">
                <a:latin typeface="Helvetica"/>
                <a:cs typeface="Helvetica"/>
              </a:defRPr>
            </a:lvl5pPr>
          </a:lstStyle>
          <a:p>
            <a:pPr lvl="0"/>
            <a:endParaRPr lang="en-US" dirty="0"/>
          </a:p>
        </p:txBody>
      </p:sp>
      <p:sp>
        <p:nvSpPr>
          <p:cNvPr id="33" name="Text Placeholder 31"/>
          <p:cNvSpPr>
            <a:spLocks noGrp="1"/>
          </p:cNvSpPr>
          <p:nvPr>
            <p:ph type="body" sz="quarter" idx="11"/>
          </p:nvPr>
        </p:nvSpPr>
        <p:spPr>
          <a:xfrm>
            <a:off x="3353027" y="2454555"/>
            <a:ext cx="2565400" cy="307975"/>
          </a:xfrm>
          <a:prstGeom prst="rect">
            <a:avLst/>
          </a:prstGeom>
        </p:spPr>
        <p:txBody>
          <a:bodyPr vert="horz"/>
          <a:lstStyle>
            <a:lvl1pPr marL="0" indent="0">
              <a:buNone/>
              <a:defRPr sz="1467" baseline="0">
                <a:latin typeface="Helvetica"/>
                <a:cs typeface="Helvetica"/>
              </a:defRPr>
            </a:lvl1pPr>
            <a:lvl2pPr>
              <a:defRPr sz="1467">
                <a:latin typeface="Helvetica"/>
                <a:cs typeface="Helvetica"/>
              </a:defRPr>
            </a:lvl2pPr>
            <a:lvl3pPr>
              <a:defRPr sz="1467">
                <a:latin typeface="Helvetica"/>
                <a:cs typeface="Helvetica"/>
              </a:defRPr>
            </a:lvl3pPr>
            <a:lvl4pPr>
              <a:defRPr sz="1467">
                <a:latin typeface="Helvetica"/>
                <a:cs typeface="Helvetica"/>
              </a:defRPr>
            </a:lvl4pPr>
            <a:lvl5pPr>
              <a:defRPr sz="1467">
                <a:latin typeface="Helvetica"/>
                <a:cs typeface="Helvetica"/>
              </a:defRPr>
            </a:lvl5pPr>
          </a:lstStyle>
          <a:p>
            <a:pPr lvl="0"/>
            <a:endParaRPr lang="en-US" dirty="0"/>
          </a:p>
        </p:txBody>
      </p:sp>
      <p:sp>
        <p:nvSpPr>
          <p:cNvPr id="34" name="Text Placeholder 31"/>
          <p:cNvSpPr>
            <a:spLocks noGrp="1"/>
          </p:cNvSpPr>
          <p:nvPr>
            <p:ph type="body" sz="quarter" idx="12"/>
          </p:nvPr>
        </p:nvSpPr>
        <p:spPr>
          <a:xfrm>
            <a:off x="6234900" y="2454555"/>
            <a:ext cx="2565400" cy="307975"/>
          </a:xfrm>
          <a:prstGeom prst="rect">
            <a:avLst/>
          </a:prstGeom>
        </p:spPr>
        <p:txBody>
          <a:bodyPr vert="horz"/>
          <a:lstStyle>
            <a:lvl1pPr marL="0" indent="0">
              <a:buNone/>
              <a:defRPr sz="1467" baseline="0">
                <a:latin typeface="Helvetica"/>
                <a:cs typeface="Helvetica"/>
              </a:defRPr>
            </a:lvl1pPr>
            <a:lvl2pPr>
              <a:defRPr sz="1467">
                <a:latin typeface="Helvetica"/>
                <a:cs typeface="Helvetica"/>
              </a:defRPr>
            </a:lvl2pPr>
            <a:lvl3pPr>
              <a:defRPr sz="1467">
                <a:latin typeface="Helvetica"/>
                <a:cs typeface="Helvetica"/>
              </a:defRPr>
            </a:lvl3pPr>
            <a:lvl4pPr>
              <a:defRPr sz="1467">
                <a:latin typeface="Helvetica"/>
                <a:cs typeface="Helvetica"/>
              </a:defRPr>
            </a:lvl4pPr>
            <a:lvl5pPr>
              <a:defRPr sz="1467">
                <a:latin typeface="Helvetica"/>
                <a:cs typeface="Helvetica"/>
              </a:defRPr>
            </a:lvl5pPr>
          </a:lstStyle>
          <a:p>
            <a:pPr lvl="0"/>
            <a:endParaRPr lang="en-US" dirty="0"/>
          </a:p>
        </p:txBody>
      </p:sp>
      <p:sp>
        <p:nvSpPr>
          <p:cNvPr id="35" name="Text Placeholder 31"/>
          <p:cNvSpPr>
            <a:spLocks noGrp="1"/>
          </p:cNvSpPr>
          <p:nvPr>
            <p:ph type="body" sz="quarter" idx="13"/>
          </p:nvPr>
        </p:nvSpPr>
        <p:spPr>
          <a:xfrm>
            <a:off x="9107340" y="2454555"/>
            <a:ext cx="2565400" cy="307975"/>
          </a:xfrm>
          <a:prstGeom prst="rect">
            <a:avLst/>
          </a:prstGeom>
        </p:spPr>
        <p:txBody>
          <a:bodyPr vert="horz"/>
          <a:lstStyle>
            <a:lvl1pPr marL="0" indent="0">
              <a:buNone/>
              <a:defRPr sz="1467" baseline="0">
                <a:latin typeface="Helvetica"/>
                <a:cs typeface="Helvetica"/>
              </a:defRPr>
            </a:lvl1pPr>
            <a:lvl2pPr>
              <a:defRPr sz="1467">
                <a:latin typeface="Helvetica"/>
                <a:cs typeface="Helvetica"/>
              </a:defRPr>
            </a:lvl2pPr>
            <a:lvl3pPr>
              <a:defRPr sz="1467">
                <a:latin typeface="Helvetica"/>
                <a:cs typeface="Helvetica"/>
              </a:defRPr>
            </a:lvl3pPr>
            <a:lvl4pPr>
              <a:defRPr sz="1467">
                <a:latin typeface="Helvetica"/>
                <a:cs typeface="Helvetica"/>
              </a:defRPr>
            </a:lvl4pPr>
            <a:lvl5pPr>
              <a:defRPr sz="1467">
                <a:latin typeface="Helvetica"/>
                <a:cs typeface="Helvetica"/>
              </a:defRPr>
            </a:lvl5pPr>
          </a:lstStyle>
          <a:p>
            <a:pPr lvl="0"/>
            <a:endParaRPr lang="en-US" dirty="0"/>
          </a:p>
        </p:txBody>
      </p:sp>
    </p:spTree>
    <p:extLst>
      <p:ext uri="{BB962C8B-B14F-4D97-AF65-F5344CB8AC3E}">
        <p14:creationId xmlns:p14="http://schemas.microsoft.com/office/powerpoint/2010/main" val="35104682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_Chart">
    <p:spTree>
      <p:nvGrpSpPr>
        <p:cNvPr id="1" name=""/>
        <p:cNvGrpSpPr/>
        <p:nvPr/>
      </p:nvGrpSpPr>
      <p:grpSpPr>
        <a:xfrm>
          <a:off x="0" y="0"/>
          <a:ext cx="0" cy="0"/>
          <a:chOff x="0" y="0"/>
          <a:chExt cx="0" cy="0"/>
        </a:xfrm>
      </p:grpSpPr>
      <p:sp>
        <p:nvSpPr>
          <p:cNvPr id="4" name="Chart Placeholder 3"/>
          <p:cNvSpPr>
            <a:spLocks noGrp="1"/>
          </p:cNvSpPr>
          <p:nvPr>
            <p:ph type="chart" sz="quarter" idx="10"/>
          </p:nvPr>
        </p:nvSpPr>
        <p:spPr>
          <a:xfrm>
            <a:off x="609601" y="2159003"/>
            <a:ext cx="11032067" cy="4025900"/>
          </a:xfrm>
          <a:prstGeom prst="rect">
            <a:avLst/>
          </a:prstGeom>
        </p:spPr>
        <p:txBody>
          <a:bodyPr vert="horz"/>
          <a:lstStyle/>
          <a:p>
            <a:endParaRPr lang="en-US" dirty="0"/>
          </a:p>
        </p:txBody>
      </p:sp>
      <p:sp>
        <p:nvSpPr>
          <p:cNvPr id="13" name="Title 1"/>
          <p:cNvSpPr>
            <a:spLocks noGrp="1"/>
          </p:cNvSpPr>
          <p:nvPr>
            <p:ph type="ctrTitle" hasCustomPrompt="1"/>
          </p:nvPr>
        </p:nvSpPr>
        <p:spPr>
          <a:xfrm>
            <a:off x="360820" y="844517"/>
            <a:ext cx="7868781" cy="974923"/>
          </a:xfrm>
          <a:prstGeom prst="rect">
            <a:avLst/>
          </a:prstGeom>
          <a:noFill/>
          <a:ln>
            <a:noFill/>
          </a:ln>
          <a:effectLst/>
        </p:spPr>
        <p:txBody>
          <a:bodyPr anchor="t"/>
          <a:lstStyle>
            <a:lvl1pPr algn="l">
              <a:defRPr sz="2800" b="1" baseline="0">
                <a:solidFill>
                  <a:schemeClr val="tx1"/>
                </a:solidFill>
                <a:latin typeface="Helvetica"/>
                <a:cs typeface="Helvetica"/>
              </a:defRPr>
            </a:lvl1pPr>
          </a:lstStyle>
          <a:p>
            <a:r>
              <a:rPr lang="en-US" dirty="0" smtClean="0"/>
              <a:t>CHARTS AND GRAPH TITLE</a:t>
            </a:r>
            <a:endParaRPr lang="en-US" dirty="0"/>
          </a:p>
        </p:txBody>
      </p:sp>
    </p:spTree>
    <p:extLst>
      <p:ext uri="{BB962C8B-B14F-4D97-AF65-F5344CB8AC3E}">
        <p14:creationId xmlns:p14="http://schemas.microsoft.com/office/powerpoint/2010/main" val="933444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Only_and_CloudEyebrow">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518399816"/>
      </p:ext>
    </p:extLst>
  </p:cSld>
  <p:clrMapOvr>
    <a:masterClrMapping/>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cSld name="Bluemix Garage Splash">
    <p:bg>
      <p:bgPr>
        <a:solidFill>
          <a:srgbClr val="FFFFFF"/>
        </a:solidFill>
        <a:effectLst/>
      </p:bgPr>
    </p:bg>
    <p:spTree>
      <p:nvGrpSpPr>
        <p:cNvPr id="1" name=""/>
        <p:cNvGrpSpPr/>
        <p:nvPr/>
      </p:nvGrpSpPr>
      <p:grpSpPr>
        <a:xfrm>
          <a:off x="0" y="0"/>
          <a:ext cx="0" cy="0"/>
          <a:chOff x="0" y="0"/>
          <a:chExt cx="0" cy="0"/>
        </a:xfrm>
      </p:grpSpPr>
      <p:pic>
        <p:nvPicPr>
          <p:cNvPr id="18" name="pasted-image.pdf"/>
          <p:cNvPicPr>
            <a:picLocks noChangeAspect="1"/>
          </p:cNvPicPr>
          <p:nvPr/>
        </p:nvPicPr>
        <p:blipFill>
          <a:blip r:embed="rId2">
            <a:extLst/>
          </a:blip>
          <a:srcRect r="45761"/>
          <a:stretch>
            <a:fillRect/>
          </a:stretch>
        </p:blipFill>
        <p:spPr>
          <a:xfrm>
            <a:off x="2556371" y="2974953"/>
            <a:ext cx="7079307" cy="1883667"/>
          </a:xfrm>
          <a:prstGeom prst="rect">
            <a:avLst/>
          </a:prstGeom>
          <a:ln w="12700">
            <a:miter lim="400000"/>
          </a:ln>
        </p:spPr>
      </p:pic>
      <p:sp>
        <p:nvSpPr>
          <p:cNvPr id="19" name="Shape 19"/>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496707206"/>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Title &amp; Subtitle">
    <p:bg>
      <p:bgPr>
        <a:solidFill>
          <a:srgbClr val="4D7DBD"/>
        </a:solidFill>
        <a:effectLst/>
      </p:bgPr>
    </p:bg>
    <p:spTree>
      <p:nvGrpSpPr>
        <p:cNvPr id="1" name=""/>
        <p:cNvGrpSpPr/>
        <p:nvPr/>
      </p:nvGrpSpPr>
      <p:grpSpPr>
        <a:xfrm>
          <a:off x="0" y="0"/>
          <a:ext cx="0" cy="0"/>
          <a:chOff x="0" y="0"/>
          <a:chExt cx="0" cy="0"/>
        </a:xfrm>
      </p:grpSpPr>
      <p:sp>
        <p:nvSpPr>
          <p:cNvPr id="26" name="Shape 26"/>
          <p:cNvSpPr>
            <a:spLocks noGrp="1"/>
          </p:cNvSpPr>
          <p:nvPr>
            <p:ph type="title"/>
          </p:nvPr>
        </p:nvSpPr>
        <p:spPr>
          <a:xfrm>
            <a:off x="889000" y="2357834"/>
            <a:ext cx="10414000" cy="1115616"/>
          </a:xfrm>
          <a:prstGeom prst="rect">
            <a:avLst/>
          </a:prstGeom>
        </p:spPr>
        <p:txBody>
          <a:bodyPr anchor="b"/>
          <a:lstStyle>
            <a:lvl1pPr algn="ctr">
              <a:defRPr sz="5000"/>
            </a:lvl1pPr>
          </a:lstStyle>
          <a:p>
            <a:r>
              <a:t>Title Text</a:t>
            </a:r>
          </a:p>
        </p:txBody>
      </p:sp>
      <p:sp>
        <p:nvSpPr>
          <p:cNvPr id="27" name="Shape 27"/>
          <p:cNvSpPr/>
          <p:nvPr/>
        </p:nvSpPr>
        <p:spPr>
          <a:xfrm>
            <a:off x="409773" y="6535582"/>
            <a:ext cx="2159245" cy="18979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defTabSz="412750" hangingPunct="0">
              <a:defRPr sz="1800">
                <a:solidFill>
                  <a:srgbClr val="FFFFFF"/>
                </a:solidFill>
                <a:latin typeface="+mn-lt"/>
                <a:ea typeface="+mn-ea"/>
                <a:cs typeface="+mn-cs"/>
                <a:sym typeface="Helvetica"/>
              </a:defRPr>
            </a:pPr>
            <a:r>
              <a:rPr sz="900" kern="0">
                <a:solidFill>
                  <a:srgbClr val="FFFFFF"/>
                </a:solidFill>
                <a:sym typeface="Helvetica"/>
              </a:rPr>
              <a:t>IBM </a:t>
            </a:r>
            <a:r>
              <a:rPr sz="900" b="1" kern="0">
                <a:solidFill>
                  <a:srgbClr val="FFFFFF"/>
                </a:solidFill>
                <a:sym typeface="Helvetica"/>
              </a:rPr>
              <a:t>Bluemix Garage</a:t>
            </a:r>
            <a:r>
              <a:rPr sz="900" kern="0">
                <a:solidFill>
                  <a:srgbClr val="FFFFFF"/>
                </a:solidFill>
                <a:sym typeface="Helvetica"/>
              </a:rPr>
              <a:t> | 2016 Confidential</a:t>
            </a:r>
          </a:p>
        </p:txBody>
      </p:sp>
      <p:sp>
        <p:nvSpPr>
          <p:cNvPr id="28" name="Shape 28"/>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024509791"/>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 Title 1 Line">
    <p:spTree>
      <p:nvGrpSpPr>
        <p:cNvPr id="1" name=""/>
        <p:cNvGrpSpPr/>
        <p:nvPr/>
      </p:nvGrpSpPr>
      <p:grpSpPr>
        <a:xfrm>
          <a:off x="0" y="0"/>
          <a:ext cx="0" cy="0"/>
          <a:chOff x="0" y="0"/>
          <a:chExt cx="0" cy="0"/>
        </a:xfrm>
      </p:grpSpPr>
      <p:sp>
        <p:nvSpPr>
          <p:cNvPr id="8" name="Slide Number Placeholder 3"/>
          <p:cNvSpPr>
            <a:spLocks noGrp="1"/>
          </p:cNvSpPr>
          <p:nvPr>
            <p:ph type="sldNum" sz="quarter" idx="4"/>
          </p:nvPr>
        </p:nvSpPr>
        <p:spPr>
          <a:xfrm>
            <a:off x="389109" y="6471663"/>
            <a:ext cx="580665" cy="249812"/>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9" name="Date Placeholder 4"/>
          <p:cNvSpPr>
            <a:spLocks noGrp="1"/>
          </p:cNvSpPr>
          <p:nvPr>
            <p:ph type="dt" sz="half" idx="2"/>
          </p:nvPr>
        </p:nvSpPr>
        <p:spPr>
          <a:xfrm>
            <a:off x="969654" y="6471663"/>
            <a:ext cx="2743200" cy="249812"/>
          </a:xfrm>
          <a:prstGeom prst="rect">
            <a:avLst/>
          </a:prstGeom>
        </p:spPr>
        <p:txBody>
          <a:bodyPr vert="horz" lIns="91440" tIns="45720" rIns="91440" bIns="45720" rtlCol="0" anchor="ctr"/>
          <a:lstStyle>
            <a:lvl1pPr algn="l">
              <a:defRPr sz="1200" baseline="0">
                <a:solidFill>
                  <a:srgbClr val="655A5B"/>
                </a:solidFill>
              </a:defRPr>
            </a:lvl1pPr>
          </a:lstStyle>
          <a:p>
            <a:fld id="{B60385EB-2795-4413-BCC5-0E7341ABF577}" type="datetime1">
              <a:rPr lang="en-US" smtClean="0"/>
              <a:t>3/22/2017</a:t>
            </a:fld>
            <a:endParaRPr lang="en-US" dirty="0"/>
          </a:p>
        </p:txBody>
      </p:sp>
      <p:sp>
        <p:nvSpPr>
          <p:cNvPr id="3" name="Title 2"/>
          <p:cNvSpPr>
            <a:spLocks noGrp="1"/>
          </p:cNvSpPr>
          <p:nvPr>
            <p:ph type="title"/>
          </p:nvPr>
        </p:nvSpPr>
        <p:spPr>
          <a:xfrm>
            <a:off x="636173" y="78034"/>
            <a:ext cx="10857622" cy="846987"/>
          </a:xfrm>
        </p:spPr>
        <p:txBody>
          <a:bodyPr/>
          <a:lstStyle>
            <a:lvl1pPr>
              <a:defRPr sz="3600" b="1" baseline="0">
                <a:solidFill>
                  <a:srgbClr val="0070C0"/>
                </a:solidFill>
              </a:defRPr>
            </a:lvl1pPr>
          </a:lstStyle>
          <a:p>
            <a:r>
              <a:rPr lang="en-US" dirty="0" smtClean="0"/>
              <a:t>Click to edit Master title style</a:t>
            </a:r>
            <a:endParaRPr lang="en-US" dirty="0"/>
          </a:p>
        </p:txBody>
      </p:sp>
      <p:sp>
        <p:nvSpPr>
          <p:cNvPr id="4" name="TextBox 3"/>
          <p:cNvSpPr txBox="1"/>
          <p:nvPr userDrawn="1"/>
        </p:nvSpPr>
        <p:spPr>
          <a:xfrm>
            <a:off x="893135" y="1488558"/>
            <a:ext cx="10292316" cy="4710223"/>
          </a:xfrm>
          <a:prstGeom prst="rect">
            <a:avLst/>
          </a:prstGeom>
        </p:spPr>
        <p:txBody>
          <a:bodyPr vert="horz" wrap="none" lIns="91440" tIns="45720" rIns="91440" bIns="45720" rtlCol="0" anchor="t" anchorCtr="0">
            <a:noAutofit/>
          </a:bodyPr>
          <a:lstStyle/>
          <a:p>
            <a:pPr marL="342900" indent="-342900">
              <a:lnSpc>
                <a:spcPct val="90000"/>
              </a:lnSpc>
              <a:spcBef>
                <a:spcPts val="1000"/>
              </a:spcBef>
              <a:buFont typeface="Arial" panose="020B0604020202020204" pitchFamily="34" charset="0"/>
              <a:buChar char="•"/>
            </a:pPr>
            <a:endParaRPr lang="en-US" sz="2000" dirty="0" smtClean="0"/>
          </a:p>
        </p:txBody>
      </p:sp>
    </p:spTree>
    <p:extLst>
      <p:ext uri="{BB962C8B-B14F-4D97-AF65-F5344CB8AC3E}">
        <p14:creationId xmlns:p14="http://schemas.microsoft.com/office/powerpoint/2010/main" val="3148354373"/>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Title &amp; Subtitle copy 2">
    <p:bg>
      <p:bgPr>
        <a:solidFill>
          <a:srgbClr val="F05323"/>
        </a:solidFill>
        <a:effectLst/>
      </p:bgPr>
    </p:bg>
    <p:spTree>
      <p:nvGrpSpPr>
        <p:cNvPr id="1" name=""/>
        <p:cNvGrpSpPr/>
        <p:nvPr/>
      </p:nvGrpSpPr>
      <p:grpSpPr>
        <a:xfrm>
          <a:off x="0" y="0"/>
          <a:ext cx="0" cy="0"/>
          <a:chOff x="0" y="0"/>
          <a:chExt cx="0" cy="0"/>
        </a:xfrm>
      </p:grpSpPr>
      <p:sp>
        <p:nvSpPr>
          <p:cNvPr id="35" name="Shape 35"/>
          <p:cNvSpPr>
            <a:spLocks noGrp="1"/>
          </p:cNvSpPr>
          <p:nvPr>
            <p:ph type="title"/>
          </p:nvPr>
        </p:nvSpPr>
        <p:spPr>
          <a:xfrm>
            <a:off x="889000" y="3008486"/>
            <a:ext cx="10414000" cy="841028"/>
          </a:xfrm>
          <a:prstGeom prst="rect">
            <a:avLst/>
          </a:prstGeom>
        </p:spPr>
        <p:txBody>
          <a:bodyPr anchor="b"/>
          <a:lstStyle>
            <a:lvl1pPr algn="ctr">
              <a:defRPr sz="5000"/>
            </a:lvl1pPr>
          </a:lstStyle>
          <a:p>
            <a:r>
              <a:t>Title Text</a:t>
            </a:r>
          </a:p>
        </p:txBody>
      </p:sp>
      <p:sp>
        <p:nvSpPr>
          <p:cNvPr id="36" name="Shape 36"/>
          <p:cNvSpPr/>
          <p:nvPr/>
        </p:nvSpPr>
        <p:spPr>
          <a:xfrm>
            <a:off x="409773" y="6535582"/>
            <a:ext cx="2159245" cy="18979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defTabSz="412750" hangingPunct="0">
              <a:defRPr sz="1800">
                <a:solidFill>
                  <a:srgbClr val="FFFFFF"/>
                </a:solidFill>
                <a:latin typeface="+mn-lt"/>
                <a:ea typeface="+mn-ea"/>
                <a:cs typeface="+mn-cs"/>
                <a:sym typeface="Helvetica"/>
              </a:defRPr>
            </a:pPr>
            <a:r>
              <a:rPr sz="900" kern="0">
                <a:solidFill>
                  <a:srgbClr val="FFFFFF"/>
                </a:solidFill>
                <a:sym typeface="Helvetica"/>
              </a:rPr>
              <a:t>IBM </a:t>
            </a:r>
            <a:r>
              <a:rPr sz="900" b="1" kern="0">
                <a:solidFill>
                  <a:srgbClr val="FFFFFF"/>
                </a:solidFill>
                <a:sym typeface="Helvetica"/>
              </a:rPr>
              <a:t>Bluemix Garage</a:t>
            </a:r>
            <a:r>
              <a:rPr sz="900" kern="0">
                <a:solidFill>
                  <a:srgbClr val="FFFFFF"/>
                </a:solidFill>
                <a:sym typeface="Helvetica"/>
              </a:rPr>
              <a:t> | 2016 Confidential</a:t>
            </a:r>
          </a:p>
        </p:txBody>
      </p:sp>
      <p:sp>
        <p:nvSpPr>
          <p:cNvPr id="37" name="Shape 37"/>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911765103"/>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Title &amp; Subtitle copy 1">
    <p:bg>
      <p:bgPr>
        <a:solidFill>
          <a:srgbClr val="00B19D"/>
        </a:solidFill>
        <a:effectLst/>
      </p:bgPr>
    </p:bg>
    <p:spTree>
      <p:nvGrpSpPr>
        <p:cNvPr id="1" name=""/>
        <p:cNvGrpSpPr/>
        <p:nvPr/>
      </p:nvGrpSpPr>
      <p:grpSpPr>
        <a:xfrm>
          <a:off x="0" y="0"/>
          <a:ext cx="0" cy="0"/>
          <a:chOff x="0" y="0"/>
          <a:chExt cx="0" cy="0"/>
        </a:xfrm>
      </p:grpSpPr>
      <p:sp>
        <p:nvSpPr>
          <p:cNvPr id="44" name="Shape 44"/>
          <p:cNvSpPr>
            <a:spLocks noGrp="1"/>
          </p:cNvSpPr>
          <p:nvPr>
            <p:ph type="title"/>
          </p:nvPr>
        </p:nvSpPr>
        <p:spPr>
          <a:xfrm>
            <a:off x="889000" y="2357834"/>
            <a:ext cx="10414000" cy="1115616"/>
          </a:xfrm>
          <a:prstGeom prst="rect">
            <a:avLst/>
          </a:prstGeom>
        </p:spPr>
        <p:txBody>
          <a:bodyPr anchor="b"/>
          <a:lstStyle>
            <a:lvl1pPr algn="ctr">
              <a:defRPr sz="5000"/>
            </a:lvl1pPr>
          </a:lstStyle>
          <a:p>
            <a:r>
              <a:t>Title Text</a:t>
            </a:r>
          </a:p>
        </p:txBody>
      </p:sp>
      <p:sp>
        <p:nvSpPr>
          <p:cNvPr id="45" name="Shape 45"/>
          <p:cNvSpPr/>
          <p:nvPr/>
        </p:nvSpPr>
        <p:spPr>
          <a:xfrm>
            <a:off x="409773" y="6535582"/>
            <a:ext cx="2159245" cy="18979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defTabSz="412750" hangingPunct="0">
              <a:defRPr sz="1800">
                <a:solidFill>
                  <a:srgbClr val="FFFFFF"/>
                </a:solidFill>
                <a:latin typeface="+mn-lt"/>
                <a:ea typeface="+mn-ea"/>
                <a:cs typeface="+mn-cs"/>
                <a:sym typeface="Helvetica"/>
              </a:defRPr>
            </a:pPr>
            <a:r>
              <a:rPr sz="900" kern="0">
                <a:solidFill>
                  <a:srgbClr val="FFFFFF"/>
                </a:solidFill>
                <a:sym typeface="Helvetica"/>
              </a:rPr>
              <a:t>IBM </a:t>
            </a:r>
            <a:r>
              <a:rPr sz="900" b="1" kern="0">
                <a:solidFill>
                  <a:srgbClr val="FFFFFF"/>
                </a:solidFill>
                <a:sym typeface="Helvetica"/>
              </a:rPr>
              <a:t>Bluemix Garage</a:t>
            </a:r>
            <a:r>
              <a:rPr sz="900" kern="0">
                <a:solidFill>
                  <a:srgbClr val="FFFFFF"/>
                </a:solidFill>
                <a:sym typeface="Helvetica"/>
              </a:rPr>
              <a:t> | 2016 Confidential</a:t>
            </a:r>
          </a:p>
        </p:txBody>
      </p:sp>
      <p:sp>
        <p:nvSpPr>
          <p:cNvPr id="46" name="Shape 46"/>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052509481"/>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Title &amp; Subtitle copy 3">
    <p:bg>
      <p:bgPr>
        <a:solidFill>
          <a:srgbClr val="1A3549"/>
        </a:solidFill>
        <a:effectLst/>
      </p:bgPr>
    </p:bg>
    <p:spTree>
      <p:nvGrpSpPr>
        <p:cNvPr id="1" name=""/>
        <p:cNvGrpSpPr/>
        <p:nvPr/>
      </p:nvGrpSpPr>
      <p:grpSpPr>
        <a:xfrm>
          <a:off x="0" y="0"/>
          <a:ext cx="0" cy="0"/>
          <a:chOff x="0" y="0"/>
          <a:chExt cx="0" cy="0"/>
        </a:xfrm>
      </p:grpSpPr>
      <p:sp>
        <p:nvSpPr>
          <p:cNvPr id="53" name="Shape 53"/>
          <p:cNvSpPr>
            <a:spLocks noGrp="1"/>
          </p:cNvSpPr>
          <p:nvPr>
            <p:ph type="title"/>
          </p:nvPr>
        </p:nvSpPr>
        <p:spPr>
          <a:xfrm>
            <a:off x="889000" y="2357834"/>
            <a:ext cx="10414000" cy="1115616"/>
          </a:xfrm>
          <a:prstGeom prst="rect">
            <a:avLst/>
          </a:prstGeom>
        </p:spPr>
        <p:txBody>
          <a:bodyPr anchor="b"/>
          <a:lstStyle>
            <a:lvl1pPr algn="ctr">
              <a:defRPr sz="5000"/>
            </a:lvl1pPr>
          </a:lstStyle>
          <a:p>
            <a:r>
              <a:t>Title Text</a:t>
            </a:r>
          </a:p>
        </p:txBody>
      </p:sp>
      <p:sp>
        <p:nvSpPr>
          <p:cNvPr id="54" name="Shape 54"/>
          <p:cNvSpPr/>
          <p:nvPr/>
        </p:nvSpPr>
        <p:spPr>
          <a:xfrm>
            <a:off x="409773" y="6535582"/>
            <a:ext cx="2159245" cy="18979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defTabSz="412750" hangingPunct="0">
              <a:defRPr sz="1800">
                <a:solidFill>
                  <a:srgbClr val="FFFFFF"/>
                </a:solidFill>
                <a:latin typeface="+mn-lt"/>
                <a:ea typeface="+mn-ea"/>
                <a:cs typeface="+mn-cs"/>
                <a:sym typeface="Helvetica"/>
              </a:defRPr>
            </a:pPr>
            <a:r>
              <a:rPr sz="900" kern="0">
                <a:solidFill>
                  <a:srgbClr val="FFFFFF"/>
                </a:solidFill>
                <a:sym typeface="Helvetica"/>
              </a:rPr>
              <a:t>IBM </a:t>
            </a:r>
            <a:r>
              <a:rPr sz="900" b="1" kern="0">
                <a:solidFill>
                  <a:srgbClr val="FFFFFF"/>
                </a:solidFill>
                <a:sym typeface="Helvetica"/>
              </a:rPr>
              <a:t>Bluemix Garage</a:t>
            </a:r>
            <a:r>
              <a:rPr sz="900" kern="0">
                <a:solidFill>
                  <a:srgbClr val="FFFFFF"/>
                </a:solidFill>
                <a:sym typeface="Helvetica"/>
              </a:rPr>
              <a:t> | 2016 Confidential</a:t>
            </a:r>
          </a:p>
        </p:txBody>
      </p:sp>
      <p:sp>
        <p:nvSpPr>
          <p:cNvPr id="55" name="Shape 55"/>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04329163"/>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Title w/ Image">
    <p:bg>
      <p:bgPr>
        <a:solidFill>
          <a:srgbClr val="FFFFFF"/>
        </a:solidFill>
        <a:effectLst/>
      </p:bgPr>
    </p:bg>
    <p:spTree>
      <p:nvGrpSpPr>
        <p:cNvPr id="1" name=""/>
        <p:cNvGrpSpPr/>
        <p:nvPr/>
      </p:nvGrpSpPr>
      <p:grpSpPr>
        <a:xfrm>
          <a:off x="0" y="0"/>
          <a:ext cx="0" cy="0"/>
          <a:chOff x="0" y="0"/>
          <a:chExt cx="0" cy="0"/>
        </a:xfrm>
      </p:grpSpPr>
      <p:sp>
        <p:nvSpPr>
          <p:cNvPr id="62" name="Shape 62"/>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602463568"/>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Agenda/Outline 4 Items">
    <p:spTree>
      <p:nvGrpSpPr>
        <p:cNvPr id="1" name=""/>
        <p:cNvGrpSpPr/>
        <p:nvPr/>
      </p:nvGrpSpPr>
      <p:grpSpPr>
        <a:xfrm>
          <a:off x="0" y="0"/>
          <a:ext cx="0" cy="0"/>
          <a:chOff x="0" y="0"/>
          <a:chExt cx="0" cy="0"/>
        </a:xfrm>
      </p:grpSpPr>
      <p:sp>
        <p:nvSpPr>
          <p:cNvPr id="69" name="Shape 69"/>
          <p:cNvSpPr>
            <a:spLocks noGrp="1"/>
          </p:cNvSpPr>
          <p:nvPr>
            <p:ph type="title"/>
          </p:nvPr>
        </p:nvSpPr>
        <p:spPr>
          <a:prstGeom prst="rect">
            <a:avLst/>
          </a:prstGeom>
        </p:spPr>
        <p:txBody>
          <a:bodyPr/>
          <a:lstStyle/>
          <a:p>
            <a:r>
              <a:t>Title Text</a:t>
            </a:r>
          </a:p>
        </p:txBody>
      </p:sp>
      <p:sp>
        <p:nvSpPr>
          <p:cNvPr id="70" name="Shape 70"/>
          <p:cNvSpPr>
            <a:spLocks noGrp="1"/>
          </p:cNvSpPr>
          <p:nvPr>
            <p:ph type="body" sz="quarter" idx="13"/>
          </p:nvPr>
        </p:nvSpPr>
        <p:spPr>
          <a:xfrm>
            <a:off x="432534" y="1737172"/>
            <a:ext cx="315792" cy="564257"/>
          </a:xfrm>
          <a:prstGeom prst="rect">
            <a:avLst/>
          </a:prstGeom>
        </p:spPr>
        <p:txBody>
          <a:bodyPr wrap="none">
            <a:spAutoFit/>
          </a:bodyPr>
          <a:lstStyle>
            <a:lvl1pPr algn="l">
              <a:lnSpc>
                <a:spcPct val="100000"/>
              </a:lnSpc>
              <a:spcBef>
                <a:spcPts val="0"/>
              </a:spcBef>
              <a:defRPr sz="3000" b="1">
                <a:solidFill>
                  <a:srgbClr val="FFFFFF"/>
                </a:solidFill>
              </a:defRPr>
            </a:lvl1pPr>
          </a:lstStyle>
          <a:p>
            <a:r>
              <a:t>1</a:t>
            </a:r>
          </a:p>
        </p:txBody>
      </p:sp>
      <p:sp>
        <p:nvSpPr>
          <p:cNvPr id="71" name="Shape 71"/>
          <p:cNvSpPr>
            <a:spLocks noGrp="1"/>
          </p:cNvSpPr>
          <p:nvPr>
            <p:ph type="body" sz="quarter" idx="14"/>
          </p:nvPr>
        </p:nvSpPr>
        <p:spPr>
          <a:xfrm>
            <a:off x="425919" y="2572491"/>
            <a:ext cx="2919400" cy="2250873"/>
          </a:xfrm>
          <a:prstGeom prst="rect">
            <a:avLst/>
          </a:prstGeom>
        </p:spPr>
        <p:txBody>
          <a:bodyPr anchor="t">
            <a:spAutoFit/>
          </a:bodyPr>
          <a:lstStyle>
            <a:lvl1pPr algn="l">
              <a:spcBef>
                <a:spcPts val="600"/>
              </a:spcBef>
              <a:defRPr sz="3600" b="1">
                <a:solidFill>
                  <a:srgbClr val="FFFFFF"/>
                </a:solidFill>
              </a:defRPr>
            </a:lvl1pPr>
          </a:lstStyle>
          <a:p>
            <a:pPr algn="l">
              <a:spcBef>
                <a:spcPts val="1200"/>
              </a:spcBef>
              <a:defRPr sz="3600" b="1">
                <a:solidFill>
                  <a:srgbClr val="FFFFFF"/>
                </a:solidFill>
              </a:defRPr>
            </a:pPr>
            <a:r>
              <a:t>Section Title</a:t>
            </a:r>
          </a:p>
          <a:p>
            <a:pPr algn="l">
              <a:spcBef>
                <a:spcPts val="1200"/>
              </a:spcBef>
              <a:defRPr sz="3600" b="1">
                <a:solidFill>
                  <a:srgbClr val="FFFFFF"/>
                </a:solidFill>
              </a:defRPr>
            </a:pPr>
            <a:r>
              <a:t>Section Description</a:t>
            </a:r>
          </a:p>
        </p:txBody>
      </p:sp>
      <p:sp>
        <p:nvSpPr>
          <p:cNvPr id="72" name="Shape 72"/>
          <p:cNvSpPr>
            <a:spLocks noGrp="1"/>
          </p:cNvSpPr>
          <p:nvPr>
            <p:ph type="body" sz="quarter" idx="15"/>
          </p:nvPr>
        </p:nvSpPr>
        <p:spPr>
          <a:xfrm>
            <a:off x="3321819" y="1737172"/>
            <a:ext cx="315792" cy="564257"/>
          </a:xfrm>
          <a:prstGeom prst="rect">
            <a:avLst/>
          </a:prstGeom>
        </p:spPr>
        <p:txBody>
          <a:bodyPr wrap="none">
            <a:spAutoFit/>
          </a:bodyPr>
          <a:lstStyle>
            <a:lvl1pPr algn="l">
              <a:lnSpc>
                <a:spcPct val="100000"/>
              </a:lnSpc>
              <a:spcBef>
                <a:spcPts val="0"/>
              </a:spcBef>
              <a:defRPr sz="3000" b="1">
                <a:solidFill>
                  <a:srgbClr val="FFFFFF"/>
                </a:solidFill>
              </a:defRPr>
            </a:lvl1pPr>
          </a:lstStyle>
          <a:p>
            <a:r>
              <a:t>2</a:t>
            </a:r>
          </a:p>
        </p:txBody>
      </p:sp>
      <p:sp>
        <p:nvSpPr>
          <p:cNvPr id="73" name="Shape 73"/>
          <p:cNvSpPr>
            <a:spLocks noGrp="1"/>
          </p:cNvSpPr>
          <p:nvPr>
            <p:ph type="body" sz="quarter" idx="16"/>
          </p:nvPr>
        </p:nvSpPr>
        <p:spPr>
          <a:xfrm>
            <a:off x="3345318" y="2585191"/>
            <a:ext cx="3073579" cy="2250873"/>
          </a:xfrm>
          <a:prstGeom prst="rect">
            <a:avLst/>
          </a:prstGeom>
        </p:spPr>
        <p:txBody>
          <a:bodyPr anchor="t">
            <a:spAutoFit/>
          </a:bodyPr>
          <a:lstStyle>
            <a:lvl1pPr algn="l">
              <a:spcBef>
                <a:spcPts val="600"/>
              </a:spcBef>
              <a:defRPr sz="3600" b="1">
                <a:solidFill>
                  <a:srgbClr val="FFFFFF"/>
                </a:solidFill>
              </a:defRPr>
            </a:lvl1pPr>
          </a:lstStyle>
          <a:p>
            <a:pPr algn="l">
              <a:spcBef>
                <a:spcPts val="1200"/>
              </a:spcBef>
              <a:defRPr sz="3600" b="1">
                <a:solidFill>
                  <a:srgbClr val="FFFFFF"/>
                </a:solidFill>
              </a:defRPr>
            </a:pPr>
            <a:r>
              <a:t>Section Title</a:t>
            </a:r>
          </a:p>
          <a:p>
            <a:pPr algn="l">
              <a:spcBef>
                <a:spcPts val="1200"/>
              </a:spcBef>
              <a:defRPr sz="3600" b="1">
                <a:solidFill>
                  <a:srgbClr val="FFFFFF"/>
                </a:solidFill>
              </a:defRPr>
            </a:pPr>
            <a:r>
              <a:t>Section Description</a:t>
            </a:r>
          </a:p>
        </p:txBody>
      </p:sp>
      <p:sp>
        <p:nvSpPr>
          <p:cNvPr id="74" name="Shape 74"/>
          <p:cNvSpPr>
            <a:spLocks noGrp="1"/>
          </p:cNvSpPr>
          <p:nvPr>
            <p:ph type="body" sz="quarter" idx="17"/>
          </p:nvPr>
        </p:nvSpPr>
        <p:spPr>
          <a:xfrm>
            <a:off x="6204870" y="1737172"/>
            <a:ext cx="315792" cy="564257"/>
          </a:xfrm>
          <a:prstGeom prst="rect">
            <a:avLst/>
          </a:prstGeom>
        </p:spPr>
        <p:txBody>
          <a:bodyPr wrap="none">
            <a:spAutoFit/>
          </a:bodyPr>
          <a:lstStyle>
            <a:lvl1pPr algn="l">
              <a:lnSpc>
                <a:spcPct val="100000"/>
              </a:lnSpc>
              <a:spcBef>
                <a:spcPts val="0"/>
              </a:spcBef>
              <a:defRPr sz="3000" b="1">
                <a:solidFill>
                  <a:srgbClr val="FFFFFF"/>
                </a:solidFill>
              </a:defRPr>
            </a:lvl1pPr>
          </a:lstStyle>
          <a:p>
            <a:r>
              <a:t>3</a:t>
            </a:r>
          </a:p>
        </p:txBody>
      </p:sp>
      <p:sp>
        <p:nvSpPr>
          <p:cNvPr id="75" name="Shape 75"/>
          <p:cNvSpPr>
            <a:spLocks noGrp="1"/>
          </p:cNvSpPr>
          <p:nvPr>
            <p:ph type="body" sz="quarter" idx="18"/>
          </p:nvPr>
        </p:nvSpPr>
        <p:spPr>
          <a:xfrm>
            <a:off x="6204870" y="2585191"/>
            <a:ext cx="3073579" cy="2250873"/>
          </a:xfrm>
          <a:prstGeom prst="rect">
            <a:avLst/>
          </a:prstGeom>
        </p:spPr>
        <p:txBody>
          <a:bodyPr anchor="t">
            <a:spAutoFit/>
          </a:bodyPr>
          <a:lstStyle>
            <a:lvl1pPr algn="l">
              <a:spcBef>
                <a:spcPts val="600"/>
              </a:spcBef>
              <a:defRPr sz="3600" b="1">
                <a:solidFill>
                  <a:srgbClr val="FFFFFF"/>
                </a:solidFill>
              </a:defRPr>
            </a:lvl1pPr>
          </a:lstStyle>
          <a:p>
            <a:pPr algn="l">
              <a:spcBef>
                <a:spcPts val="1200"/>
              </a:spcBef>
              <a:defRPr sz="3600" b="1">
                <a:solidFill>
                  <a:srgbClr val="FFFFFF"/>
                </a:solidFill>
              </a:defRPr>
            </a:pPr>
            <a:r>
              <a:t>Section Title</a:t>
            </a:r>
          </a:p>
          <a:p>
            <a:pPr algn="l">
              <a:spcBef>
                <a:spcPts val="1200"/>
              </a:spcBef>
              <a:defRPr sz="3600" b="1">
                <a:solidFill>
                  <a:srgbClr val="FFFFFF"/>
                </a:solidFill>
              </a:defRPr>
            </a:pPr>
            <a:r>
              <a:t>Section Description</a:t>
            </a:r>
          </a:p>
        </p:txBody>
      </p:sp>
      <p:sp>
        <p:nvSpPr>
          <p:cNvPr id="76" name="Shape 76"/>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823173650"/>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Agenda/Outline 3 Iteams">
    <p:spTree>
      <p:nvGrpSpPr>
        <p:cNvPr id="1" name=""/>
        <p:cNvGrpSpPr/>
        <p:nvPr/>
      </p:nvGrpSpPr>
      <p:grpSpPr>
        <a:xfrm>
          <a:off x="0" y="0"/>
          <a:ext cx="0" cy="0"/>
          <a:chOff x="0" y="0"/>
          <a:chExt cx="0" cy="0"/>
        </a:xfrm>
      </p:grpSpPr>
      <p:sp>
        <p:nvSpPr>
          <p:cNvPr id="83" name="Shape 83"/>
          <p:cNvSpPr>
            <a:spLocks noGrp="1"/>
          </p:cNvSpPr>
          <p:nvPr>
            <p:ph type="title"/>
          </p:nvPr>
        </p:nvSpPr>
        <p:spPr>
          <a:prstGeom prst="rect">
            <a:avLst/>
          </a:prstGeom>
        </p:spPr>
        <p:txBody>
          <a:bodyPr/>
          <a:lstStyle/>
          <a:p>
            <a:r>
              <a:t>Title Text</a:t>
            </a:r>
          </a:p>
        </p:txBody>
      </p:sp>
      <p:sp>
        <p:nvSpPr>
          <p:cNvPr id="84" name="Shape 84"/>
          <p:cNvSpPr>
            <a:spLocks noGrp="1"/>
          </p:cNvSpPr>
          <p:nvPr>
            <p:ph type="body" sz="quarter" idx="13"/>
          </p:nvPr>
        </p:nvSpPr>
        <p:spPr>
          <a:xfrm>
            <a:off x="432534" y="1737172"/>
            <a:ext cx="315792" cy="564257"/>
          </a:xfrm>
          <a:prstGeom prst="rect">
            <a:avLst/>
          </a:prstGeom>
        </p:spPr>
        <p:txBody>
          <a:bodyPr wrap="none">
            <a:spAutoFit/>
          </a:bodyPr>
          <a:lstStyle>
            <a:lvl1pPr algn="l">
              <a:lnSpc>
                <a:spcPct val="100000"/>
              </a:lnSpc>
              <a:spcBef>
                <a:spcPts val="0"/>
              </a:spcBef>
              <a:defRPr sz="3000" b="1">
                <a:solidFill>
                  <a:srgbClr val="FFFFFF"/>
                </a:solidFill>
              </a:defRPr>
            </a:lvl1pPr>
          </a:lstStyle>
          <a:p>
            <a:r>
              <a:t>1</a:t>
            </a:r>
          </a:p>
        </p:txBody>
      </p:sp>
      <p:sp>
        <p:nvSpPr>
          <p:cNvPr id="85" name="Shape 85"/>
          <p:cNvSpPr/>
          <p:nvPr/>
        </p:nvSpPr>
        <p:spPr>
          <a:xfrm>
            <a:off x="432534" y="2403846"/>
            <a:ext cx="2661387" cy="1"/>
          </a:xfrm>
          <a:prstGeom prst="line">
            <a:avLst/>
          </a:prstGeom>
          <a:ln w="25400">
            <a:solidFill>
              <a:srgbClr val="F05323"/>
            </a:solidFill>
            <a:miter lim="400000"/>
          </a:ln>
        </p:spPr>
        <p:txBody>
          <a:bodyPr lIns="25400" tIns="25400" rIns="25400" bIns="25400" anchor="ctr"/>
          <a:lstStyle/>
          <a:p>
            <a:pPr algn="ctr" defTabSz="412750" hangingPunct="0">
              <a:defRPr sz="3200">
                <a:solidFill>
                  <a:srgbClr val="FFFFFF"/>
                </a:solidFill>
              </a:defRPr>
            </a:pPr>
            <a:endParaRPr sz="1600" kern="0">
              <a:solidFill>
                <a:srgbClr val="FFFFFF"/>
              </a:solidFill>
              <a:latin typeface="Helvetica Light"/>
              <a:sym typeface="Helvetica Light"/>
            </a:endParaRPr>
          </a:p>
        </p:txBody>
      </p:sp>
      <p:sp>
        <p:nvSpPr>
          <p:cNvPr id="86" name="Shape 86"/>
          <p:cNvSpPr>
            <a:spLocks noGrp="1"/>
          </p:cNvSpPr>
          <p:nvPr>
            <p:ph type="body" sz="quarter" idx="14"/>
          </p:nvPr>
        </p:nvSpPr>
        <p:spPr>
          <a:xfrm>
            <a:off x="425919" y="2572491"/>
            <a:ext cx="2668002" cy="2915670"/>
          </a:xfrm>
          <a:prstGeom prst="rect">
            <a:avLst/>
          </a:prstGeom>
        </p:spPr>
        <p:txBody>
          <a:bodyPr anchor="t">
            <a:spAutoFit/>
          </a:bodyPr>
          <a:lstStyle>
            <a:lvl1pPr algn="l">
              <a:spcBef>
                <a:spcPts val="600"/>
              </a:spcBef>
              <a:defRPr sz="3600" b="1">
                <a:solidFill>
                  <a:srgbClr val="FFFFFF"/>
                </a:solidFill>
              </a:defRPr>
            </a:lvl1pPr>
          </a:lstStyle>
          <a:p>
            <a:pPr algn="l">
              <a:spcBef>
                <a:spcPts val="1200"/>
              </a:spcBef>
              <a:defRPr sz="3600" b="1">
                <a:solidFill>
                  <a:srgbClr val="FFFFFF"/>
                </a:solidFill>
              </a:defRPr>
            </a:pPr>
            <a:r>
              <a:t>Section Title</a:t>
            </a:r>
          </a:p>
          <a:p>
            <a:pPr algn="l">
              <a:spcBef>
                <a:spcPts val="1200"/>
              </a:spcBef>
              <a:defRPr sz="3600" b="1">
                <a:solidFill>
                  <a:srgbClr val="FFFFFF"/>
                </a:solidFill>
              </a:defRPr>
            </a:pPr>
            <a:r>
              <a:t>Section Description</a:t>
            </a:r>
          </a:p>
        </p:txBody>
      </p:sp>
      <p:sp>
        <p:nvSpPr>
          <p:cNvPr id="87" name="Shape 87"/>
          <p:cNvSpPr>
            <a:spLocks noGrp="1"/>
          </p:cNvSpPr>
          <p:nvPr>
            <p:ph type="body" sz="quarter" idx="15"/>
          </p:nvPr>
        </p:nvSpPr>
        <p:spPr>
          <a:xfrm>
            <a:off x="3321819" y="1737172"/>
            <a:ext cx="315792" cy="564257"/>
          </a:xfrm>
          <a:prstGeom prst="rect">
            <a:avLst/>
          </a:prstGeom>
        </p:spPr>
        <p:txBody>
          <a:bodyPr wrap="none">
            <a:spAutoFit/>
          </a:bodyPr>
          <a:lstStyle>
            <a:lvl1pPr algn="l">
              <a:lnSpc>
                <a:spcPct val="100000"/>
              </a:lnSpc>
              <a:spcBef>
                <a:spcPts val="0"/>
              </a:spcBef>
              <a:defRPr sz="3000" b="1">
                <a:solidFill>
                  <a:srgbClr val="FFFFFF"/>
                </a:solidFill>
              </a:defRPr>
            </a:lvl1pPr>
          </a:lstStyle>
          <a:p>
            <a:r>
              <a:t>2</a:t>
            </a:r>
          </a:p>
        </p:txBody>
      </p:sp>
      <p:sp>
        <p:nvSpPr>
          <p:cNvPr id="88" name="Shape 88"/>
          <p:cNvSpPr/>
          <p:nvPr/>
        </p:nvSpPr>
        <p:spPr>
          <a:xfrm>
            <a:off x="3321819" y="2410196"/>
            <a:ext cx="2661387" cy="1"/>
          </a:xfrm>
          <a:prstGeom prst="line">
            <a:avLst/>
          </a:prstGeom>
          <a:ln w="25400">
            <a:solidFill>
              <a:srgbClr val="F05323"/>
            </a:solidFill>
            <a:miter lim="400000"/>
          </a:ln>
        </p:spPr>
        <p:txBody>
          <a:bodyPr lIns="25400" tIns="25400" rIns="25400" bIns="25400" anchor="ctr"/>
          <a:lstStyle/>
          <a:p>
            <a:pPr algn="ctr" defTabSz="412750" hangingPunct="0">
              <a:defRPr sz="3200">
                <a:solidFill>
                  <a:srgbClr val="FFFFFF"/>
                </a:solidFill>
              </a:defRPr>
            </a:pPr>
            <a:endParaRPr sz="1600" kern="0">
              <a:solidFill>
                <a:srgbClr val="FFFFFF"/>
              </a:solidFill>
              <a:latin typeface="Helvetica Light"/>
              <a:sym typeface="Helvetica Light"/>
            </a:endParaRPr>
          </a:p>
        </p:txBody>
      </p:sp>
      <p:sp>
        <p:nvSpPr>
          <p:cNvPr id="89" name="Shape 89"/>
          <p:cNvSpPr>
            <a:spLocks noGrp="1"/>
          </p:cNvSpPr>
          <p:nvPr>
            <p:ph type="body" sz="quarter" idx="16"/>
          </p:nvPr>
        </p:nvSpPr>
        <p:spPr>
          <a:xfrm>
            <a:off x="3345318" y="2585191"/>
            <a:ext cx="2637888" cy="2915670"/>
          </a:xfrm>
          <a:prstGeom prst="rect">
            <a:avLst/>
          </a:prstGeom>
        </p:spPr>
        <p:txBody>
          <a:bodyPr anchor="t">
            <a:spAutoFit/>
          </a:bodyPr>
          <a:lstStyle>
            <a:lvl1pPr algn="l">
              <a:spcBef>
                <a:spcPts val="600"/>
              </a:spcBef>
              <a:defRPr sz="3600" b="1">
                <a:solidFill>
                  <a:srgbClr val="FFFFFF"/>
                </a:solidFill>
              </a:defRPr>
            </a:lvl1pPr>
          </a:lstStyle>
          <a:p>
            <a:pPr algn="l">
              <a:spcBef>
                <a:spcPts val="1200"/>
              </a:spcBef>
              <a:defRPr sz="3600" b="1">
                <a:solidFill>
                  <a:srgbClr val="FFFFFF"/>
                </a:solidFill>
              </a:defRPr>
            </a:pPr>
            <a:r>
              <a:t>Section Title</a:t>
            </a:r>
          </a:p>
          <a:p>
            <a:pPr algn="l">
              <a:spcBef>
                <a:spcPts val="1200"/>
              </a:spcBef>
              <a:defRPr sz="3600" b="1">
                <a:solidFill>
                  <a:srgbClr val="FFFFFF"/>
                </a:solidFill>
              </a:defRPr>
            </a:pPr>
            <a:r>
              <a:t>Section Description</a:t>
            </a:r>
          </a:p>
        </p:txBody>
      </p:sp>
      <p:sp>
        <p:nvSpPr>
          <p:cNvPr id="90" name="Shape 90"/>
          <p:cNvSpPr>
            <a:spLocks noGrp="1"/>
          </p:cNvSpPr>
          <p:nvPr>
            <p:ph type="body" sz="quarter" idx="17"/>
          </p:nvPr>
        </p:nvSpPr>
        <p:spPr>
          <a:xfrm>
            <a:off x="6204870" y="1737172"/>
            <a:ext cx="315792" cy="564257"/>
          </a:xfrm>
          <a:prstGeom prst="rect">
            <a:avLst/>
          </a:prstGeom>
        </p:spPr>
        <p:txBody>
          <a:bodyPr wrap="none">
            <a:spAutoFit/>
          </a:bodyPr>
          <a:lstStyle>
            <a:lvl1pPr algn="l">
              <a:lnSpc>
                <a:spcPct val="100000"/>
              </a:lnSpc>
              <a:spcBef>
                <a:spcPts val="0"/>
              </a:spcBef>
              <a:defRPr sz="3000" b="1">
                <a:solidFill>
                  <a:srgbClr val="FFFFFF"/>
                </a:solidFill>
              </a:defRPr>
            </a:lvl1pPr>
          </a:lstStyle>
          <a:p>
            <a:r>
              <a:t>3</a:t>
            </a:r>
          </a:p>
        </p:txBody>
      </p:sp>
      <p:sp>
        <p:nvSpPr>
          <p:cNvPr id="91" name="Shape 91"/>
          <p:cNvSpPr/>
          <p:nvPr/>
        </p:nvSpPr>
        <p:spPr>
          <a:xfrm>
            <a:off x="6204870" y="2410196"/>
            <a:ext cx="2661387" cy="1"/>
          </a:xfrm>
          <a:prstGeom prst="line">
            <a:avLst/>
          </a:prstGeom>
          <a:ln w="25400">
            <a:solidFill>
              <a:srgbClr val="F05323"/>
            </a:solidFill>
            <a:miter lim="400000"/>
          </a:ln>
        </p:spPr>
        <p:txBody>
          <a:bodyPr lIns="25400" tIns="25400" rIns="25400" bIns="25400" anchor="ctr"/>
          <a:lstStyle/>
          <a:p>
            <a:pPr algn="ctr" defTabSz="412750" hangingPunct="0">
              <a:defRPr sz="3200">
                <a:solidFill>
                  <a:srgbClr val="FFFFFF"/>
                </a:solidFill>
              </a:defRPr>
            </a:pPr>
            <a:endParaRPr sz="1600" kern="0">
              <a:solidFill>
                <a:srgbClr val="FFFFFF"/>
              </a:solidFill>
              <a:latin typeface="Helvetica Light"/>
              <a:sym typeface="Helvetica Light"/>
            </a:endParaRPr>
          </a:p>
        </p:txBody>
      </p:sp>
      <p:sp>
        <p:nvSpPr>
          <p:cNvPr id="92" name="Shape 92"/>
          <p:cNvSpPr>
            <a:spLocks noGrp="1"/>
          </p:cNvSpPr>
          <p:nvPr>
            <p:ph type="body" sz="quarter" idx="18"/>
          </p:nvPr>
        </p:nvSpPr>
        <p:spPr>
          <a:xfrm>
            <a:off x="6204870" y="2585191"/>
            <a:ext cx="2661387" cy="2915670"/>
          </a:xfrm>
          <a:prstGeom prst="rect">
            <a:avLst/>
          </a:prstGeom>
        </p:spPr>
        <p:txBody>
          <a:bodyPr anchor="t">
            <a:spAutoFit/>
          </a:bodyPr>
          <a:lstStyle>
            <a:lvl1pPr algn="l">
              <a:spcBef>
                <a:spcPts val="600"/>
              </a:spcBef>
              <a:defRPr sz="3600" b="1">
                <a:solidFill>
                  <a:srgbClr val="FFFFFF"/>
                </a:solidFill>
              </a:defRPr>
            </a:lvl1pPr>
          </a:lstStyle>
          <a:p>
            <a:pPr algn="l">
              <a:spcBef>
                <a:spcPts val="1200"/>
              </a:spcBef>
              <a:defRPr sz="3600" b="1">
                <a:solidFill>
                  <a:srgbClr val="FFFFFF"/>
                </a:solidFill>
              </a:defRPr>
            </a:pPr>
            <a:r>
              <a:t>Section Title</a:t>
            </a:r>
          </a:p>
          <a:p>
            <a:pPr algn="l">
              <a:spcBef>
                <a:spcPts val="1200"/>
              </a:spcBef>
              <a:defRPr sz="3600" b="1">
                <a:solidFill>
                  <a:srgbClr val="FFFFFF"/>
                </a:solidFill>
              </a:defRPr>
            </a:pPr>
            <a:r>
              <a:t>Section Description</a:t>
            </a:r>
          </a:p>
        </p:txBody>
      </p:sp>
      <p:sp>
        <p:nvSpPr>
          <p:cNvPr id="93" name="Shape 93"/>
          <p:cNvSpPr/>
          <p:nvPr/>
        </p:nvSpPr>
        <p:spPr>
          <a:xfrm>
            <a:off x="409773" y="6535582"/>
            <a:ext cx="2159245" cy="18979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defTabSz="412750" hangingPunct="0">
              <a:defRPr sz="1800">
                <a:solidFill>
                  <a:srgbClr val="DCDEE0"/>
                </a:solidFill>
                <a:latin typeface="+mn-lt"/>
                <a:ea typeface="+mn-ea"/>
                <a:cs typeface="+mn-cs"/>
                <a:sym typeface="Helvetica"/>
              </a:defRPr>
            </a:pPr>
            <a:r>
              <a:rPr sz="900" kern="0">
                <a:solidFill>
                  <a:srgbClr val="DCDEE0"/>
                </a:solidFill>
                <a:sym typeface="Helvetica"/>
              </a:rPr>
              <a:t>IBM </a:t>
            </a:r>
            <a:r>
              <a:rPr sz="900" b="1" kern="0">
                <a:solidFill>
                  <a:srgbClr val="DCDEE0"/>
                </a:solidFill>
                <a:sym typeface="Helvetica"/>
              </a:rPr>
              <a:t>Bluemix Garage</a:t>
            </a:r>
            <a:r>
              <a:rPr sz="900" kern="0">
                <a:solidFill>
                  <a:srgbClr val="DCDEE0"/>
                </a:solidFill>
                <a:sym typeface="Helvetica"/>
              </a:rPr>
              <a:t> | 2016 Confidential</a:t>
            </a:r>
          </a:p>
        </p:txBody>
      </p:sp>
      <p:sp>
        <p:nvSpPr>
          <p:cNvPr id="94" name="Shape 94"/>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497406498"/>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Agenda/Outline copy">
    <p:spTree>
      <p:nvGrpSpPr>
        <p:cNvPr id="1" name=""/>
        <p:cNvGrpSpPr/>
        <p:nvPr/>
      </p:nvGrpSpPr>
      <p:grpSpPr>
        <a:xfrm>
          <a:off x="0" y="0"/>
          <a:ext cx="0" cy="0"/>
          <a:chOff x="0" y="0"/>
          <a:chExt cx="0" cy="0"/>
        </a:xfrm>
      </p:grpSpPr>
      <p:sp>
        <p:nvSpPr>
          <p:cNvPr id="101" name="Shape 101"/>
          <p:cNvSpPr/>
          <p:nvPr/>
        </p:nvSpPr>
        <p:spPr>
          <a:xfrm>
            <a:off x="409773" y="6535582"/>
            <a:ext cx="2159245" cy="18979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defTabSz="412750" hangingPunct="0">
              <a:defRPr sz="1800">
                <a:solidFill>
                  <a:srgbClr val="FFFFFF"/>
                </a:solidFill>
                <a:latin typeface="+mn-lt"/>
                <a:ea typeface="+mn-ea"/>
                <a:cs typeface="+mn-cs"/>
                <a:sym typeface="Helvetica"/>
              </a:defRPr>
            </a:pPr>
            <a:r>
              <a:rPr sz="900" kern="0">
                <a:solidFill>
                  <a:srgbClr val="FFFFFF"/>
                </a:solidFill>
                <a:sym typeface="Helvetica"/>
              </a:rPr>
              <a:t>IBM </a:t>
            </a:r>
            <a:r>
              <a:rPr sz="900" b="1" kern="0">
                <a:solidFill>
                  <a:srgbClr val="FFFFFF"/>
                </a:solidFill>
                <a:sym typeface="Helvetica"/>
              </a:rPr>
              <a:t>Bluemix Garage</a:t>
            </a:r>
            <a:r>
              <a:rPr sz="900" kern="0">
                <a:solidFill>
                  <a:srgbClr val="FFFFFF"/>
                </a:solidFill>
                <a:sym typeface="Helvetica"/>
              </a:rPr>
              <a:t> | 2016 Confidential</a:t>
            </a:r>
          </a:p>
        </p:txBody>
      </p:sp>
      <p:sp>
        <p:nvSpPr>
          <p:cNvPr id="102" name="Shape 102"/>
          <p:cNvSpPr>
            <a:spLocks noGrp="1"/>
          </p:cNvSpPr>
          <p:nvPr>
            <p:ph type="body" sz="quarter" idx="13"/>
          </p:nvPr>
        </p:nvSpPr>
        <p:spPr>
          <a:xfrm>
            <a:off x="439838" y="2558126"/>
            <a:ext cx="3209012" cy="434991"/>
          </a:xfrm>
          <a:prstGeom prst="rect">
            <a:avLst/>
          </a:prstGeom>
        </p:spPr>
        <p:txBody>
          <a:bodyPr anchor="t">
            <a:spAutoFit/>
          </a:bodyPr>
          <a:lstStyle>
            <a:lvl1pPr algn="l">
              <a:spcBef>
                <a:spcPts val="600"/>
              </a:spcBef>
              <a:defRPr sz="1800" b="1">
                <a:solidFill>
                  <a:srgbClr val="FFFFFF"/>
                </a:solidFill>
              </a:defRPr>
            </a:lvl1pPr>
          </a:lstStyle>
          <a:p>
            <a:r>
              <a:t>Section description</a:t>
            </a:r>
          </a:p>
        </p:txBody>
      </p:sp>
      <p:sp>
        <p:nvSpPr>
          <p:cNvPr id="103" name="Shape 103"/>
          <p:cNvSpPr>
            <a:spLocks noGrp="1"/>
          </p:cNvSpPr>
          <p:nvPr>
            <p:ph type="body" sz="quarter" idx="14"/>
          </p:nvPr>
        </p:nvSpPr>
        <p:spPr>
          <a:xfrm>
            <a:off x="459621" y="467289"/>
            <a:ext cx="571501" cy="564257"/>
          </a:xfrm>
          <a:prstGeom prst="rect">
            <a:avLst/>
          </a:prstGeom>
        </p:spPr>
        <p:txBody>
          <a:bodyPr>
            <a:spAutoFit/>
          </a:bodyPr>
          <a:lstStyle>
            <a:lvl1pPr>
              <a:lnSpc>
                <a:spcPct val="100000"/>
              </a:lnSpc>
              <a:spcBef>
                <a:spcPts val="0"/>
              </a:spcBef>
              <a:defRPr sz="3000" b="1">
                <a:solidFill>
                  <a:srgbClr val="FFFFFF"/>
                </a:solidFill>
              </a:defRPr>
            </a:lvl1pPr>
          </a:lstStyle>
          <a:p>
            <a:r>
              <a:t>#</a:t>
            </a:r>
          </a:p>
        </p:txBody>
      </p:sp>
      <p:sp>
        <p:nvSpPr>
          <p:cNvPr id="104" name="Shape 104"/>
          <p:cNvSpPr/>
          <p:nvPr/>
        </p:nvSpPr>
        <p:spPr>
          <a:xfrm>
            <a:off x="432534" y="2416546"/>
            <a:ext cx="2984629" cy="1"/>
          </a:xfrm>
          <a:prstGeom prst="line">
            <a:avLst/>
          </a:prstGeom>
          <a:ln w="25400">
            <a:solidFill>
              <a:srgbClr val="F05323"/>
            </a:solidFill>
            <a:miter lim="400000"/>
          </a:ln>
        </p:spPr>
        <p:txBody>
          <a:bodyPr lIns="25400" tIns="25400" rIns="25400" bIns="25400" anchor="ctr"/>
          <a:lstStyle/>
          <a:p>
            <a:pPr algn="ctr" defTabSz="412750" hangingPunct="0">
              <a:defRPr sz="3200">
                <a:solidFill>
                  <a:srgbClr val="FFFFFF"/>
                </a:solidFill>
              </a:defRPr>
            </a:pPr>
            <a:endParaRPr sz="1600" kern="0">
              <a:solidFill>
                <a:srgbClr val="FFFFFF"/>
              </a:solidFill>
              <a:latin typeface="Helvetica Light"/>
              <a:sym typeface="Helvetica Light"/>
            </a:endParaRPr>
          </a:p>
        </p:txBody>
      </p:sp>
      <p:sp>
        <p:nvSpPr>
          <p:cNvPr id="105" name="Shape 105"/>
          <p:cNvSpPr/>
          <p:nvPr/>
        </p:nvSpPr>
        <p:spPr>
          <a:xfrm>
            <a:off x="455067" y="421013"/>
            <a:ext cx="580609" cy="580609"/>
          </a:xfrm>
          <a:prstGeom prst="ellipse">
            <a:avLst/>
          </a:prstGeom>
          <a:ln w="25400">
            <a:solidFill>
              <a:srgbClr val="FFFFFF"/>
            </a:solidFill>
            <a:miter lim="400000"/>
          </a:ln>
          <a:effectLst>
            <a:outerShdw blurRad="38100" dist="25400" dir="5400000" rotWithShape="0">
              <a:srgbClr val="000000">
                <a:alpha val="50000"/>
              </a:srgbClr>
            </a:outerShdw>
          </a:effectLst>
        </p:spPr>
        <p:txBody>
          <a:bodyPr lIns="25400" tIns="25400" rIns="25400" bIns="25400" anchor="ctr"/>
          <a:lstStyle/>
          <a:p>
            <a:pPr algn="ctr" defTabSz="412750" hangingPunct="0">
              <a:defRPr sz="3200">
                <a:solidFill>
                  <a:srgbClr val="FFFFFF"/>
                </a:solidFill>
              </a:defRPr>
            </a:pPr>
            <a:endParaRPr sz="1600" kern="0">
              <a:solidFill>
                <a:srgbClr val="FFFFFF"/>
              </a:solidFill>
              <a:latin typeface="Helvetica Light"/>
              <a:sym typeface="Helvetica Light"/>
            </a:endParaRPr>
          </a:p>
        </p:txBody>
      </p:sp>
      <p:sp>
        <p:nvSpPr>
          <p:cNvPr id="106" name="Shape 106"/>
          <p:cNvSpPr>
            <a:spLocks noGrp="1"/>
          </p:cNvSpPr>
          <p:nvPr>
            <p:ph type="body" sz="quarter" idx="15"/>
          </p:nvPr>
        </p:nvSpPr>
        <p:spPr>
          <a:xfrm>
            <a:off x="439838" y="1026006"/>
            <a:ext cx="2970021" cy="1281675"/>
          </a:xfrm>
          <a:prstGeom prst="rect">
            <a:avLst/>
          </a:prstGeom>
        </p:spPr>
        <p:txBody>
          <a:bodyPr anchor="b"/>
          <a:lstStyle>
            <a:lvl1pPr algn="l">
              <a:lnSpc>
                <a:spcPct val="100000"/>
              </a:lnSpc>
              <a:spcBef>
                <a:spcPts val="0"/>
              </a:spcBef>
              <a:defRPr sz="1800" b="1">
                <a:solidFill>
                  <a:srgbClr val="FFFFFF"/>
                </a:solidFill>
              </a:defRPr>
            </a:lvl1pPr>
          </a:lstStyle>
          <a:p>
            <a:r>
              <a:t>Section Title</a:t>
            </a:r>
          </a:p>
        </p:txBody>
      </p:sp>
      <p:sp>
        <p:nvSpPr>
          <p:cNvPr id="107" name="Shape 107"/>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176671122"/>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cSld name="Blank copy">
    <p:bg>
      <p:bgPr>
        <a:solidFill>
          <a:srgbClr val="FFFFFF"/>
        </a:solidFill>
        <a:effectLst/>
      </p:bgPr>
    </p:bg>
    <p:spTree>
      <p:nvGrpSpPr>
        <p:cNvPr id="1" name=""/>
        <p:cNvGrpSpPr/>
        <p:nvPr/>
      </p:nvGrpSpPr>
      <p:grpSpPr>
        <a:xfrm>
          <a:off x="0" y="0"/>
          <a:ext cx="0" cy="0"/>
          <a:chOff x="0" y="0"/>
          <a:chExt cx="0" cy="0"/>
        </a:xfrm>
      </p:grpSpPr>
      <p:sp>
        <p:nvSpPr>
          <p:cNvPr id="114" name="Shape 114"/>
          <p:cNvSpPr>
            <a:spLocks noGrp="1"/>
          </p:cNvSpPr>
          <p:nvPr>
            <p:ph type="body" sz="quarter" idx="13"/>
          </p:nvPr>
        </p:nvSpPr>
        <p:spPr>
          <a:xfrm>
            <a:off x="666674" y="4179614"/>
            <a:ext cx="2618558" cy="1729384"/>
          </a:xfrm>
          <a:prstGeom prst="rect">
            <a:avLst/>
          </a:prstGeom>
        </p:spPr>
        <p:txBody>
          <a:bodyPr anchor="t">
            <a:noAutofit/>
          </a:bodyPr>
          <a:lstStyle>
            <a:lvl1pPr>
              <a:spcBef>
                <a:spcPts val="500"/>
              </a:spcBef>
              <a:defRPr sz="1800">
                <a:solidFill>
                  <a:srgbClr val="528DC9"/>
                </a:solidFill>
              </a:defRPr>
            </a:lvl1pPr>
            <a:lvl2pPr>
              <a:lnSpc>
                <a:spcPct val="100000"/>
              </a:lnSpc>
              <a:spcBef>
                <a:spcPts val="500"/>
              </a:spcBef>
              <a:defRPr sz="1500"/>
            </a:lvl2pPr>
            <a:lvl3pPr>
              <a:lnSpc>
                <a:spcPct val="100000"/>
              </a:lnSpc>
              <a:spcBef>
                <a:spcPts val="500"/>
              </a:spcBef>
              <a:defRPr sz="1500"/>
            </a:lvl3pPr>
            <a:lvl4pPr>
              <a:lnSpc>
                <a:spcPct val="100000"/>
              </a:lnSpc>
              <a:spcBef>
                <a:spcPts val="500"/>
              </a:spcBef>
              <a:defRPr sz="1500"/>
            </a:lvl4pPr>
            <a:lvl5pPr>
              <a:lnSpc>
                <a:spcPct val="100000"/>
              </a:lnSpc>
              <a:spcBef>
                <a:spcPts val="500"/>
              </a:spcBef>
              <a:defRPr sz="1500"/>
            </a:lvl5pPr>
          </a:lstStyle>
          <a:p>
            <a:r>
              <a:t>Body Level One</a:t>
            </a:r>
          </a:p>
          <a:p>
            <a:pPr lvl="1"/>
            <a:r>
              <a:t>Body Level Two</a:t>
            </a:r>
          </a:p>
          <a:p>
            <a:pPr lvl="2"/>
            <a:r>
              <a:t>Body Level Three</a:t>
            </a:r>
          </a:p>
          <a:p>
            <a:pPr lvl="3"/>
            <a:r>
              <a:t>Body Level Four</a:t>
            </a:r>
          </a:p>
          <a:p>
            <a:pPr lvl="4"/>
            <a:r>
              <a:t>Body Level Five</a:t>
            </a:r>
          </a:p>
        </p:txBody>
      </p:sp>
      <p:sp>
        <p:nvSpPr>
          <p:cNvPr id="115" name="Shape 115"/>
          <p:cNvSpPr>
            <a:spLocks noGrp="1"/>
          </p:cNvSpPr>
          <p:nvPr>
            <p:ph type="body" sz="quarter" idx="14"/>
          </p:nvPr>
        </p:nvSpPr>
        <p:spPr>
          <a:xfrm>
            <a:off x="3316431" y="4179614"/>
            <a:ext cx="2618557" cy="1729384"/>
          </a:xfrm>
          <a:prstGeom prst="rect">
            <a:avLst/>
          </a:prstGeom>
        </p:spPr>
        <p:txBody>
          <a:bodyPr anchor="t">
            <a:noAutofit/>
          </a:bodyPr>
          <a:lstStyle>
            <a:lvl1pPr>
              <a:spcBef>
                <a:spcPts val="500"/>
              </a:spcBef>
              <a:defRPr sz="1800">
                <a:solidFill>
                  <a:srgbClr val="528DC9"/>
                </a:solidFill>
              </a:defRPr>
            </a:lvl1pPr>
            <a:lvl2pPr>
              <a:lnSpc>
                <a:spcPct val="100000"/>
              </a:lnSpc>
              <a:spcBef>
                <a:spcPts val="500"/>
              </a:spcBef>
              <a:defRPr sz="1500"/>
            </a:lvl2pPr>
            <a:lvl3pPr>
              <a:lnSpc>
                <a:spcPct val="100000"/>
              </a:lnSpc>
              <a:spcBef>
                <a:spcPts val="500"/>
              </a:spcBef>
              <a:defRPr sz="1500"/>
            </a:lvl3pPr>
            <a:lvl4pPr>
              <a:lnSpc>
                <a:spcPct val="100000"/>
              </a:lnSpc>
              <a:spcBef>
                <a:spcPts val="500"/>
              </a:spcBef>
              <a:defRPr sz="1500"/>
            </a:lvl4pPr>
            <a:lvl5pPr>
              <a:lnSpc>
                <a:spcPct val="100000"/>
              </a:lnSpc>
              <a:spcBef>
                <a:spcPts val="500"/>
              </a:spcBef>
              <a:defRPr sz="1500"/>
            </a:lvl5pPr>
          </a:lstStyle>
          <a:p>
            <a:r>
              <a:t>Body Level One</a:t>
            </a:r>
          </a:p>
          <a:p>
            <a:pPr lvl="1"/>
            <a:r>
              <a:t>Body Level Two</a:t>
            </a:r>
          </a:p>
          <a:p>
            <a:pPr lvl="2"/>
            <a:r>
              <a:t>Body Level Three</a:t>
            </a:r>
          </a:p>
          <a:p>
            <a:pPr lvl="3"/>
            <a:r>
              <a:t>Body Level Four</a:t>
            </a:r>
          </a:p>
          <a:p>
            <a:pPr lvl="4"/>
            <a:r>
              <a:t>Body Level Five</a:t>
            </a:r>
          </a:p>
        </p:txBody>
      </p:sp>
      <p:sp>
        <p:nvSpPr>
          <p:cNvPr id="116" name="Shape 116"/>
          <p:cNvSpPr>
            <a:spLocks noGrp="1"/>
          </p:cNvSpPr>
          <p:nvPr>
            <p:ph type="body" sz="quarter" idx="15"/>
          </p:nvPr>
        </p:nvSpPr>
        <p:spPr>
          <a:xfrm>
            <a:off x="5916610" y="4179614"/>
            <a:ext cx="2618558" cy="1729384"/>
          </a:xfrm>
          <a:prstGeom prst="rect">
            <a:avLst/>
          </a:prstGeom>
        </p:spPr>
        <p:txBody>
          <a:bodyPr anchor="t">
            <a:noAutofit/>
          </a:bodyPr>
          <a:lstStyle>
            <a:lvl1pPr>
              <a:spcBef>
                <a:spcPts val="500"/>
              </a:spcBef>
              <a:defRPr sz="1800">
                <a:solidFill>
                  <a:srgbClr val="528DC9"/>
                </a:solidFill>
              </a:defRPr>
            </a:lvl1pPr>
            <a:lvl2pPr>
              <a:lnSpc>
                <a:spcPct val="100000"/>
              </a:lnSpc>
              <a:spcBef>
                <a:spcPts val="500"/>
              </a:spcBef>
              <a:defRPr sz="1500"/>
            </a:lvl2pPr>
            <a:lvl3pPr>
              <a:lnSpc>
                <a:spcPct val="100000"/>
              </a:lnSpc>
              <a:spcBef>
                <a:spcPts val="500"/>
              </a:spcBef>
              <a:defRPr sz="1500"/>
            </a:lvl3pPr>
            <a:lvl4pPr>
              <a:lnSpc>
                <a:spcPct val="100000"/>
              </a:lnSpc>
              <a:spcBef>
                <a:spcPts val="500"/>
              </a:spcBef>
              <a:defRPr sz="1500"/>
            </a:lvl4pPr>
            <a:lvl5pPr>
              <a:lnSpc>
                <a:spcPct val="100000"/>
              </a:lnSpc>
              <a:spcBef>
                <a:spcPts val="500"/>
              </a:spcBef>
              <a:defRPr sz="1500"/>
            </a:lvl5pPr>
          </a:lstStyle>
          <a:p>
            <a:r>
              <a:t>Body Level One</a:t>
            </a:r>
          </a:p>
          <a:p>
            <a:pPr lvl="1"/>
            <a:r>
              <a:t>Body Level Two</a:t>
            </a:r>
          </a:p>
          <a:p>
            <a:pPr lvl="2"/>
            <a:r>
              <a:t>Body Level Three</a:t>
            </a:r>
          </a:p>
          <a:p>
            <a:pPr lvl="3"/>
            <a:r>
              <a:t>Body Level Four</a:t>
            </a:r>
          </a:p>
          <a:p>
            <a:pPr lvl="4"/>
            <a:r>
              <a:t>Body Level Five</a:t>
            </a:r>
          </a:p>
        </p:txBody>
      </p:sp>
      <p:sp>
        <p:nvSpPr>
          <p:cNvPr id="117" name="Shape 117"/>
          <p:cNvSpPr>
            <a:spLocks noGrp="1"/>
          </p:cNvSpPr>
          <p:nvPr>
            <p:ph type="body" sz="quarter" idx="16"/>
          </p:nvPr>
        </p:nvSpPr>
        <p:spPr>
          <a:xfrm>
            <a:off x="8486452" y="4179614"/>
            <a:ext cx="2618558" cy="1729384"/>
          </a:xfrm>
          <a:prstGeom prst="rect">
            <a:avLst/>
          </a:prstGeom>
        </p:spPr>
        <p:txBody>
          <a:bodyPr anchor="t">
            <a:noAutofit/>
          </a:bodyPr>
          <a:lstStyle>
            <a:lvl1pPr>
              <a:spcBef>
                <a:spcPts val="500"/>
              </a:spcBef>
              <a:defRPr sz="1800">
                <a:solidFill>
                  <a:srgbClr val="528DC9"/>
                </a:solidFill>
              </a:defRPr>
            </a:lvl1pPr>
            <a:lvl2pPr>
              <a:lnSpc>
                <a:spcPct val="100000"/>
              </a:lnSpc>
              <a:spcBef>
                <a:spcPts val="500"/>
              </a:spcBef>
              <a:defRPr sz="1500"/>
            </a:lvl2pPr>
            <a:lvl3pPr>
              <a:lnSpc>
                <a:spcPct val="100000"/>
              </a:lnSpc>
              <a:spcBef>
                <a:spcPts val="500"/>
              </a:spcBef>
              <a:defRPr sz="1500"/>
            </a:lvl3pPr>
            <a:lvl4pPr>
              <a:lnSpc>
                <a:spcPct val="100000"/>
              </a:lnSpc>
              <a:spcBef>
                <a:spcPts val="500"/>
              </a:spcBef>
              <a:defRPr sz="1500"/>
            </a:lvl4pPr>
            <a:lvl5pPr>
              <a:lnSpc>
                <a:spcPct val="100000"/>
              </a:lnSpc>
              <a:spcBef>
                <a:spcPts val="500"/>
              </a:spcBef>
              <a:defRPr sz="1500"/>
            </a:lvl5pPr>
          </a:lstStyle>
          <a:p>
            <a:r>
              <a:t>Body Level One</a:t>
            </a:r>
          </a:p>
          <a:p>
            <a:pPr lvl="1"/>
            <a:r>
              <a:t>Body Level Two</a:t>
            </a:r>
          </a:p>
          <a:p>
            <a:pPr lvl="2"/>
            <a:r>
              <a:t>Body Level Three</a:t>
            </a:r>
          </a:p>
          <a:p>
            <a:pPr lvl="3"/>
            <a:r>
              <a:t>Body Level Four</a:t>
            </a:r>
          </a:p>
          <a:p>
            <a:pPr lvl="4"/>
            <a:r>
              <a:t>Body Level Five</a:t>
            </a:r>
          </a:p>
        </p:txBody>
      </p:sp>
      <p:sp>
        <p:nvSpPr>
          <p:cNvPr id="118" name="Shape 118"/>
          <p:cNvSpPr/>
          <p:nvPr/>
        </p:nvSpPr>
        <p:spPr>
          <a:xfrm>
            <a:off x="-27215" y="127000"/>
            <a:ext cx="12339365" cy="531352"/>
          </a:xfrm>
          <a:prstGeom prst="rect">
            <a:avLst/>
          </a:prstGeom>
          <a:blipFill>
            <a:blip r:embed="rId2"/>
          </a:blipFill>
          <a:ln w="12700">
            <a:miter lim="400000"/>
          </a:ln>
        </p:spPr>
        <p:txBody>
          <a:bodyPr lIns="25400" tIns="25400" rIns="25400" bIns="25400" anchor="ctr"/>
          <a:lstStyle/>
          <a:p>
            <a:pPr algn="ctr" defTabSz="412750" hangingPunct="0">
              <a:defRPr sz="3200">
                <a:solidFill>
                  <a:srgbClr val="00B39F"/>
                </a:solidFill>
              </a:defRPr>
            </a:pPr>
            <a:endParaRPr sz="1600" kern="0">
              <a:solidFill>
                <a:srgbClr val="00B39F"/>
              </a:solidFill>
              <a:latin typeface="Helvetica Light"/>
              <a:sym typeface="Helvetica Light"/>
            </a:endParaRPr>
          </a:p>
        </p:txBody>
      </p:sp>
      <p:sp>
        <p:nvSpPr>
          <p:cNvPr id="119" name="Shape 119"/>
          <p:cNvSpPr>
            <a:spLocks noGrp="1"/>
          </p:cNvSpPr>
          <p:nvPr>
            <p:ph type="body" sz="quarter" idx="17"/>
          </p:nvPr>
        </p:nvSpPr>
        <p:spPr>
          <a:xfrm>
            <a:off x="383178" y="155543"/>
            <a:ext cx="11197861" cy="474266"/>
          </a:xfrm>
          <a:prstGeom prst="rect">
            <a:avLst/>
          </a:prstGeom>
        </p:spPr>
        <p:txBody>
          <a:bodyPr anchor="t"/>
          <a:lstStyle>
            <a:lvl1pPr algn="l" defTabSz="387985">
              <a:lnSpc>
                <a:spcPct val="100000"/>
              </a:lnSpc>
              <a:spcBef>
                <a:spcPts val="0"/>
              </a:spcBef>
              <a:defRPr sz="2820" b="1">
                <a:solidFill>
                  <a:srgbClr val="FFFFFF"/>
                </a:solidFill>
              </a:defRPr>
            </a:lvl1pPr>
          </a:lstStyle>
          <a:p>
            <a:r>
              <a:t>Title Text</a:t>
            </a:r>
          </a:p>
        </p:txBody>
      </p:sp>
      <p:sp>
        <p:nvSpPr>
          <p:cNvPr id="120" name="Shape 120"/>
          <p:cNvSpPr/>
          <p:nvPr/>
        </p:nvSpPr>
        <p:spPr>
          <a:xfrm>
            <a:off x="409773" y="6535582"/>
            <a:ext cx="2159245" cy="18979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defTabSz="412750" hangingPunct="0">
              <a:defRPr sz="1800">
                <a:latin typeface="+mn-lt"/>
                <a:ea typeface="+mn-ea"/>
                <a:cs typeface="+mn-cs"/>
                <a:sym typeface="Helvetica"/>
              </a:defRPr>
            </a:pPr>
            <a:r>
              <a:rPr sz="900" kern="0">
                <a:solidFill>
                  <a:srgbClr val="53585F"/>
                </a:solidFill>
                <a:sym typeface="Helvetica"/>
              </a:rPr>
              <a:t>IBM </a:t>
            </a:r>
            <a:r>
              <a:rPr sz="900" b="1" kern="0">
                <a:solidFill>
                  <a:srgbClr val="53585F"/>
                </a:solidFill>
                <a:sym typeface="Helvetica"/>
              </a:rPr>
              <a:t>Bluemix Garage</a:t>
            </a:r>
            <a:r>
              <a:rPr sz="900" kern="0">
                <a:solidFill>
                  <a:srgbClr val="53585F"/>
                </a:solidFill>
                <a:sym typeface="Helvetica"/>
              </a:rPr>
              <a:t> | 2016 Confidential</a:t>
            </a:r>
          </a:p>
        </p:txBody>
      </p:sp>
      <p:sp>
        <p:nvSpPr>
          <p:cNvPr id="121" name="Shape 121"/>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930488915"/>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x">
  <p:cSld name="Sub Category _ 3 Column">
    <p:bg>
      <p:bgPr>
        <a:solidFill>
          <a:srgbClr val="FFFFFF"/>
        </a:solidFill>
        <a:effectLst/>
      </p:bgPr>
    </p:bg>
    <p:spTree>
      <p:nvGrpSpPr>
        <p:cNvPr id="1" name=""/>
        <p:cNvGrpSpPr/>
        <p:nvPr/>
      </p:nvGrpSpPr>
      <p:grpSpPr>
        <a:xfrm>
          <a:off x="0" y="0"/>
          <a:ext cx="0" cy="0"/>
          <a:chOff x="0" y="0"/>
          <a:chExt cx="0" cy="0"/>
        </a:xfrm>
      </p:grpSpPr>
      <p:sp>
        <p:nvSpPr>
          <p:cNvPr id="128" name="Shape 128"/>
          <p:cNvSpPr/>
          <p:nvPr/>
        </p:nvSpPr>
        <p:spPr>
          <a:xfrm>
            <a:off x="435417" y="1033748"/>
            <a:ext cx="11941060" cy="1"/>
          </a:xfrm>
          <a:prstGeom prst="line">
            <a:avLst/>
          </a:prstGeom>
          <a:ln w="25400">
            <a:solidFill>
              <a:srgbClr val="F05323"/>
            </a:solidFill>
            <a:miter lim="400000"/>
          </a:ln>
        </p:spPr>
        <p:txBody>
          <a:bodyPr lIns="25400" tIns="25400" rIns="25400" bIns="25400" anchor="ctr"/>
          <a:lstStyle/>
          <a:p>
            <a:pPr defTabSz="228600" hangingPunct="0">
              <a:defRPr sz="1200">
                <a:solidFill>
                  <a:srgbClr val="000000"/>
                </a:solidFill>
                <a:latin typeface="+mn-lt"/>
                <a:ea typeface="+mn-ea"/>
                <a:cs typeface="+mn-cs"/>
                <a:sym typeface="Helvetica"/>
              </a:defRPr>
            </a:pPr>
            <a:endParaRPr sz="600" kern="0">
              <a:solidFill>
                <a:srgbClr val="000000"/>
              </a:solidFill>
              <a:sym typeface="Helvetica"/>
            </a:endParaRPr>
          </a:p>
        </p:txBody>
      </p:sp>
      <p:sp>
        <p:nvSpPr>
          <p:cNvPr id="129" name="Shape 129"/>
          <p:cNvSpPr>
            <a:spLocks noGrp="1"/>
          </p:cNvSpPr>
          <p:nvPr>
            <p:ph type="title"/>
          </p:nvPr>
        </p:nvSpPr>
        <p:spPr>
          <a:xfrm>
            <a:off x="405192" y="534200"/>
            <a:ext cx="11197861" cy="474266"/>
          </a:xfrm>
          <a:prstGeom prst="rect">
            <a:avLst/>
          </a:prstGeom>
        </p:spPr>
        <p:txBody>
          <a:bodyPr/>
          <a:lstStyle>
            <a:lvl1pPr>
              <a:defRPr>
                <a:solidFill>
                  <a:srgbClr val="F05323"/>
                </a:solidFill>
              </a:defRPr>
            </a:lvl1pPr>
          </a:lstStyle>
          <a:p>
            <a:r>
              <a:t>Title Text</a:t>
            </a:r>
          </a:p>
        </p:txBody>
      </p:sp>
      <p:sp>
        <p:nvSpPr>
          <p:cNvPr id="130" name="Shape 130"/>
          <p:cNvSpPr>
            <a:spLocks noGrp="1"/>
          </p:cNvSpPr>
          <p:nvPr>
            <p:ph type="body" idx="1"/>
          </p:nvPr>
        </p:nvSpPr>
        <p:spPr>
          <a:xfrm>
            <a:off x="431405" y="1478248"/>
            <a:ext cx="11190698" cy="4828237"/>
          </a:xfrm>
          <a:prstGeom prst="rect">
            <a:avLst/>
          </a:prstGeom>
        </p:spPr>
        <p:txBody>
          <a:bodyPr numCol="3" spcCol="1119069" anchor="t">
            <a:noAutofit/>
          </a:bodyPr>
          <a:lstStyle>
            <a:lvl1pPr marL="240632" indent="-240632" algn="l">
              <a:spcBef>
                <a:spcPts val="600"/>
              </a:spcBef>
              <a:buSzPct val="75000"/>
              <a:buChar char="•"/>
              <a:defRPr sz="1800">
                <a:solidFill>
                  <a:srgbClr val="000000"/>
                </a:solidFill>
              </a:defRPr>
            </a:lvl1pPr>
            <a:lvl2pPr marL="635000" indent="-317500" algn="l">
              <a:spcBef>
                <a:spcPts val="600"/>
              </a:spcBef>
              <a:buSzPct val="75000"/>
              <a:buChar char="•"/>
              <a:defRPr sz="1800"/>
            </a:lvl2pPr>
            <a:lvl3pPr marL="952500" indent="-317500" algn="l">
              <a:spcBef>
                <a:spcPts val="600"/>
              </a:spcBef>
              <a:buSzPct val="75000"/>
              <a:buChar char="•"/>
              <a:defRPr sz="1800"/>
            </a:lvl3pPr>
            <a:lvl4pPr marL="1270000" indent="-317500" algn="l">
              <a:spcBef>
                <a:spcPts val="600"/>
              </a:spcBef>
              <a:buSzPct val="75000"/>
              <a:buChar char="•"/>
              <a:defRPr sz="1800"/>
            </a:lvl4pPr>
            <a:lvl5pPr marL="1587500" indent="-317500" algn="l">
              <a:spcBef>
                <a:spcPts val="600"/>
              </a:spcBef>
              <a:buSzPct val="75000"/>
              <a:buChar char="•"/>
              <a:defRPr sz="1800"/>
            </a:lvl5pPr>
          </a:lstStyle>
          <a:p>
            <a:r>
              <a:t>Body Level One</a:t>
            </a:r>
          </a:p>
          <a:p>
            <a:pPr lvl="1"/>
            <a:r>
              <a:t>Body Level Two</a:t>
            </a:r>
          </a:p>
          <a:p>
            <a:pPr lvl="2"/>
            <a:r>
              <a:t>Body Level Three</a:t>
            </a:r>
          </a:p>
          <a:p>
            <a:pPr lvl="3"/>
            <a:r>
              <a:t>Body Level Four</a:t>
            </a:r>
          </a:p>
          <a:p>
            <a:pPr lvl="4"/>
            <a:r>
              <a:t>Body Level Five</a:t>
            </a:r>
          </a:p>
        </p:txBody>
      </p:sp>
      <p:sp>
        <p:nvSpPr>
          <p:cNvPr id="131" name="Shape 131"/>
          <p:cNvSpPr/>
          <p:nvPr/>
        </p:nvSpPr>
        <p:spPr>
          <a:xfrm>
            <a:off x="409773" y="6535582"/>
            <a:ext cx="2159245" cy="18979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defTabSz="412750" hangingPunct="0">
              <a:defRPr sz="1800">
                <a:latin typeface="+mn-lt"/>
                <a:ea typeface="+mn-ea"/>
                <a:cs typeface="+mn-cs"/>
                <a:sym typeface="Helvetica"/>
              </a:defRPr>
            </a:pPr>
            <a:r>
              <a:rPr sz="900" kern="0">
                <a:solidFill>
                  <a:srgbClr val="53585F"/>
                </a:solidFill>
                <a:sym typeface="Helvetica"/>
              </a:rPr>
              <a:t>IBM </a:t>
            </a:r>
            <a:r>
              <a:rPr sz="900" b="1" kern="0">
                <a:solidFill>
                  <a:srgbClr val="53585F"/>
                </a:solidFill>
                <a:sym typeface="Helvetica"/>
              </a:rPr>
              <a:t>Bluemix Garage</a:t>
            </a:r>
            <a:r>
              <a:rPr sz="900" kern="0">
                <a:solidFill>
                  <a:srgbClr val="53585F"/>
                </a:solidFill>
                <a:sym typeface="Helvetica"/>
              </a:rPr>
              <a:t> | 2016 Confidential</a:t>
            </a:r>
          </a:p>
        </p:txBody>
      </p:sp>
      <p:sp>
        <p:nvSpPr>
          <p:cNvPr id="132" name="Shape 132"/>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825951314"/>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name="Photo - 3 Up">
    <p:bg>
      <p:bgPr>
        <a:solidFill>
          <a:srgbClr val="FFFFFF"/>
        </a:solidFill>
        <a:effectLst/>
      </p:bgPr>
    </p:bg>
    <p:spTree>
      <p:nvGrpSpPr>
        <p:cNvPr id="1" name=""/>
        <p:cNvGrpSpPr/>
        <p:nvPr/>
      </p:nvGrpSpPr>
      <p:grpSpPr>
        <a:xfrm>
          <a:off x="0" y="0"/>
          <a:ext cx="0" cy="0"/>
          <a:chOff x="0" y="0"/>
          <a:chExt cx="0" cy="0"/>
        </a:xfrm>
      </p:grpSpPr>
      <p:sp>
        <p:nvSpPr>
          <p:cNvPr id="139" name="Shape 139"/>
          <p:cNvSpPr>
            <a:spLocks noGrp="1"/>
          </p:cNvSpPr>
          <p:nvPr>
            <p:ph type="pic" sz="quarter" idx="13"/>
          </p:nvPr>
        </p:nvSpPr>
        <p:spPr>
          <a:xfrm>
            <a:off x="7880350" y="3524250"/>
            <a:ext cx="3702050" cy="2401037"/>
          </a:xfrm>
          <a:prstGeom prst="rect">
            <a:avLst/>
          </a:prstGeom>
        </p:spPr>
        <p:txBody>
          <a:bodyPr lIns="91439" tIns="45719" rIns="91439" bIns="45719" anchor="t">
            <a:noAutofit/>
          </a:bodyPr>
          <a:lstStyle/>
          <a:p>
            <a:endParaRPr/>
          </a:p>
        </p:txBody>
      </p:sp>
      <p:sp>
        <p:nvSpPr>
          <p:cNvPr id="140" name="Shape 140"/>
          <p:cNvSpPr>
            <a:spLocks noGrp="1"/>
          </p:cNvSpPr>
          <p:nvPr>
            <p:ph type="pic" sz="quarter" idx="14"/>
          </p:nvPr>
        </p:nvSpPr>
        <p:spPr>
          <a:xfrm>
            <a:off x="7880350" y="435277"/>
            <a:ext cx="3702050" cy="2401889"/>
          </a:xfrm>
          <a:prstGeom prst="rect">
            <a:avLst/>
          </a:prstGeom>
        </p:spPr>
        <p:txBody>
          <a:bodyPr lIns="91439" tIns="45719" rIns="91439" bIns="45719" anchor="t">
            <a:noAutofit/>
          </a:bodyPr>
          <a:lstStyle/>
          <a:p>
            <a:endParaRPr/>
          </a:p>
        </p:txBody>
      </p:sp>
      <p:sp>
        <p:nvSpPr>
          <p:cNvPr id="141" name="Shape 141"/>
          <p:cNvSpPr>
            <a:spLocks noGrp="1"/>
          </p:cNvSpPr>
          <p:nvPr>
            <p:ph type="body" sz="quarter" idx="15"/>
          </p:nvPr>
        </p:nvSpPr>
        <p:spPr>
          <a:xfrm>
            <a:off x="7879745" y="2878967"/>
            <a:ext cx="3703260" cy="318036"/>
          </a:xfrm>
          <a:prstGeom prst="rect">
            <a:avLst/>
          </a:prstGeom>
        </p:spPr>
        <p:txBody>
          <a:bodyPr>
            <a:spAutoFit/>
          </a:bodyPr>
          <a:lstStyle>
            <a:lvl1pPr algn="l">
              <a:lnSpc>
                <a:spcPct val="100000"/>
              </a:lnSpc>
              <a:spcBef>
                <a:spcPts val="0"/>
              </a:spcBef>
              <a:defRPr sz="1400"/>
            </a:lvl1pPr>
          </a:lstStyle>
          <a:p>
            <a:r>
              <a:t> </a:t>
            </a:r>
          </a:p>
        </p:txBody>
      </p:sp>
      <p:sp>
        <p:nvSpPr>
          <p:cNvPr id="142" name="Shape 142"/>
          <p:cNvSpPr>
            <a:spLocks noGrp="1"/>
          </p:cNvSpPr>
          <p:nvPr>
            <p:ph type="body" sz="quarter" idx="16"/>
          </p:nvPr>
        </p:nvSpPr>
        <p:spPr>
          <a:xfrm>
            <a:off x="7879745" y="5975348"/>
            <a:ext cx="3703260" cy="318036"/>
          </a:xfrm>
          <a:prstGeom prst="rect">
            <a:avLst/>
          </a:prstGeom>
        </p:spPr>
        <p:txBody>
          <a:bodyPr>
            <a:spAutoFit/>
          </a:bodyPr>
          <a:lstStyle>
            <a:lvl1pPr algn="r">
              <a:lnSpc>
                <a:spcPct val="100000"/>
              </a:lnSpc>
              <a:spcBef>
                <a:spcPts val="0"/>
              </a:spcBef>
              <a:defRPr sz="1400"/>
            </a:lvl1pPr>
          </a:lstStyle>
          <a:p>
            <a:r>
              <a:t> </a:t>
            </a:r>
          </a:p>
        </p:txBody>
      </p:sp>
      <p:sp>
        <p:nvSpPr>
          <p:cNvPr id="143" name="Shape 143"/>
          <p:cNvSpPr>
            <a:spLocks noGrp="1"/>
          </p:cNvSpPr>
          <p:nvPr>
            <p:ph type="title"/>
          </p:nvPr>
        </p:nvSpPr>
        <p:spPr>
          <a:xfrm>
            <a:off x="406400" y="534005"/>
            <a:ext cx="10502900" cy="514899"/>
          </a:xfrm>
          <a:prstGeom prst="rect">
            <a:avLst/>
          </a:prstGeom>
        </p:spPr>
        <p:txBody>
          <a:bodyPr/>
          <a:lstStyle>
            <a:lvl1pPr>
              <a:defRPr>
                <a:solidFill>
                  <a:srgbClr val="00B39F"/>
                </a:solidFill>
              </a:defRPr>
            </a:lvl1pPr>
          </a:lstStyle>
          <a:p>
            <a:r>
              <a:t>Title Text</a:t>
            </a:r>
          </a:p>
        </p:txBody>
      </p:sp>
      <p:sp>
        <p:nvSpPr>
          <p:cNvPr id="144" name="Shape 144"/>
          <p:cNvSpPr>
            <a:spLocks noGrp="1"/>
          </p:cNvSpPr>
          <p:nvPr>
            <p:ph type="body" sz="half" idx="1"/>
          </p:nvPr>
        </p:nvSpPr>
        <p:spPr>
          <a:xfrm>
            <a:off x="461971" y="1479550"/>
            <a:ext cx="7058262" cy="4603750"/>
          </a:xfrm>
          <a:prstGeom prst="rect">
            <a:avLst/>
          </a:prstGeom>
        </p:spPr>
        <p:txBody>
          <a:bodyPr anchor="t"/>
          <a:lstStyle>
            <a:lvl1pPr marL="232019" indent="-232019" algn="l">
              <a:buSzPct val="75000"/>
              <a:buChar char="•"/>
            </a:lvl1pPr>
            <a:lvl2pPr marL="549519" indent="-232019" algn="l">
              <a:buSzPct val="75000"/>
              <a:buChar char="•"/>
            </a:lvl2pPr>
            <a:lvl3pPr marL="867019" indent="-232019" algn="l">
              <a:buSzPct val="75000"/>
              <a:buChar char="•"/>
            </a:lvl3pPr>
            <a:lvl4pPr marL="1184519" indent="-232019" algn="l">
              <a:buSzPct val="75000"/>
              <a:buChar char="•"/>
            </a:lvl4pPr>
            <a:lvl5pPr marL="1502019" indent="-232019" algn="l">
              <a:buSzPct val="75000"/>
              <a:buChar char="•"/>
            </a:lvl5pPr>
          </a:lstStyle>
          <a:p>
            <a:r>
              <a:t>Body Level One</a:t>
            </a:r>
          </a:p>
          <a:p>
            <a:pPr lvl="1"/>
            <a:r>
              <a:t>Body Level Two</a:t>
            </a:r>
          </a:p>
          <a:p>
            <a:pPr lvl="2"/>
            <a:r>
              <a:t>Body Level Three</a:t>
            </a:r>
          </a:p>
          <a:p>
            <a:pPr lvl="3"/>
            <a:r>
              <a:t>Body Level Four</a:t>
            </a:r>
          </a:p>
          <a:p>
            <a:pPr lvl="4"/>
            <a:r>
              <a:t>Body Level Five</a:t>
            </a:r>
          </a:p>
        </p:txBody>
      </p:sp>
      <p:sp>
        <p:nvSpPr>
          <p:cNvPr id="145" name="Shape 145"/>
          <p:cNvSpPr/>
          <p:nvPr/>
        </p:nvSpPr>
        <p:spPr>
          <a:xfrm>
            <a:off x="409773" y="6535582"/>
            <a:ext cx="2159245" cy="18979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defTabSz="412750" hangingPunct="0">
              <a:defRPr sz="1800">
                <a:latin typeface="+mn-lt"/>
                <a:ea typeface="+mn-ea"/>
                <a:cs typeface="+mn-cs"/>
                <a:sym typeface="Helvetica"/>
              </a:defRPr>
            </a:pPr>
            <a:r>
              <a:rPr sz="900" kern="0">
                <a:solidFill>
                  <a:srgbClr val="53585F"/>
                </a:solidFill>
                <a:sym typeface="Helvetica"/>
              </a:rPr>
              <a:t>IBM </a:t>
            </a:r>
            <a:r>
              <a:rPr sz="900" b="1" kern="0">
                <a:solidFill>
                  <a:srgbClr val="53585F"/>
                </a:solidFill>
                <a:sym typeface="Helvetica"/>
              </a:rPr>
              <a:t>Bluemix Garage</a:t>
            </a:r>
            <a:r>
              <a:rPr sz="900" kern="0">
                <a:solidFill>
                  <a:srgbClr val="53585F"/>
                </a:solidFill>
                <a:sym typeface="Helvetica"/>
              </a:rPr>
              <a:t> | 2016 Confidential</a:t>
            </a:r>
          </a:p>
        </p:txBody>
      </p:sp>
      <p:sp>
        <p:nvSpPr>
          <p:cNvPr id="146" name="Shape 146"/>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219159689"/>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Title 2 Lines">
    <p:spTree>
      <p:nvGrpSpPr>
        <p:cNvPr id="1" name=""/>
        <p:cNvGrpSpPr/>
        <p:nvPr/>
      </p:nvGrpSpPr>
      <p:grpSpPr>
        <a:xfrm>
          <a:off x="0" y="0"/>
          <a:ext cx="0" cy="0"/>
          <a:chOff x="0" y="0"/>
          <a:chExt cx="0" cy="0"/>
        </a:xfrm>
      </p:grpSpPr>
      <p:sp>
        <p:nvSpPr>
          <p:cNvPr id="8" name="Slide Number Placeholder 3"/>
          <p:cNvSpPr>
            <a:spLocks noGrp="1"/>
          </p:cNvSpPr>
          <p:nvPr>
            <p:ph type="sldNum" sz="quarter" idx="4"/>
          </p:nvPr>
        </p:nvSpPr>
        <p:spPr>
          <a:xfrm>
            <a:off x="389109" y="6471663"/>
            <a:ext cx="580665" cy="249812"/>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9" name="Date Placeholder 4"/>
          <p:cNvSpPr>
            <a:spLocks noGrp="1"/>
          </p:cNvSpPr>
          <p:nvPr>
            <p:ph type="dt" sz="half" idx="2"/>
          </p:nvPr>
        </p:nvSpPr>
        <p:spPr>
          <a:xfrm>
            <a:off x="969654" y="6471663"/>
            <a:ext cx="2743200" cy="249812"/>
          </a:xfrm>
          <a:prstGeom prst="rect">
            <a:avLst/>
          </a:prstGeom>
        </p:spPr>
        <p:txBody>
          <a:bodyPr vert="horz" lIns="91440" tIns="45720" rIns="91440" bIns="45720" rtlCol="0" anchor="ctr"/>
          <a:lstStyle>
            <a:lvl1pPr algn="l">
              <a:defRPr sz="1200" baseline="0">
                <a:solidFill>
                  <a:srgbClr val="655A5B"/>
                </a:solidFill>
              </a:defRPr>
            </a:lvl1pPr>
          </a:lstStyle>
          <a:p>
            <a:fld id="{8CF44ED7-EAB2-4C0A-B4B8-D314A8E39D57}" type="datetime1">
              <a:rPr lang="en-US" smtClean="0"/>
              <a:t>3/22/2017</a:t>
            </a:fld>
            <a:endParaRPr lang="en-US" dirty="0"/>
          </a:p>
        </p:txBody>
      </p:sp>
      <p:sp>
        <p:nvSpPr>
          <p:cNvPr id="10" name="Text Placeholder 15"/>
          <p:cNvSpPr>
            <a:spLocks noGrp="1"/>
          </p:cNvSpPr>
          <p:nvPr>
            <p:ph type="body" sz="quarter" idx="11"/>
          </p:nvPr>
        </p:nvSpPr>
        <p:spPr>
          <a:xfrm>
            <a:off x="270022" y="387902"/>
            <a:ext cx="5027020" cy="938542"/>
          </a:xfrm>
        </p:spPr>
        <p:txBody>
          <a:bodyPr>
            <a:noAutofit/>
          </a:bodyPr>
          <a:lstStyle>
            <a:lvl1pPr marL="0" indent="0" fontAlgn="t">
              <a:buFontTx/>
              <a:buNone/>
              <a:defRPr sz="3000" baseline="0">
                <a:solidFill>
                  <a:srgbClr val="5498E4"/>
                </a:solidFill>
                <a:latin typeface="Arial" charset="0"/>
              </a:defRPr>
            </a:lvl1pPr>
          </a:lstStyle>
          <a:p>
            <a:endParaRPr lang="en-US" dirty="0"/>
          </a:p>
        </p:txBody>
      </p:sp>
      <p:sp>
        <p:nvSpPr>
          <p:cNvPr id="6" name="Text Placeholder 5"/>
          <p:cNvSpPr>
            <a:spLocks noGrp="1"/>
          </p:cNvSpPr>
          <p:nvPr>
            <p:ph type="body" sz="quarter" idx="13"/>
          </p:nvPr>
        </p:nvSpPr>
        <p:spPr>
          <a:xfrm>
            <a:off x="266701" y="1535865"/>
            <a:ext cx="10909300" cy="4306358"/>
          </a:xfrm>
        </p:spPr>
        <p:txBody>
          <a:bodyPr numCol="1" spcCol="822960"/>
          <a:lstStyle>
            <a:lvl1pPr marL="0" marR="0" indent="0" algn="l" defTabSz="914400" rtl="0" eaLnBrk="1" fontAlgn="auto" latinLnBrk="0" hangingPunct="1">
              <a:lnSpc>
                <a:spcPct val="95000"/>
              </a:lnSpc>
              <a:spcBef>
                <a:spcPts val="0"/>
              </a:spcBef>
              <a:spcAft>
                <a:spcPts val="1200"/>
              </a:spcAft>
              <a:buClrTx/>
              <a:buSzTx/>
              <a:buFont typeface="Arial"/>
              <a:buNone/>
              <a:tabLst/>
              <a:defRPr lang="en-US" sz="1800" kern="1200" baseline="0">
                <a:effectLst/>
                <a:latin typeface="+mn-lt"/>
              </a:defRPr>
            </a:lvl1pPr>
            <a:lvl2pPr marL="457200" indent="0">
              <a:buNone/>
              <a:defRPr/>
            </a:lvl2pPr>
            <a:lvl3pPr marL="914400" indent="0">
              <a:buNone/>
              <a:defRPr/>
            </a:lvl3pPr>
            <a:lvl4pPr marL="1371600" indent="0">
              <a:buNone/>
              <a:defRPr/>
            </a:lvl4pPr>
            <a:lvl5pPr marL="1828800" indent="0">
              <a:buNone/>
              <a:defRPr/>
            </a:lvl5pPr>
          </a:lstStyle>
          <a:p>
            <a:endParaRPr lang="en-US" sz="1200" dirty="0">
              <a:effectLst/>
              <a:latin typeface="Cambria"/>
              <a:ea typeface="ＭＳ 明朝"/>
              <a:cs typeface="Times New Roman"/>
            </a:endParaRPr>
          </a:p>
        </p:txBody>
      </p:sp>
    </p:spTree>
    <p:extLst>
      <p:ext uri="{BB962C8B-B14F-4D97-AF65-F5344CB8AC3E}">
        <p14:creationId xmlns:p14="http://schemas.microsoft.com/office/powerpoint/2010/main" val="2774647557"/>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x">
  <p:cSld name="Statement / Break / Quote copy">
    <p:bg>
      <p:bgPr>
        <a:solidFill>
          <a:srgbClr val="6AA4D9"/>
        </a:solidFill>
        <a:effectLst/>
      </p:bgPr>
    </p:bg>
    <p:spTree>
      <p:nvGrpSpPr>
        <p:cNvPr id="1" name=""/>
        <p:cNvGrpSpPr/>
        <p:nvPr/>
      </p:nvGrpSpPr>
      <p:grpSpPr>
        <a:xfrm>
          <a:off x="0" y="0"/>
          <a:ext cx="0" cy="0"/>
          <a:chOff x="0" y="0"/>
          <a:chExt cx="0" cy="0"/>
        </a:xfrm>
      </p:grpSpPr>
      <p:pic>
        <p:nvPicPr>
          <p:cNvPr id="153" name="pasted-image.pdf"/>
          <p:cNvPicPr>
            <a:picLocks noChangeAspect="1"/>
          </p:cNvPicPr>
          <p:nvPr/>
        </p:nvPicPr>
        <p:blipFill>
          <a:blip r:embed="rId2">
            <a:extLst/>
          </a:blip>
          <a:stretch>
            <a:fillRect/>
          </a:stretch>
        </p:blipFill>
        <p:spPr>
          <a:xfrm>
            <a:off x="5900222" y="1597379"/>
            <a:ext cx="712423" cy="616975"/>
          </a:xfrm>
          <a:prstGeom prst="rect">
            <a:avLst/>
          </a:prstGeom>
          <a:ln w="12700">
            <a:miter lim="400000"/>
          </a:ln>
        </p:spPr>
      </p:pic>
      <p:sp>
        <p:nvSpPr>
          <p:cNvPr id="154" name="Shape 154"/>
          <p:cNvSpPr>
            <a:spLocks noGrp="1"/>
          </p:cNvSpPr>
          <p:nvPr>
            <p:ph type="body" sz="quarter" idx="13"/>
          </p:nvPr>
        </p:nvSpPr>
        <p:spPr>
          <a:xfrm>
            <a:off x="1193800" y="4476750"/>
            <a:ext cx="9810750" cy="487313"/>
          </a:xfrm>
          <a:prstGeom prst="rect">
            <a:avLst/>
          </a:prstGeom>
        </p:spPr>
        <p:txBody>
          <a:bodyPr anchor="t">
            <a:spAutoFit/>
          </a:bodyPr>
          <a:lstStyle>
            <a:lvl1pPr>
              <a:lnSpc>
                <a:spcPct val="100000"/>
              </a:lnSpc>
              <a:spcBef>
                <a:spcPts val="0"/>
              </a:spcBef>
              <a:defRPr sz="2500">
                <a:solidFill>
                  <a:srgbClr val="1C3649"/>
                </a:solidFill>
                <a:latin typeface="Helvetica Light"/>
                <a:ea typeface="Helvetica Light"/>
                <a:cs typeface="Helvetica Light"/>
                <a:sym typeface="Helvetica Light"/>
              </a:defRPr>
            </a:lvl1pPr>
          </a:lstStyle>
          <a:p>
            <a:r>
              <a:t>-Johnny Appleseed</a:t>
            </a:r>
          </a:p>
        </p:txBody>
      </p:sp>
      <p:sp>
        <p:nvSpPr>
          <p:cNvPr id="155" name="Shape 155"/>
          <p:cNvSpPr>
            <a:spLocks noGrp="1"/>
          </p:cNvSpPr>
          <p:nvPr>
            <p:ph type="body" sz="quarter" idx="14"/>
          </p:nvPr>
        </p:nvSpPr>
        <p:spPr>
          <a:xfrm>
            <a:off x="1193800" y="2962722"/>
            <a:ext cx="9810750" cy="564257"/>
          </a:xfrm>
          <a:prstGeom prst="rect">
            <a:avLst/>
          </a:prstGeom>
        </p:spPr>
        <p:txBody>
          <a:bodyPr>
            <a:spAutoFit/>
          </a:bodyPr>
          <a:lstStyle>
            <a:lvl1pPr>
              <a:spcBef>
                <a:spcPts val="0"/>
              </a:spcBef>
              <a:defRPr sz="2500" b="1">
                <a:solidFill>
                  <a:srgbClr val="FFFFFF"/>
                </a:solidFill>
              </a:defRPr>
            </a:lvl1pPr>
          </a:lstStyle>
          <a:p>
            <a:r>
              <a:t>“Type a quote here.” </a:t>
            </a:r>
          </a:p>
        </p:txBody>
      </p:sp>
      <p:sp>
        <p:nvSpPr>
          <p:cNvPr id="156" name="Shape 156"/>
          <p:cNvSpPr/>
          <p:nvPr/>
        </p:nvSpPr>
        <p:spPr>
          <a:xfrm>
            <a:off x="409773" y="6535582"/>
            <a:ext cx="2159245" cy="18979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defTabSz="412750" hangingPunct="0">
              <a:defRPr sz="1800">
                <a:latin typeface="+mn-lt"/>
                <a:ea typeface="+mn-ea"/>
                <a:cs typeface="+mn-cs"/>
                <a:sym typeface="Helvetica"/>
              </a:defRPr>
            </a:pPr>
            <a:r>
              <a:rPr sz="900" kern="0">
                <a:solidFill>
                  <a:srgbClr val="53585F"/>
                </a:solidFill>
                <a:sym typeface="Helvetica"/>
              </a:rPr>
              <a:t>IBM </a:t>
            </a:r>
            <a:r>
              <a:rPr sz="900" b="1" kern="0">
                <a:solidFill>
                  <a:srgbClr val="53585F"/>
                </a:solidFill>
                <a:sym typeface="Helvetica"/>
              </a:rPr>
              <a:t>Bluemix Garage</a:t>
            </a:r>
            <a:r>
              <a:rPr sz="900" kern="0">
                <a:solidFill>
                  <a:srgbClr val="53585F"/>
                </a:solidFill>
                <a:sym typeface="Helvetica"/>
              </a:rPr>
              <a:t> | 2016 Confidential</a:t>
            </a:r>
          </a:p>
        </p:txBody>
      </p:sp>
      <p:sp>
        <p:nvSpPr>
          <p:cNvPr id="157" name="Shape 157"/>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96656050"/>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FFFFFF"/>
        </a:solidFill>
        <a:effectLst/>
      </p:bgPr>
    </p:bg>
    <p:spTree>
      <p:nvGrpSpPr>
        <p:cNvPr id="1" name=""/>
        <p:cNvGrpSpPr/>
        <p:nvPr/>
      </p:nvGrpSpPr>
      <p:grpSpPr>
        <a:xfrm>
          <a:off x="0" y="0"/>
          <a:ext cx="0" cy="0"/>
          <a:chOff x="0" y="0"/>
          <a:chExt cx="0" cy="0"/>
        </a:xfrm>
      </p:grpSpPr>
      <p:pic>
        <p:nvPicPr>
          <p:cNvPr id="164" name="pasted-image.png"/>
          <p:cNvPicPr>
            <a:picLocks noChangeAspect="1"/>
          </p:cNvPicPr>
          <p:nvPr/>
        </p:nvPicPr>
        <p:blipFill>
          <a:blip r:embed="rId2">
            <a:extLst/>
          </a:blip>
          <a:stretch>
            <a:fillRect/>
          </a:stretch>
        </p:blipFill>
        <p:spPr>
          <a:xfrm>
            <a:off x="0" y="-1"/>
            <a:ext cx="12190137" cy="6858001"/>
          </a:xfrm>
          <a:prstGeom prst="rect">
            <a:avLst/>
          </a:prstGeom>
          <a:ln w="12700">
            <a:miter lim="400000"/>
          </a:ln>
        </p:spPr>
      </p:pic>
      <p:sp>
        <p:nvSpPr>
          <p:cNvPr id="165" name="Shape 165"/>
          <p:cNvSpPr/>
          <p:nvPr/>
        </p:nvSpPr>
        <p:spPr>
          <a:xfrm>
            <a:off x="409773" y="6535582"/>
            <a:ext cx="2159245" cy="18979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defTabSz="412750" hangingPunct="0">
              <a:defRPr sz="1800">
                <a:latin typeface="+mn-lt"/>
                <a:ea typeface="+mn-ea"/>
                <a:cs typeface="+mn-cs"/>
                <a:sym typeface="Helvetica"/>
              </a:defRPr>
            </a:pPr>
            <a:r>
              <a:rPr sz="900" kern="0">
                <a:solidFill>
                  <a:srgbClr val="53585F"/>
                </a:solidFill>
                <a:sym typeface="Helvetica"/>
              </a:rPr>
              <a:t>IBM </a:t>
            </a:r>
            <a:r>
              <a:rPr sz="900" b="1" kern="0">
                <a:solidFill>
                  <a:srgbClr val="53585F"/>
                </a:solidFill>
                <a:sym typeface="Helvetica"/>
              </a:rPr>
              <a:t>Bluemix Garage</a:t>
            </a:r>
            <a:r>
              <a:rPr sz="900" kern="0">
                <a:solidFill>
                  <a:srgbClr val="53585F"/>
                </a:solidFill>
                <a:sym typeface="Helvetica"/>
              </a:rPr>
              <a:t> | 2016 Confidential</a:t>
            </a:r>
          </a:p>
        </p:txBody>
      </p:sp>
      <p:sp>
        <p:nvSpPr>
          <p:cNvPr id="166" name="Shape 166"/>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796263849"/>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x">
  <p:cSld name="Blank copy 2">
    <p:bg>
      <p:bgPr>
        <a:solidFill>
          <a:srgbClr val="FFFFFF"/>
        </a:solidFill>
        <a:effectLst/>
      </p:bgPr>
    </p:bg>
    <p:spTree>
      <p:nvGrpSpPr>
        <p:cNvPr id="1" name=""/>
        <p:cNvGrpSpPr/>
        <p:nvPr/>
      </p:nvGrpSpPr>
      <p:grpSpPr>
        <a:xfrm>
          <a:off x="0" y="0"/>
          <a:ext cx="0" cy="0"/>
          <a:chOff x="0" y="0"/>
          <a:chExt cx="0" cy="0"/>
        </a:xfrm>
      </p:grpSpPr>
      <p:sp>
        <p:nvSpPr>
          <p:cNvPr id="173" name="Shape 173"/>
          <p:cNvSpPr/>
          <p:nvPr/>
        </p:nvSpPr>
        <p:spPr>
          <a:xfrm>
            <a:off x="409773" y="6535582"/>
            <a:ext cx="2159245" cy="18979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defTabSz="412750" hangingPunct="0">
              <a:defRPr sz="1800">
                <a:latin typeface="+mn-lt"/>
                <a:ea typeface="+mn-ea"/>
                <a:cs typeface="+mn-cs"/>
                <a:sym typeface="Helvetica"/>
              </a:defRPr>
            </a:pPr>
            <a:r>
              <a:rPr sz="900" kern="0">
                <a:solidFill>
                  <a:srgbClr val="53585F"/>
                </a:solidFill>
                <a:sym typeface="Helvetica"/>
              </a:rPr>
              <a:t>IBM </a:t>
            </a:r>
            <a:r>
              <a:rPr sz="900" b="1" kern="0">
                <a:solidFill>
                  <a:srgbClr val="53585F"/>
                </a:solidFill>
                <a:sym typeface="Helvetica"/>
              </a:rPr>
              <a:t>Bluemix Garage</a:t>
            </a:r>
            <a:r>
              <a:rPr sz="900" kern="0">
                <a:solidFill>
                  <a:srgbClr val="53585F"/>
                </a:solidFill>
                <a:sym typeface="Helvetica"/>
              </a:rPr>
              <a:t> | 2016 Confidential</a:t>
            </a:r>
          </a:p>
        </p:txBody>
      </p:sp>
      <p:sp>
        <p:nvSpPr>
          <p:cNvPr id="174" name="Shape 174"/>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079573119"/>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x">
  <p:cSld name="Title - Top">
    <p:bg>
      <p:bgPr>
        <a:solidFill>
          <a:srgbClr val="FFFFFF"/>
        </a:solidFill>
        <a:effectLst/>
      </p:bgPr>
    </p:bg>
    <p:spTree>
      <p:nvGrpSpPr>
        <p:cNvPr id="1" name=""/>
        <p:cNvGrpSpPr/>
        <p:nvPr/>
      </p:nvGrpSpPr>
      <p:grpSpPr>
        <a:xfrm>
          <a:off x="0" y="0"/>
          <a:ext cx="0" cy="0"/>
          <a:chOff x="0" y="0"/>
          <a:chExt cx="0" cy="0"/>
        </a:xfrm>
      </p:grpSpPr>
      <p:sp>
        <p:nvSpPr>
          <p:cNvPr id="181" name="Shape 181"/>
          <p:cNvSpPr/>
          <p:nvPr/>
        </p:nvSpPr>
        <p:spPr>
          <a:xfrm>
            <a:off x="449419" y="730250"/>
            <a:ext cx="11941059" cy="0"/>
          </a:xfrm>
          <a:prstGeom prst="line">
            <a:avLst/>
          </a:prstGeom>
          <a:ln w="25400">
            <a:solidFill>
              <a:srgbClr val="00B39F"/>
            </a:solidFill>
            <a:miter lim="400000"/>
          </a:ln>
        </p:spPr>
        <p:txBody>
          <a:bodyPr lIns="25400" tIns="25400" rIns="25400" bIns="25400" anchor="ctr"/>
          <a:lstStyle/>
          <a:p>
            <a:pPr defTabSz="228600" hangingPunct="0">
              <a:defRPr sz="1200">
                <a:solidFill>
                  <a:srgbClr val="000000"/>
                </a:solidFill>
                <a:latin typeface="+mn-lt"/>
                <a:ea typeface="+mn-ea"/>
                <a:cs typeface="+mn-cs"/>
                <a:sym typeface="Helvetica"/>
              </a:defRPr>
            </a:pPr>
            <a:endParaRPr sz="600" kern="0">
              <a:solidFill>
                <a:srgbClr val="000000"/>
              </a:solidFill>
              <a:sym typeface="Helvetica"/>
            </a:endParaRPr>
          </a:p>
        </p:txBody>
      </p:sp>
      <p:sp>
        <p:nvSpPr>
          <p:cNvPr id="182" name="Shape 182"/>
          <p:cNvSpPr>
            <a:spLocks noGrp="1"/>
          </p:cNvSpPr>
          <p:nvPr>
            <p:ph type="title"/>
          </p:nvPr>
        </p:nvSpPr>
        <p:spPr>
          <a:xfrm>
            <a:off x="346499" y="196850"/>
            <a:ext cx="8386639" cy="511969"/>
          </a:xfrm>
          <a:prstGeom prst="rect">
            <a:avLst/>
          </a:prstGeom>
        </p:spPr>
        <p:txBody>
          <a:bodyPr/>
          <a:lstStyle>
            <a:lvl1pPr>
              <a:defRPr>
                <a:solidFill>
                  <a:srgbClr val="00B39F"/>
                </a:solidFill>
              </a:defRPr>
            </a:lvl1pPr>
          </a:lstStyle>
          <a:p>
            <a:r>
              <a:t>Title Text</a:t>
            </a:r>
          </a:p>
        </p:txBody>
      </p:sp>
      <p:sp>
        <p:nvSpPr>
          <p:cNvPr id="183" name="Shape 183"/>
          <p:cNvSpPr/>
          <p:nvPr/>
        </p:nvSpPr>
        <p:spPr>
          <a:xfrm>
            <a:off x="409773" y="6535582"/>
            <a:ext cx="2159245" cy="18979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defTabSz="412750" hangingPunct="0">
              <a:defRPr sz="1800">
                <a:latin typeface="+mn-lt"/>
                <a:ea typeface="+mn-ea"/>
                <a:cs typeface="+mn-cs"/>
                <a:sym typeface="Helvetica"/>
              </a:defRPr>
            </a:pPr>
            <a:r>
              <a:rPr sz="900" kern="0">
                <a:solidFill>
                  <a:srgbClr val="53585F"/>
                </a:solidFill>
                <a:sym typeface="Helvetica"/>
              </a:rPr>
              <a:t>IBM </a:t>
            </a:r>
            <a:r>
              <a:rPr sz="900" b="1" kern="0">
                <a:solidFill>
                  <a:srgbClr val="53585F"/>
                </a:solidFill>
                <a:sym typeface="Helvetica"/>
              </a:rPr>
              <a:t>Bluemix Garage</a:t>
            </a:r>
            <a:r>
              <a:rPr sz="900" kern="0">
                <a:solidFill>
                  <a:srgbClr val="53585F"/>
                </a:solidFill>
                <a:sym typeface="Helvetica"/>
              </a:rPr>
              <a:t> | 2016 Confidential</a:t>
            </a:r>
          </a:p>
        </p:txBody>
      </p:sp>
      <p:sp>
        <p:nvSpPr>
          <p:cNvPr id="184" name="Shape 184"/>
          <p:cNvSpPr>
            <a:spLocks noGrp="1"/>
          </p:cNvSpPr>
          <p:nvPr>
            <p:ph type="sldNum" sz="quarter" idx="2"/>
          </p:nvPr>
        </p:nvSpPr>
        <p:spPr>
          <a:xfrm>
            <a:off x="5947754" y="6540500"/>
            <a:ext cx="290144" cy="287258"/>
          </a:xfrm>
          <a:prstGeom prst="rect">
            <a:avLst/>
          </a:prstGeom>
        </p:spPr>
        <p:txBody>
          <a:bodyPr/>
          <a:lstStyle>
            <a:lvl1pPr algn="ct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95554740"/>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
  <p:cSld name="Title - Top copy 2">
    <p:bg>
      <p:bgPr>
        <a:solidFill>
          <a:srgbClr val="FFFFFF"/>
        </a:solidFill>
        <a:effectLst/>
      </p:bgPr>
    </p:bg>
    <p:spTree>
      <p:nvGrpSpPr>
        <p:cNvPr id="1" name=""/>
        <p:cNvGrpSpPr/>
        <p:nvPr/>
      </p:nvGrpSpPr>
      <p:grpSpPr>
        <a:xfrm>
          <a:off x="0" y="0"/>
          <a:ext cx="0" cy="0"/>
          <a:chOff x="0" y="0"/>
          <a:chExt cx="0" cy="0"/>
        </a:xfrm>
      </p:grpSpPr>
      <p:sp>
        <p:nvSpPr>
          <p:cNvPr id="191" name="Shape 191"/>
          <p:cNvSpPr/>
          <p:nvPr/>
        </p:nvSpPr>
        <p:spPr>
          <a:xfrm>
            <a:off x="449419" y="730250"/>
            <a:ext cx="11941059" cy="0"/>
          </a:xfrm>
          <a:prstGeom prst="line">
            <a:avLst/>
          </a:prstGeom>
          <a:ln w="25400">
            <a:solidFill>
              <a:srgbClr val="1A3549"/>
            </a:solidFill>
            <a:miter lim="400000"/>
          </a:ln>
        </p:spPr>
        <p:txBody>
          <a:bodyPr lIns="25400" tIns="25400" rIns="25400" bIns="25400" anchor="ctr"/>
          <a:lstStyle/>
          <a:p>
            <a:pPr defTabSz="228600" hangingPunct="0">
              <a:defRPr sz="1200">
                <a:solidFill>
                  <a:srgbClr val="000000"/>
                </a:solidFill>
                <a:latin typeface="+mn-lt"/>
                <a:ea typeface="+mn-ea"/>
                <a:cs typeface="+mn-cs"/>
                <a:sym typeface="Helvetica"/>
              </a:defRPr>
            </a:pPr>
            <a:endParaRPr sz="600" kern="0">
              <a:solidFill>
                <a:srgbClr val="000000"/>
              </a:solidFill>
              <a:sym typeface="Helvetica"/>
            </a:endParaRPr>
          </a:p>
        </p:txBody>
      </p:sp>
      <p:sp>
        <p:nvSpPr>
          <p:cNvPr id="192" name="Shape 192"/>
          <p:cNvSpPr>
            <a:spLocks noGrp="1"/>
          </p:cNvSpPr>
          <p:nvPr>
            <p:ph type="title"/>
          </p:nvPr>
        </p:nvSpPr>
        <p:spPr>
          <a:xfrm>
            <a:off x="346499" y="196850"/>
            <a:ext cx="8386639" cy="511969"/>
          </a:xfrm>
          <a:prstGeom prst="rect">
            <a:avLst/>
          </a:prstGeom>
        </p:spPr>
        <p:txBody>
          <a:bodyPr/>
          <a:lstStyle>
            <a:lvl1pPr>
              <a:defRPr>
                <a:solidFill>
                  <a:srgbClr val="1A3549"/>
                </a:solidFill>
              </a:defRPr>
            </a:lvl1pPr>
          </a:lstStyle>
          <a:p>
            <a:r>
              <a:t>Title Text</a:t>
            </a:r>
          </a:p>
        </p:txBody>
      </p:sp>
      <p:sp>
        <p:nvSpPr>
          <p:cNvPr id="193" name="Shape 193"/>
          <p:cNvSpPr/>
          <p:nvPr/>
        </p:nvSpPr>
        <p:spPr>
          <a:xfrm>
            <a:off x="409773" y="6535582"/>
            <a:ext cx="2159245" cy="18979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defTabSz="412750" hangingPunct="0">
              <a:defRPr sz="1800">
                <a:latin typeface="+mn-lt"/>
                <a:ea typeface="+mn-ea"/>
                <a:cs typeface="+mn-cs"/>
                <a:sym typeface="Helvetica"/>
              </a:defRPr>
            </a:pPr>
            <a:r>
              <a:rPr sz="900" kern="0">
                <a:solidFill>
                  <a:srgbClr val="53585F"/>
                </a:solidFill>
                <a:sym typeface="Helvetica"/>
              </a:rPr>
              <a:t>IBM </a:t>
            </a:r>
            <a:r>
              <a:rPr sz="900" b="1" kern="0">
                <a:solidFill>
                  <a:srgbClr val="53585F"/>
                </a:solidFill>
                <a:sym typeface="Helvetica"/>
              </a:rPr>
              <a:t>Bluemix Garage</a:t>
            </a:r>
            <a:r>
              <a:rPr sz="900" kern="0">
                <a:solidFill>
                  <a:srgbClr val="53585F"/>
                </a:solidFill>
                <a:sym typeface="Helvetica"/>
              </a:rPr>
              <a:t> | 2016 Confidential</a:t>
            </a:r>
          </a:p>
        </p:txBody>
      </p:sp>
      <p:sp>
        <p:nvSpPr>
          <p:cNvPr id="194" name="Shape 194"/>
          <p:cNvSpPr>
            <a:spLocks noGrp="1"/>
          </p:cNvSpPr>
          <p:nvPr>
            <p:ph type="sldNum" sz="quarter" idx="2"/>
          </p:nvPr>
        </p:nvSpPr>
        <p:spPr>
          <a:xfrm>
            <a:off x="5947754" y="6540500"/>
            <a:ext cx="290144" cy="287258"/>
          </a:xfrm>
          <a:prstGeom prst="rect">
            <a:avLst/>
          </a:prstGeom>
        </p:spPr>
        <p:txBody>
          <a:bodyPr/>
          <a:lstStyle>
            <a:lvl1pPr algn="ct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858346249"/>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x">
  <p:cSld name="Title - Top copy 3">
    <p:bg>
      <p:bgPr>
        <a:solidFill>
          <a:srgbClr val="FFFFFF"/>
        </a:solidFill>
        <a:effectLst/>
      </p:bgPr>
    </p:bg>
    <p:spTree>
      <p:nvGrpSpPr>
        <p:cNvPr id="1" name=""/>
        <p:cNvGrpSpPr/>
        <p:nvPr/>
      </p:nvGrpSpPr>
      <p:grpSpPr>
        <a:xfrm>
          <a:off x="0" y="0"/>
          <a:ext cx="0" cy="0"/>
          <a:chOff x="0" y="0"/>
          <a:chExt cx="0" cy="0"/>
        </a:xfrm>
      </p:grpSpPr>
      <p:sp>
        <p:nvSpPr>
          <p:cNvPr id="201" name="Shape 201"/>
          <p:cNvSpPr/>
          <p:nvPr/>
        </p:nvSpPr>
        <p:spPr>
          <a:xfrm>
            <a:off x="449419" y="730250"/>
            <a:ext cx="11941059" cy="0"/>
          </a:xfrm>
          <a:prstGeom prst="line">
            <a:avLst/>
          </a:prstGeom>
          <a:ln w="25400">
            <a:solidFill>
              <a:srgbClr val="4E7DBD"/>
            </a:solidFill>
            <a:miter lim="400000"/>
          </a:ln>
        </p:spPr>
        <p:txBody>
          <a:bodyPr lIns="25400" tIns="25400" rIns="25400" bIns="25400" anchor="ctr"/>
          <a:lstStyle/>
          <a:p>
            <a:pPr defTabSz="228600" hangingPunct="0">
              <a:defRPr sz="1200">
                <a:solidFill>
                  <a:srgbClr val="000000"/>
                </a:solidFill>
                <a:latin typeface="+mn-lt"/>
                <a:ea typeface="+mn-ea"/>
                <a:cs typeface="+mn-cs"/>
                <a:sym typeface="Helvetica"/>
              </a:defRPr>
            </a:pPr>
            <a:endParaRPr sz="600" kern="0">
              <a:solidFill>
                <a:srgbClr val="000000"/>
              </a:solidFill>
              <a:sym typeface="Helvetica"/>
            </a:endParaRPr>
          </a:p>
        </p:txBody>
      </p:sp>
      <p:sp>
        <p:nvSpPr>
          <p:cNvPr id="202" name="Shape 202"/>
          <p:cNvSpPr>
            <a:spLocks noGrp="1"/>
          </p:cNvSpPr>
          <p:nvPr>
            <p:ph type="title"/>
          </p:nvPr>
        </p:nvSpPr>
        <p:spPr>
          <a:xfrm>
            <a:off x="346499" y="196850"/>
            <a:ext cx="8386639" cy="511969"/>
          </a:xfrm>
          <a:prstGeom prst="rect">
            <a:avLst/>
          </a:prstGeom>
        </p:spPr>
        <p:txBody>
          <a:bodyPr/>
          <a:lstStyle>
            <a:lvl1pPr>
              <a:defRPr>
                <a:solidFill>
                  <a:srgbClr val="4E7DBD"/>
                </a:solidFill>
              </a:defRPr>
            </a:lvl1pPr>
          </a:lstStyle>
          <a:p>
            <a:r>
              <a:t>Title Text</a:t>
            </a:r>
          </a:p>
        </p:txBody>
      </p:sp>
      <p:sp>
        <p:nvSpPr>
          <p:cNvPr id="203" name="Shape 203"/>
          <p:cNvSpPr/>
          <p:nvPr/>
        </p:nvSpPr>
        <p:spPr>
          <a:xfrm>
            <a:off x="409773" y="6535582"/>
            <a:ext cx="2159245" cy="18979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defTabSz="412750" hangingPunct="0">
              <a:defRPr sz="1800">
                <a:latin typeface="+mn-lt"/>
                <a:ea typeface="+mn-ea"/>
                <a:cs typeface="+mn-cs"/>
                <a:sym typeface="Helvetica"/>
              </a:defRPr>
            </a:pPr>
            <a:r>
              <a:rPr sz="900" kern="0">
                <a:solidFill>
                  <a:srgbClr val="53585F"/>
                </a:solidFill>
                <a:sym typeface="Helvetica"/>
              </a:rPr>
              <a:t>IBM </a:t>
            </a:r>
            <a:r>
              <a:rPr sz="900" b="1" kern="0">
                <a:solidFill>
                  <a:srgbClr val="53585F"/>
                </a:solidFill>
                <a:sym typeface="Helvetica"/>
              </a:rPr>
              <a:t>Bluemix Garage</a:t>
            </a:r>
            <a:r>
              <a:rPr sz="900" kern="0">
                <a:solidFill>
                  <a:srgbClr val="53585F"/>
                </a:solidFill>
                <a:sym typeface="Helvetica"/>
              </a:rPr>
              <a:t> | 2016 Confidential</a:t>
            </a:r>
          </a:p>
        </p:txBody>
      </p:sp>
      <p:sp>
        <p:nvSpPr>
          <p:cNvPr id="204" name="Shape 204"/>
          <p:cNvSpPr>
            <a:spLocks noGrp="1"/>
          </p:cNvSpPr>
          <p:nvPr>
            <p:ph type="sldNum" sz="quarter" idx="2"/>
          </p:nvPr>
        </p:nvSpPr>
        <p:spPr>
          <a:xfrm>
            <a:off x="5947754" y="6540500"/>
            <a:ext cx="290144" cy="287258"/>
          </a:xfrm>
          <a:prstGeom prst="rect">
            <a:avLst/>
          </a:prstGeom>
        </p:spPr>
        <p:txBody>
          <a:bodyPr/>
          <a:lstStyle>
            <a:lvl1pPr algn="ct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025951670"/>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x">
  <p:cSld name="Title &amp; Bullets">
    <p:bg>
      <p:bgPr>
        <a:solidFill>
          <a:srgbClr val="FFFFFF"/>
        </a:solidFill>
        <a:effectLst/>
      </p:bgPr>
    </p:bg>
    <p:spTree>
      <p:nvGrpSpPr>
        <p:cNvPr id="1" name=""/>
        <p:cNvGrpSpPr/>
        <p:nvPr/>
      </p:nvGrpSpPr>
      <p:grpSpPr>
        <a:xfrm>
          <a:off x="0" y="0"/>
          <a:ext cx="0" cy="0"/>
          <a:chOff x="0" y="0"/>
          <a:chExt cx="0" cy="0"/>
        </a:xfrm>
      </p:grpSpPr>
      <p:sp>
        <p:nvSpPr>
          <p:cNvPr id="211" name="Shape 211"/>
          <p:cNvSpPr>
            <a:spLocks noGrp="1"/>
          </p:cNvSpPr>
          <p:nvPr>
            <p:ph type="title"/>
          </p:nvPr>
        </p:nvSpPr>
        <p:spPr>
          <a:xfrm>
            <a:off x="844550" y="476250"/>
            <a:ext cx="10502900" cy="1143000"/>
          </a:xfrm>
          <a:prstGeom prst="rect">
            <a:avLst/>
          </a:prstGeom>
        </p:spPr>
        <p:txBody>
          <a:bodyPr anchor="ctr"/>
          <a:lstStyle>
            <a:lvl1pPr algn="ctr">
              <a:defRPr sz="5600" b="0">
                <a:solidFill>
                  <a:srgbClr val="000000"/>
                </a:solidFill>
                <a:latin typeface="Helvetica Light"/>
                <a:ea typeface="Helvetica Light"/>
                <a:cs typeface="Helvetica Light"/>
                <a:sym typeface="Helvetica Light"/>
              </a:defRPr>
            </a:lvl1pPr>
          </a:lstStyle>
          <a:p>
            <a:r>
              <a:t>Title Text</a:t>
            </a:r>
          </a:p>
        </p:txBody>
      </p:sp>
      <p:sp>
        <p:nvSpPr>
          <p:cNvPr id="212" name="Shape 212"/>
          <p:cNvSpPr>
            <a:spLocks noGrp="1"/>
          </p:cNvSpPr>
          <p:nvPr>
            <p:ph type="body" idx="1"/>
          </p:nvPr>
        </p:nvSpPr>
        <p:spPr>
          <a:xfrm>
            <a:off x="844550" y="1619250"/>
            <a:ext cx="10502900" cy="4603750"/>
          </a:xfrm>
          <a:prstGeom prst="rect">
            <a:avLst/>
          </a:prstGeom>
        </p:spPr>
        <p:txBody>
          <a:bodyPr/>
          <a:lstStyle>
            <a:lvl1pPr marL="317500" indent="-317500" algn="l">
              <a:lnSpc>
                <a:spcPct val="100000"/>
              </a:lnSpc>
              <a:spcBef>
                <a:spcPts val="2950"/>
              </a:spcBef>
              <a:buSzPct val="75000"/>
              <a:buChar char="•"/>
              <a:defRPr sz="2600">
                <a:solidFill>
                  <a:srgbClr val="000000"/>
                </a:solidFill>
                <a:latin typeface="Helvetica Light"/>
                <a:ea typeface="Helvetica Light"/>
                <a:cs typeface="Helvetica Light"/>
                <a:sym typeface="Helvetica Light"/>
              </a:defRPr>
            </a:lvl1pPr>
            <a:lvl2pPr marL="635000" indent="-317500" algn="l">
              <a:lnSpc>
                <a:spcPct val="100000"/>
              </a:lnSpc>
              <a:spcBef>
                <a:spcPts val="2950"/>
              </a:spcBef>
              <a:buSzPct val="75000"/>
              <a:buChar char="•"/>
              <a:defRPr sz="2600">
                <a:solidFill>
                  <a:srgbClr val="000000"/>
                </a:solidFill>
                <a:latin typeface="Helvetica Light"/>
                <a:ea typeface="Helvetica Light"/>
                <a:cs typeface="Helvetica Light"/>
                <a:sym typeface="Helvetica Light"/>
              </a:defRPr>
            </a:lvl2pPr>
            <a:lvl3pPr marL="952500" indent="-317500" algn="l">
              <a:lnSpc>
                <a:spcPct val="100000"/>
              </a:lnSpc>
              <a:spcBef>
                <a:spcPts val="2950"/>
              </a:spcBef>
              <a:buSzPct val="75000"/>
              <a:buChar char="•"/>
              <a:defRPr sz="2600">
                <a:solidFill>
                  <a:srgbClr val="000000"/>
                </a:solidFill>
                <a:latin typeface="Helvetica Light"/>
                <a:ea typeface="Helvetica Light"/>
                <a:cs typeface="Helvetica Light"/>
                <a:sym typeface="Helvetica Light"/>
              </a:defRPr>
            </a:lvl3pPr>
            <a:lvl4pPr marL="1270000" indent="-317500" algn="l">
              <a:lnSpc>
                <a:spcPct val="100000"/>
              </a:lnSpc>
              <a:spcBef>
                <a:spcPts val="2950"/>
              </a:spcBef>
              <a:buSzPct val="75000"/>
              <a:buChar char="•"/>
              <a:defRPr sz="2600">
                <a:solidFill>
                  <a:srgbClr val="000000"/>
                </a:solidFill>
                <a:latin typeface="Helvetica Light"/>
                <a:ea typeface="Helvetica Light"/>
                <a:cs typeface="Helvetica Light"/>
                <a:sym typeface="Helvetica Light"/>
              </a:defRPr>
            </a:lvl4pPr>
            <a:lvl5pPr marL="1587500" indent="-317500" algn="l">
              <a:lnSpc>
                <a:spcPct val="100000"/>
              </a:lnSpc>
              <a:spcBef>
                <a:spcPts val="2950"/>
              </a:spcBef>
              <a:buSzPct val="75000"/>
              <a:buChar char="•"/>
              <a:defRPr sz="2600">
                <a:solidFill>
                  <a:srgbClr val="000000"/>
                </a:solidFill>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213" name="Shape 213"/>
          <p:cNvSpPr>
            <a:spLocks noGrp="1"/>
          </p:cNvSpPr>
          <p:nvPr>
            <p:ph type="sldNum" sz="quarter" idx="2"/>
          </p:nvPr>
        </p:nvSpPr>
        <p:spPr>
          <a:xfrm>
            <a:off x="5947754" y="6540500"/>
            <a:ext cx="290144" cy="287258"/>
          </a:xfrm>
          <a:prstGeom prst="rect">
            <a:avLst/>
          </a:prstGeom>
        </p:spPr>
        <p:txBody>
          <a:bodyPr/>
          <a:lstStyle>
            <a:lvl1pPr algn="ct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4129618607"/>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x">
  <p:cSld name="1_Blank copy">
    <p:bg>
      <p:bgPr>
        <a:solidFill>
          <a:srgbClr val="FFFFFF"/>
        </a:solidFill>
        <a:effectLst/>
      </p:bgPr>
    </p:bg>
    <p:spTree>
      <p:nvGrpSpPr>
        <p:cNvPr id="1" name=""/>
        <p:cNvGrpSpPr/>
        <p:nvPr/>
      </p:nvGrpSpPr>
      <p:grpSpPr>
        <a:xfrm>
          <a:off x="0" y="0"/>
          <a:ext cx="0" cy="0"/>
          <a:chOff x="0" y="0"/>
          <a:chExt cx="0" cy="0"/>
        </a:xfrm>
      </p:grpSpPr>
      <p:pic>
        <p:nvPicPr>
          <p:cNvPr id="220" name="pasted-image.pdf"/>
          <p:cNvPicPr>
            <a:picLocks noChangeAspect="1"/>
          </p:cNvPicPr>
          <p:nvPr/>
        </p:nvPicPr>
        <p:blipFill>
          <a:blip r:embed="rId2">
            <a:extLst/>
          </a:blip>
          <a:stretch>
            <a:fillRect/>
          </a:stretch>
        </p:blipFill>
        <p:spPr>
          <a:xfrm>
            <a:off x="457502" y="6573330"/>
            <a:ext cx="2552938" cy="368663"/>
          </a:xfrm>
          <a:prstGeom prst="rect">
            <a:avLst/>
          </a:prstGeom>
          <a:ln w="12700">
            <a:miter lim="400000"/>
          </a:ln>
        </p:spPr>
      </p:pic>
      <p:sp>
        <p:nvSpPr>
          <p:cNvPr id="221" name="Shape 221"/>
          <p:cNvSpPr>
            <a:spLocks noGrp="1"/>
          </p:cNvSpPr>
          <p:nvPr>
            <p:ph type="body" sz="quarter" idx="13"/>
          </p:nvPr>
        </p:nvSpPr>
        <p:spPr>
          <a:xfrm>
            <a:off x="1423792" y="1649739"/>
            <a:ext cx="2699616" cy="2332584"/>
          </a:xfrm>
          <a:custGeom>
            <a:avLst/>
            <a:gdLst/>
            <a:ahLst/>
            <a:cxnLst>
              <a:cxn ang="0">
                <a:pos x="wd2" y="hd2"/>
              </a:cxn>
              <a:cxn ang="5400000">
                <a:pos x="wd2" y="hd2"/>
              </a:cxn>
              <a:cxn ang="10800000">
                <a:pos x="wd2" y="hd2"/>
              </a:cxn>
              <a:cxn ang="16200000">
                <a:pos x="wd2" y="hd2"/>
              </a:cxn>
            </a:cxnLst>
            <a:rect l="0" t="0" r="r" b="b"/>
            <a:pathLst>
              <a:path w="21600" h="21600" extrusionOk="0">
                <a:moveTo>
                  <a:pt x="5412" y="0"/>
                </a:moveTo>
                <a:lnTo>
                  <a:pt x="16236" y="0"/>
                </a:lnTo>
                <a:lnTo>
                  <a:pt x="21600" y="10803"/>
                </a:lnTo>
                <a:lnTo>
                  <a:pt x="16213" y="21594"/>
                </a:lnTo>
                <a:lnTo>
                  <a:pt x="5390" y="21600"/>
                </a:lnTo>
                <a:lnTo>
                  <a:pt x="0" y="10840"/>
                </a:lnTo>
                <a:lnTo>
                  <a:pt x="5412" y="0"/>
                </a:lnTo>
                <a:close/>
              </a:path>
            </a:pathLst>
          </a:custGeom>
          <a:solidFill>
            <a:srgbClr val="6AA4D9"/>
          </a:solidFill>
        </p:spPr>
        <p:txBody>
          <a:bodyPr>
            <a:noAutofit/>
          </a:bodyPr>
          <a:lstStyle>
            <a:lvl1pPr>
              <a:lnSpc>
                <a:spcPct val="100000"/>
              </a:lnSpc>
              <a:spcBef>
                <a:spcPts val="0"/>
              </a:spcBef>
              <a:defRPr sz="2600">
                <a:solidFill>
                  <a:srgbClr val="FFFFFF"/>
                </a:solidFill>
              </a:defRPr>
            </a:lvl1pPr>
          </a:lstStyle>
          <a:p>
            <a:r>
              <a:t>Text</a:t>
            </a:r>
          </a:p>
        </p:txBody>
      </p:sp>
      <p:sp>
        <p:nvSpPr>
          <p:cNvPr id="222" name="Shape 222"/>
          <p:cNvSpPr>
            <a:spLocks noGrp="1"/>
          </p:cNvSpPr>
          <p:nvPr>
            <p:ph type="body" sz="quarter" idx="14"/>
          </p:nvPr>
        </p:nvSpPr>
        <p:spPr>
          <a:xfrm>
            <a:off x="4650942" y="1649739"/>
            <a:ext cx="2699616" cy="2332584"/>
          </a:xfrm>
          <a:custGeom>
            <a:avLst/>
            <a:gdLst/>
            <a:ahLst/>
            <a:cxnLst>
              <a:cxn ang="0">
                <a:pos x="wd2" y="hd2"/>
              </a:cxn>
              <a:cxn ang="5400000">
                <a:pos x="wd2" y="hd2"/>
              </a:cxn>
              <a:cxn ang="10800000">
                <a:pos x="wd2" y="hd2"/>
              </a:cxn>
              <a:cxn ang="16200000">
                <a:pos x="wd2" y="hd2"/>
              </a:cxn>
            </a:cxnLst>
            <a:rect l="0" t="0" r="r" b="b"/>
            <a:pathLst>
              <a:path w="21600" h="21600" extrusionOk="0">
                <a:moveTo>
                  <a:pt x="5412" y="0"/>
                </a:moveTo>
                <a:lnTo>
                  <a:pt x="16236" y="0"/>
                </a:lnTo>
                <a:lnTo>
                  <a:pt x="21600" y="10803"/>
                </a:lnTo>
                <a:lnTo>
                  <a:pt x="16213" y="21594"/>
                </a:lnTo>
                <a:lnTo>
                  <a:pt x="5390" y="21600"/>
                </a:lnTo>
                <a:lnTo>
                  <a:pt x="0" y="10840"/>
                </a:lnTo>
                <a:lnTo>
                  <a:pt x="5412" y="0"/>
                </a:lnTo>
                <a:close/>
              </a:path>
            </a:pathLst>
          </a:custGeom>
          <a:solidFill>
            <a:srgbClr val="528DC9"/>
          </a:solidFill>
        </p:spPr>
        <p:txBody>
          <a:bodyPr>
            <a:noAutofit/>
          </a:bodyPr>
          <a:lstStyle>
            <a:lvl1pPr>
              <a:lnSpc>
                <a:spcPct val="100000"/>
              </a:lnSpc>
              <a:spcBef>
                <a:spcPts val="0"/>
              </a:spcBef>
              <a:defRPr sz="2600">
                <a:solidFill>
                  <a:srgbClr val="FFFFFF"/>
                </a:solidFill>
              </a:defRPr>
            </a:lvl1pPr>
          </a:lstStyle>
          <a:p>
            <a:r>
              <a:t>Text</a:t>
            </a:r>
          </a:p>
        </p:txBody>
      </p:sp>
      <p:sp>
        <p:nvSpPr>
          <p:cNvPr id="223" name="Shape 223"/>
          <p:cNvSpPr>
            <a:spLocks noGrp="1"/>
          </p:cNvSpPr>
          <p:nvPr>
            <p:ph type="body" sz="quarter" idx="15"/>
          </p:nvPr>
        </p:nvSpPr>
        <p:spPr>
          <a:xfrm>
            <a:off x="7878093" y="1649739"/>
            <a:ext cx="2699616" cy="2332584"/>
          </a:xfrm>
          <a:custGeom>
            <a:avLst/>
            <a:gdLst/>
            <a:ahLst/>
            <a:cxnLst>
              <a:cxn ang="0">
                <a:pos x="wd2" y="hd2"/>
              </a:cxn>
              <a:cxn ang="5400000">
                <a:pos x="wd2" y="hd2"/>
              </a:cxn>
              <a:cxn ang="10800000">
                <a:pos x="wd2" y="hd2"/>
              </a:cxn>
              <a:cxn ang="16200000">
                <a:pos x="wd2" y="hd2"/>
              </a:cxn>
            </a:cxnLst>
            <a:rect l="0" t="0" r="r" b="b"/>
            <a:pathLst>
              <a:path w="21600" h="21600" extrusionOk="0">
                <a:moveTo>
                  <a:pt x="5412" y="0"/>
                </a:moveTo>
                <a:lnTo>
                  <a:pt x="16236" y="0"/>
                </a:lnTo>
                <a:lnTo>
                  <a:pt x="21600" y="10803"/>
                </a:lnTo>
                <a:lnTo>
                  <a:pt x="16213" y="21594"/>
                </a:lnTo>
                <a:lnTo>
                  <a:pt x="5390" y="21600"/>
                </a:lnTo>
                <a:lnTo>
                  <a:pt x="0" y="10840"/>
                </a:lnTo>
                <a:lnTo>
                  <a:pt x="5412" y="0"/>
                </a:lnTo>
                <a:close/>
              </a:path>
            </a:pathLst>
          </a:custGeom>
          <a:solidFill>
            <a:srgbClr val="1C3649"/>
          </a:solidFill>
        </p:spPr>
        <p:txBody>
          <a:bodyPr>
            <a:noAutofit/>
          </a:bodyPr>
          <a:lstStyle>
            <a:lvl1pPr>
              <a:lnSpc>
                <a:spcPct val="100000"/>
              </a:lnSpc>
              <a:spcBef>
                <a:spcPts val="0"/>
              </a:spcBef>
              <a:defRPr sz="2600">
                <a:solidFill>
                  <a:srgbClr val="FFFFFF"/>
                </a:solidFill>
              </a:defRPr>
            </a:lvl1pPr>
          </a:lstStyle>
          <a:p>
            <a:r>
              <a:t>Text</a:t>
            </a:r>
          </a:p>
        </p:txBody>
      </p:sp>
      <p:sp>
        <p:nvSpPr>
          <p:cNvPr id="224" name="Shape 224"/>
          <p:cNvSpPr>
            <a:spLocks noGrp="1"/>
          </p:cNvSpPr>
          <p:nvPr>
            <p:ph type="body" sz="quarter" idx="16"/>
          </p:nvPr>
        </p:nvSpPr>
        <p:spPr>
          <a:xfrm>
            <a:off x="441826" y="511141"/>
            <a:ext cx="11197861" cy="474266"/>
          </a:xfrm>
          <a:prstGeom prst="rect">
            <a:avLst/>
          </a:prstGeom>
        </p:spPr>
        <p:txBody>
          <a:bodyPr anchor="t">
            <a:noAutofit/>
          </a:bodyPr>
          <a:lstStyle>
            <a:lvl1pPr algn="l">
              <a:lnSpc>
                <a:spcPct val="100000"/>
              </a:lnSpc>
              <a:spcBef>
                <a:spcPts val="0"/>
              </a:spcBef>
              <a:defRPr sz="3000" b="1">
                <a:solidFill>
                  <a:srgbClr val="00B39F"/>
                </a:solidFill>
              </a:defRPr>
            </a:lvl1pPr>
          </a:lstStyle>
          <a:p>
            <a:r>
              <a:t>Title Text</a:t>
            </a:r>
          </a:p>
        </p:txBody>
      </p:sp>
      <p:sp>
        <p:nvSpPr>
          <p:cNvPr id="225" name="Shape 225"/>
          <p:cNvSpPr>
            <a:spLocks noGrp="1"/>
          </p:cNvSpPr>
          <p:nvPr>
            <p:ph type="body" sz="quarter" idx="17"/>
          </p:nvPr>
        </p:nvSpPr>
        <p:spPr>
          <a:xfrm>
            <a:off x="4650942" y="4179614"/>
            <a:ext cx="2699616" cy="1729384"/>
          </a:xfrm>
          <a:prstGeom prst="rect">
            <a:avLst/>
          </a:prstGeom>
        </p:spPr>
        <p:txBody>
          <a:bodyPr anchor="t">
            <a:noAutofit/>
          </a:bodyPr>
          <a:lstStyle>
            <a:lvl1pPr>
              <a:spcBef>
                <a:spcPts val="500"/>
              </a:spcBef>
              <a:defRPr sz="1500">
                <a:solidFill>
                  <a:srgbClr val="00B39F"/>
                </a:solidFill>
              </a:defRPr>
            </a:lvl1pPr>
            <a:lvl2pPr>
              <a:lnSpc>
                <a:spcPct val="100000"/>
              </a:lnSpc>
              <a:spcBef>
                <a:spcPts val="500"/>
              </a:spcBef>
              <a:defRPr sz="1300"/>
            </a:lvl2pPr>
            <a:lvl3pPr>
              <a:lnSpc>
                <a:spcPct val="100000"/>
              </a:lnSpc>
              <a:spcBef>
                <a:spcPts val="500"/>
              </a:spcBef>
              <a:defRPr sz="1300"/>
            </a:lvl3pPr>
            <a:lvl4pPr>
              <a:lnSpc>
                <a:spcPct val="100000"/>
              </a:lnSpc>
              <a:spcBef>
                <a:spcPts val="500"/>
              </a:spcBef>
              <a:defRPr sz="1300"/>
            </a:lvl4pPr>
            <a:lvl5pPr>
              <a:lnSpc>
                <a:spcPct val="100000"/>
              </a:lnSpc>
              <a:spcBef>
                <a:spcPts val="500"/>
              </a:spcBef>
              <a:defRPr sz="1300"/>
            </a:lvl5pPr>
          </a:lstStyle>
          <a:p>
            <a:r>
              <a:t>Body Level One</a:t>
            </a:r>
          </a:p>
          <a:p>
            <a:pPr lvl="1"/>
            <a:r>
              <a:t>Body Level Two</a:t>
            </a:r>
          </a:p>
          <a:p>
            <a:pPr lvl="2"/>
            <a:r>
              <a:t>Body Level Three</a:t>
            </a:r>
          </a:p>
          <a:p>
            <a:pPr lvl="3"/>
            <a:r>
              <a:t>Body Level Four</a:t>
            </a:r>
          </a:p>
          <a:p>
            <a:pPr lvl="4"/>
            <a:r>
              <a:t>Body Level Five</a:t>
            </a:r>
          </a:p>
        </p:txBody>
      </p:sp>
      <p:sp>
        <p:nvSpPr>
          <p:cNvPr id="226" name="Shape 226"/>
          <p:cNvSpPr>
            <a:spLocks noGrp="1"/>
          </p:cNvSpPr>
          <p:nvPr>
            <p:ph type="body" sz="quarter" idx="18"/>
          </p:nvPr>
        </p:nvSpPr>
        <p:spPr>
          <a:xfrm>
            <a:off x="7878093" y="4179614"/>
            <a:ext cx="2699616" cy="1729384"/>
          </a:xfrm>
          <a:prstGeom prst="rect">
            <a:avLst/>
          </a:prstGeom>
        </p:spPr>
        <p:txBody>
          <a:bodyPr anchor="t">
            <a:noAutofit/>
          </a:bodyPr>
          <a:lstStyle>
            <a:lvl1pPr>
              <a:spcBef>
                <a:spcPts val="500"/>
              </a:spcBef>
              <a:defRPr sz="1500">
                <a:solidFill>
                  <a:srgbClr val="00B39F"/>
                </a:solidFill>
              </a:defRPr>
            </a:lvl1pPr>
            <a:lvl2pPr>
              <a:lnSpc>
                <a:spcPct val="100000"/>
              </a:lnSpc>
              <a:spcBef>
                <a:spcPts val="500"/>
              </a:spcBef>
              <a:defRPr sz="1300"/>
            </a:lvl2pPr>
            <a:lvl3pPr>
              <a:lnSpc>
                <a:spcPct val="100000"/>
              </a:lnSpc>
              <a:spcBef>
                <a:spcPts val="500"/>
              </a:spcBef>
              <a:defRPr sz="1300"/>
            </a:lvl3pPr>
            <a:lvl4pPr>
              <a:lnSpc>
                <a:spcPct val="100000"/>
              </a:lnSpc>
              <a:spcBef>
                <a:spcPts val="500"/>
              </a:spcBef>
              <a:defRPr sz="1300"/>
            </a:lvl4pPr>
            <a:lvl5pPr>
              <a:lnSpc>
                <a:spcPct val="100000"/>
              </a:lnSpc>
              <a:spcBef>
                <a:spcPts val="500"/>
              </a:spcBef>
              <a:defRPr sz="1300"/>
            </a:lvl5pPr>
          </a:lstStyle>
          <a:p>
            <a:r>
              <a:t>Body Level One</a:t>
            </a:r>
          </a:p>
          <a:p>
            <a:pPr lvl="1"/>
            <a:r>
              <a:t>Body Level Two</a:t>
            </a:r>
          </a:p>
          <a:p>
            <a:pPr lvl="2"/>
            <a:r>
              <a:t>Body Level Three</a:t>
            </a:r>
          </a:p>
          <a:p>
            <a:pPr lvl="3"/>
            <a:r>
              <a:t>Body Level Four</a:t>
            </a:r>
          </a:p>
          <a:p>
            <a:pPr lvl="4"/>
            <a:r>
              <a:t>Body Level Five</a:t>
            </a:r>
          </a:p>
        </p:txBody>
      </p:sp>
      <p:sp>
        <p:nvSpPr>
          <p:cNvPr id="227" name="Shape 227"/>
          <p:cNvSpPr>
            <a:spLocks noGrp="1"/>
          </p:cNvSpPr>
          <p:nvPr>
            <p:ph type="body" sz="quarter" idx="19"/>
          </p:nvPr>
        </p:nvSpPr>
        <p:spPr>
          <a:xfrm>
            <a:off x="1423792" y="4179614"/>
            <a:ext cx="2699616" cy="1729384"/>
          </a:xfrm>
          <a:prstGeom prst="rect">
            <a:avLst/>
          </a:prstGeom>
        </p:spPr>
        <p:txBody>
          <a:bodyPr anchor="t">
            <a:noAutofit/>
          </a:bodyPr>
          <a:lstStyle>
            <a:lvl1pPr>
              <a:spcBef>
                <a:spcPts val="500"/>
              </a:spcBef>
              <a:defRPr sz="1500">
                <a:solidFill>
                  <a:srgbClr val="00B39F"/>
                </a:solidFill>
              </a:defRPr>
            </a:lvl1pPr>
            <a:lvl2pPr>
              <a:lnSpc>
                <a:spcPct val="100000"/>
              </a:lnSpc>
              <a:spcBef>
                <a:spcPts val="500"/>
              </a:spcBef>
              <a:defRPr sz="1300"/>
            </a:lvl2pPr>
            <a:lvl3pPr>
              <a:lnSpc>
                <a:spcPct val="100000"/>
              </a:lnSpc>
              <a:spcBef>
                <a:spcPts val="500"/>
              </a:spcBef>
              <a:defRPr sz="1300"/>
            </a:lvl3pPr>
            <a:lvl4pPr>
              <a:lnSpc>
                <a:spcPct val="100000"/>
              </a:lnSpc>
              <a:spcBef>
                <a:spcPts val="500"/>
              </a:spcBef>
              <a:defRPr sz="1300"/>
            </a:lvl4pPr>
            <a:lvl5pPr>
              <a:lnSpc>
                <a:spcPct val="100000"/>
              </a:lnSpc>
              <a:spcBef>
                <a:spcPts val="500"/>
              </a:spcBef>
              <a:defRPr sz="1300"/>
            </a:lvl5pPr>
          </a:lstStyle>
          <a:p>
            <a:r>
              <a:t>Body Level One</a:t>
            </a:r>
          </a:p>
          <a:p>
            <a:pPr lvl="1"/>
            <a:r>
              <a:t>Body Level Two</a:t>
            </a:r>
          </a:p>
          <a:p>
            <a:pPr lvl="2"/>
            <a:r>
              <a:t>Body Level Three</a:t>
            </a:r>
          </a:p>
          <a:p>
            <a:pPr lvl="3"/>
            <a:r>
              <a:t>Body Level Four</a:t>
            </a:r>
          </a:p>
          <a:p>
            <a:pPr lvl="4"/>
            <a:r>
              <a:t>Body Level Five</a:t>
            </a:r>
          </a:p>
        </p:txBody>
      </p:sp>
      <p:sp>
        <p:nvSpPr>
          <p:cNvPr id="228" name="Shape 228"/>
          <p:cNvSpPr>
            <a:spLocks noGrp="1"/>
          </p:cNvSpPr>
          <p:nvPr>
            <p:ph type="sldNum" sz="quarter" idx="2"/>
          </p:nvPr>
        </p:nvSpPr>
        <p:spPr>
          <a:xfrm>
            <a:off x="5947754" y="6540500"/>
            <a:ext cx="290144" cy="287258"/>
          </a:xfrm>
          <a:prstGeom prst="rect">
            <a:avLst/>
          </a:prstGeom>
        </p:spPr>
        <p:txBody>
          <a:bodyPr/>
          <a:lstStyle>
            <a:lvl1pPr algn="ct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14784084"/>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x">
  <p:cSld name="Section Break 3 copy 7">
    <p:bg>
      <p:bgPr>
        <a:solidFill>
          <a:srgbClr val="01B4A0"/>
        </a:solidFill>
        <a:effectLst/>
      </p:bgPr>
    </p:bg>
    <p:spTree>
      <p:nvGrpSpPr>
        <p:cNvPr id="1" name=""/>
        <p:cNvGrpSpPr/>
        <p:nvPr/>
      </p:nvGrpSpPr>
      <p:grpSpPr>
        <a:xfrm>
          <a:off x="0" y="0"/>
          <a:ext cx="0" cy="0"/>
          <a:chOff x="0" y="0"/>
          <a:chExt cx="0" cy="0"/>
        </a:xfrm>
      </p:grpSpPr>
      <p:sp>
        <p:nvSpPr>
          <p:cNvPr id="235" name="Shape 235"/>
          <p:cNvSpPr>
            <a:spLocks noGrp="1"/>
          </p:cNvSpPr>
          <p:nvPr>
            <p:ph type="body" idx="1"/>
          </p:nvPr>
        </p:nvSpPr>
        <p:spPr>
          <a:xfrm>
            <a:off x="4371686" y="1472323"/>
            <a:ext cx="7470379" cy="4603751"/>
          </a:xfrm>
          <a:prstGeom prst="rect">
            <a:avLst/>
          </a:prstGeom>
        </p:spPr>
        <p:txBody>
          <a:bodyPr anchor="t"/>
          <a:lstStyle>
            <a:lvl1pPr algn="l">
              <a:spcBef>
                <a:spcPts val="0"/>
              </a:spcBef>
              <a:defRPr sz="1800">
                <a:solidFill>
                  <a:srgbClr val="FFFFFF"/>
                </a:solidFill>
              </a:defRPr>
            </a:lvl1pPr>
            <a:lvl2pPr algn="l">
              <a:spcBef>
                <a:spcPts val="0"/>
              </a:spcBef>
              <a:defRPr sz="1800">
                <a:solidFill>
                  <a:srgbClr val="FFFFFF"/>
                </a:solidFill>
              </a:defRPr>
            </a:lvl2pPr>
            <a:lvl3pPr algn="l">
              <a:spcBef>
                <a:spcPts val="0"/>
              </a:spcBef>
              <a:defRPr sz="1800">
                <a:solidFill>
                  <a:srgbClr val="FFFFFF"/>
                </a:solidFill>
              </a:defRPr>
            </a:lvl3pPr>
            <a:lvl4pPr algn="l">
              <a:spcBef>
                <a:spcPts val="0"/>
              </a:spcBef>
              <a:defRPr sz="1800">
                <a:solidFill>
                  <a:srgbClr val="FFFFFF"/>
                </a:solidFill>
              </a:defRPr>
            </a:lvl4pPr>
            <a:lvl5pPr algn="l">
              <a:spcBef>
                <a:spcPts val="0"/>
              </a:spcBef>
              <a:defRPr sz="18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pic>
        <p:nvPicPr>
          <p:cNvPr id="236" name="pasted-image.pdf"/>
          <p:cNvPicPr>
            <a:picLocks noChangeAspect="1"/>
          </p:cNvPicPr>
          <p:nvPr/>
        </p:nvPicPr>
        <p:blipFill>
          <a:blip r:embed="rId2">
            <a:extLst/>
          </a:blip>
          <a:stretch>
            <a:fillRect/>
          </a:stretch>
        </p:blipFill>
        <p:spPr>
          <a:xfrm>
            <a:off x="272125" y="6494297"/>
            <a:ext cx="3199189" cy="461986"/>
          </a:xfrm>
          <a:prstGeom prst="rect">
            <a:avLst/>
          </a:prstGeom>
          <a:ln w="12700">
            <a:miter lim="400000"/>
          </a:ln>
        </p:spPr>
      </p:pic>
      <p:sp>
        <p:nvSpPr>
          <p:cNvPr id="237" name="Shape 237"/>
          <p:cNvSpPr/>
          <p:nvPr/>
        </p:nvSpPr>
        <p:spPr>
          <a:xfrm>
            <a:off x="4336274" y="1047750"/>
            <a:ext cx="11941060" cy="0"/>
          </a:xfrm>
          <a:prstGeom prst="line">
            <a:avLst/>
          </a:prstGeom>
          <a:ln w="25400">
            <a:solidFill>
              <a:srgbClr val="FFFFFF"/>
            </a:solidFill>
            <a:miter lim="400000"/>
          </a:ln>
        </p:spPr>
        <p:txBody>
          <a:bodyPr lIns="25400" tIns="25400" rIns="25400" bIns="25400" anchor="ctr"/>
          <a:lstStyle/>
          <a:p>
            <a:pPr defTabSz="228600" hangingPunct="0">
              <a:defRPr sz="1200">
                <a:solidFill>
                  <a:srgbClr val="000000"/>
                </a:solidFill>
                <a:latin typeface="+mn-lt"/>
                <a:ea typeface="+mn-ea"/>
                <a:cs typeface="+mn-cs"/>
                <a:sym typeface="Helvetica"/>
              </a:defRPr>
            </a:pPr>
            <a:endParaRPr sz="600" kern="0">
              <a:solidFill>
                <a:srgbClr val="000000"/>
              </a:solidFill>
              <a:sym typeface="Helvetica"/>
            </a:endParaRPr>
          </a:p>
        </p:txBody>
      </p:sp>
      <p:sp>
        <p:nvSpPr>
          <p:cNvPr id="238" name="Shape 238"/>
          <p:cNvSpPr>
            <a:spLocks noGrp="1"/>
          </p:cNvSpPr>
          <p:nvPr>
            <p:ph type="title"/>
          </p:nvPr>
        </p:nvSpPr>
        <p:spPr>
          <a:xfrm>
            <a:off x="4331355" y="508000"/>
            <a:ext cx="11240743" cy="749558"/>
          </a:xfrm>
          <a:prstGeom prst="rect">
            <a:avLst/>
          </a:prstGeom>
        </p:spPr>
        <p:txBody>
          <a:bodyPr/>
          <a:lstStyle/>
          <a:p>
            <a:r>
              <a:t>Title Text</a:t>
            </a:r>
          </a:p>
        </p:txBody>
      </p:sp>
      <p:sp>
        <p:nvSpPr>
          <p:cNvPr id="239" name="Shape 239"/>
          <p:cNvSpPr>
            <a:spLocks noGrp="1"/>
          </p:cNvSpPr>
          <p:nvPr>
            <p:ph type="sldNum" sz="quarter" idx="2"/>
          </p:nvPr>
        </p:nvSpPr>
        <p:spPr>
          <a:xfrm>
            <a:off x="5947754" y="6540500"/>
            <a:ext cx="290144" cy="287258"/>
          </a:xfrm>
          <a:prstGeom prst="rect">
            <a:avLst/>
          </a:prstGeom>
        </p:spPr>
        <p:txBody>
          <a:bodyPr/>
          <a:lstStyle>
            <a:lvl1pPr algn="ct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680637498"/>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x">
  <p:cSld name="Title - Top copy">
    <p:bg>
      <p:bgPr>
        <a:solidFill>
          <a:srgbClr val="FFFFFF"/>
        </a:solidFill>
        <a:effectLst/>
      </p:bgPr>
    </p:bg>
    <p:spTree>
      <p:nvGrpSpPr>
        <p:cNvPr id="1" name=""/>
        <p:cNvGrpSpPr/>
        <p:nvPr/>
      </p:nvGrpSpPr>
      <p:grpSpPr>
        <a:xfrm>
          <a:off x="0" y="0"/>
          <a:ext cx="0" cy="0"/>
          <a:chOff x="0" y="0"/>
          <a:chExt cx="0" cy="0"/>
        </a:xfrm>
      </p:grpSpPr>
      <p:sp>
        <p:nvSpPr>
          <p:cNvPr id="246" name="Shape 246"/>
          <p:cNvSpPr/>
          <p:nvPr/>
        </p:nvSpPr>
        <p:spPr>
          <a:xfrm>
            <a:off x="449419" y="1047750"/>
            <a:ext cx="11941059" cy="0"/>
          </a:xfrm>
          <a:prstGeom prst="line">
            <a:avLst/>
          </a:prstGeom>
          <a:ln w="25400">
            <a:solidFill>
              <a:srgbClr val="00B39F"/>
            </a:solidFill>
            <a:miter lim="400000"/>
          </a:ln>
        </p:spPr>
        <p:txBody>
          <a:bodyPr lIns="25400" tIns="25400" rIns="25400" bIns="25400" anchor="ctr"/>
          <a:lstStyle/>
          <a:p>
            <a:pPr defTabSz="228600" hangingPunct="0">
              <a:defRPr sz="1200">
                <a:solidFill>
                  <a:srgbClr val="000000"/>
                </a:solidFill>
                <a:latin typeface="+mn-lt"/>
                <a:ea typeface="+mn-ea"/>
                <a:cs typeface="+mn-cs"/>
                <a:sym typeface="Helvetica"/>
              </a:defRPr>
            </a:pPr>
            <a:endParaRPr sz="600" kern="0">
              <a:solidFill>
                <a:srgbClr val="000000"/>
              </a:solidFill>
              <a:sym typeface="Helvetica"/>
            </a:endParaRPr>
          </a:p>
        </p:txBody>
      </p:sp>
      <p:sp>
        <p:nvSpPr>
          <p:cNvPr id="247" name="Shape 247"/>
          <p:cNvSpPr>
            <a:spLocks noGrp="1"/>
          </p:cNvSpPr>
          <p:nvPr>
            <p:ph type="title"/>
          </p:nvPr>
        </p:nvSpPr>
        <p:spPr>
          <a:xfrm>
            <a:off x="441523" y="514350"/>
            <a:ext cx="8386639" cy="511969"/>
          </a:xfrm>
          <a:prstGeom prst="rect">
            <a:avLst/>
          </a:prstGeom>
        </p:spPr>
        <p:txBody>
          <a:bodyPr/>
          <a:lstStyle>
            <a:lvl1pPr>
              <a:defRPr>
                <a:solidFill>
                  <a:srgbClr val="00B39F"/>
                </a:solidFill>
              </a:defRPr>
            </a:lvl1pPr>
          </a:lstStyle>
          <a:p>
            <a:r>
              <a:t>Title Text</a:t>
            </a:r>
          </a:p>
        </p:txBody>
      </p:sp>
      <p:pic>
        <p:nvPicPr>
          <p:cNvPr id="248" name="pasted-image.pdf"/>
          <p:cNvPicPr>
            <a:picLocks noChangeAspect="1"/>
          </p:cNvPicPr>
          <p:nvPr/>
        </p:nvPicPr>
        <p:blipFill>
          <a:blip r:embed="rId2">
            <a:extLst/>
          </a:blip>
          <a:stretch>
            <a:fillRect/>
          </a:stretch>
        </p:blipFill>
        <p:spPr>
          <a:xfrm>
            <a:off x="245251" y="6541580"/>
            <a:ext cx="2552938" cy="368663"/>
          </a:xfrm>
          <a:prstGeom prst="rect">
            <a:avLst/>
          </a:prstGeom>
          <a:ln w="12700">
            <a:miter lim="400000"/>
          </a:ln>
        </p:spPr>
      </p:pic>
      <p:sp>
        <p:nvSpPr>
          <p:cNvPr id="249" name="Shape 249"/>
          <p:cNvSpPr>
            <a:spLocks noGrp="1"/>
          </p:cNvSpPr>
          <p:nvPr>
            <p:ph type="sldNum" sz="quarter" idx="2"/>
          </p:nvPr>
        </p:nvSpPr>
        <p:spPr>
          <a:xfrm>
            <a:off x="5947754" y="6540500"/>
            <a:ext cx="290144" cy="287258"/>
          </a:xfrm>
          <a:prstGeom prst="rect">
            <a:avLst/>
          </a:prstGeom>
        </p:spPr>
        <p:txBody>
          <a:bodyPr/>
          <a:lstStyle>
            <a:lvl1pPr algn="ct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837688000"/>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8" name="Picture Placeholder 2"/>
          <p:cNvSpPr>
            <a:spLocks noGrp="1"/>
          </p:cNvSpPr>
          <p:nvPr>
            <p:ph type="pic" sz="quarter" idx="13" hasCustomPrompt="1"/>
          </p:nvPr>
        </p:nvSpPr>
        <p:spPr>
          <a:xfrm>
            <a:off x="-10870" y="0"/>
            <a:ext cx="12202870" cy="6858000"/>
          </a:xfrm>
          <a:solidFill>
            <a:srgbClr val="F1EDED"/>
          </a:solidFill>
        </p:spPr>
        <p:txBody>
          <a:bodyPr anchor="ctr">
            <a:normAutofit/>
          </a:bodyPr>
          <a:lstStyle>
            <a:lvl1pPr marL="0" indent="0" algn="ctr" fontAlgn="ctr">
              <a:buNone/>
              <a:defRPr sz="2000">
                <a:solidFill>
                  <a:srgbClr val="A6A6A6"/>
                </a:solidFill>
              </a:defRPr>
            </a:lvl1pPr>
          </a:lstStyle>
          <a:p>
            <a:r>
              <a:rPr lang="en-US" dirty="0" smtClean="0"/>
              <a:t>Your image goes here</a:t>
            </a:r>
            <a:endParaRPr lang="en-US" dirty="0"/>
          </a:p>
        </p:txBody>
      </p:sp>
      <p:sp>
        <p:nvSpPr>
          <p:cNvPr id="5" name="Slide Number Placeholder 3"/>
          <p:cNvSpPr>
            <a:spLocks noGrp="1"/>
          </p:cNvSpPr>
          <p:nvPr>
            <p:ph type="sldNum" sz="quarter" idx="4"/>
          </p:nvPr>
        </p:nvSpPr>
        <p:spPr>
          <a:xfrm>
            <a:off x="389109" y="6471663"/>
            <a:ext cx="580665" cy="249812"/>
          </a:xfrm>
          <a:prstGeom prst="rect">
            <a:avLst/>
          </a:prstGeom>
        </p:spPr>
        <p:txBody>
          <a:bodyPr vert="horz" lIns="91440" tIns="45720" rIns="91440" bIns="45720" rtlCol="0" anchor="ctr"/>
          <a:lstStyle>
            <a:lvl1pPr algn="l">
              <a:defRPr sz="1200" baseline="0">
                <a:solidFill>
                  <a:schemeClr val="bg1"/>
                </a:solidFill>
              </a:defRPr>
            </a:lvl1pPr>
          </a:lstStyle>
          <a:p>
            <a:fld id="{64A8A213-8E92-D94A-82D7-8578C89CAF17}" type="slidenum">
              <a:rPr lang="en-US" smtClean="0"/>
              <a:pPr/>
              <a:t>‹#›</a:t>
            </a:fld>
            <a:endParaRPr lang="en-US" dirty="0"/>
          </a:p>
        </p:txBody>
      </p:sp>
      <p:sp>
        <p:nvSpPr>
          <p:cNvPr id="6" name="Date Placeholder 4"/>
          <p:cNvSpPr>
            <a:spLocks noGrp="1"/>
          </p:cNvSpPr>
          <p:nvPr>
            <p:ph type="dt" sz="half" idx="2"/>
          </p:nvPr>
        </p:nvSpPr>
        <p:spPr>
          <a:xfrm>
            <a:off x="969654" y="6471663"/>
            <a:ext cx="2743200" cy="249812"/>
          </a:xfrm>
          <a:prstGeom prst="rect">
            <a:avLst/>
          </a:prstGeom>
        </p:spPr>
        <p:txBody>
          <a:bodyPr vert="horz" lIns="91440" tIns="45720" rIns="91440" bIns="45720" rtlCol="0" anchor="ctr"/>
          <a:lstStyle>
            <a:lvl1pPr algn="l">
              <a:defRPr sz="1200" baseline="0">
                <a:solidFill>
                  <a:schemeClr val="bg1"/>
                </a:solidFill>
              </a:defRPr>
            </a:lvl1pPr>
          </a:lstStyle>
          <a:p>
            <a:fld id="{CC7BA08D-1A29-40F9-8DE2-F252E8D599FF}" type="datetime1">
              <a:rPr lang="en-US" smtClean="0"/>
              <a:t>3/22/2017</a:t>
            </a:fld>
            <a:endParaRPr lang="en-US" dirty="0"/>
          </a:p>
        </p:txBody>
      </p:sp>
    </p:spTree>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x">
  <p:cSld name="Section Break 3 copy 6">
    <p:bg>
      <p:bgPr>
        <a:solidFill>
          <a:srgbClr val="01B4A0"/>
        </a:solidFill>
        <a:effectLst/>
      </p:bgPr>
    </p:bg>
    <p:spTree>
      <p:nvGrpSpPr>
        <p:cNvPr id="1" name=""/>
        <p:cNvGrpSpPr/>
        <p:nvPr/>
      </p:nvGrpSpPr>
      <p:grpSpPr>
        <a:xfrm>
          <a:off x="0" y="0"/>
          <a:ext cx="0" cy="0"/>
          <a:chOff x="0" y="0"/>
          <a:chExt cx="0" cy="0"/>
        </a:xfrm>
      </p:grpSpPr>
      <p:sp>
        <p:nvSpPr>
          <p:cNvPr id="256" name="Shape 256"/>
          <p:cNvSpPr>
            <a:spLocks noGrp="1"/>
          </p:cNvSpPr>
          <p:nvPr>
            <p:ph type="body" idx="1"/>
          </p:nvPr>
        </p:nvSpPr>
        <p:spPr>
          <a:xfrm>
            <a:off x="484831" y="1472323"/>
            <a:ext cx="7470379" cy="4603751"/>
          </a:xfrm>
          <a:prstGeom prst="rect">
            <a:avLst/>
          </a:prstGeom>
        </p:spPr>
        <p:txBody>
          <a:bodyPr anchor="t"/>
          <a:lstStyle>
            <a:lvl1pPr algn="l">
              <a:spcBef>
                <a:spcPts val="0"/>
              </a:spcBef>
              <a:defRPr sz="1800">
                <a:solidFill>
                  <a:srgbClr val="FFFFFF"/>
                </a:solidFill>
              </a:defRPr>
            </a:lvl1pPr>
            <a:lvl2pPr algn="l">
              <a:spcBef>
                <a:spcPts val="0"/>
              </a:spcBef>
              <a:defRPr sz="1800">
                <a:solidFill>
                  <a:srgbClr val="FFFFFF"/>
                </a:solidFill>
              </a:defRPr>
            </a:lvl2pPr>
            <a:lvl3pPr algn="l">
              <a:spcBef>
                <a:spcPts val="0"/>
              </a:spcBef>
              <a:defRPr sz="1800">
                <a:solidFill>
                  <a:srgbClr val="FFFFFF"/>
                </a:solidFill>
              </a:defRPr>
            </a:lvl3pPr>
            <a:lvl4pPr algn="l">
              <a:spcBef>
                <a:spcPts val="0"/>
              </a:spcBef>
              <a:defRPr sz="1800">
                <a:solidFill>
                  <a:srgbClr val="FFFFFF"/>
                </a:solidFill>
              </a:defRPr>
            </a:lvl4pPr>
            <a:lvl5pPr algn="l">
              <a:spcBef>
                <a:spcPts val="0"/>
              </a:spcBef>
              <a:defRPr sz="18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pic>
        <p:nvPicPr>
          <p:cNvPr id="257" name="pasted-image.pdf"/>
          <p:cNvPicPr>
            <a:picLocks noChangeAspect="1"/>
          </p:cNvPicPr>
          <p:nvPr/>
        </p:nvPicPr>
        <p:blipFill>
          <a:blip r:embed="rId2">
            <a:extLst/>
          </a:blip>
          <a:stretch>
            <a:fillRect/>
          </a:stretch>
        </p:blipFill>
        <p:spPr>
          <a:xfrm>
            <a:off x="272125" y="6494297"/>
            <a:ext cx="3199189" cy="461986"/>
          </a:xfrm>
          <a:prstGeom prst="rect">
            <a:avLst/>
          </a:prstGeom>
          <a:ln w="12700">
            <a:miter lim="400000"/>
          </a:ln>
        </p:spPr>
      </p:pic>
      <p:sp>
        <p:nvSpPr>
          <p:cNvPr id="258" name="Shape 258"/>
          <p:cNvSpPr/>
          <p:nvPr/>
        </p:nvSpPr>
        <p:spPr>
          <a:xfrm>
            <a:off x="449419" y="1047750"/>
            <a:ext cx="11941059" cy="0"/>
          </a:xfrm>
          <a:prstGeom prst="line">
            <a:avLst/>
          </a:prstGeom>
          <a:ln w="25400">
            <a:solidFill>
              <a:srgbClr val="FFFFFF"/>
            </a:solidFill>
            <a:miter lim="400000"/>
          </a:ln>
        </p:spPr>
        <p:txBody>
          <a:bodyPr lIns="25400" tIns="25400" rIns="25400" bIns="25400" anchor="ctr"/>
          <a:lstStyle/>
          <a:p>
            <a:pPr defTabSz="228600" hangingPunct="0">
              <a:defRPr sz="1200">
                <a:solidFill>
                  <a:srgbClr val="000000"/>
                </a:solidFill>
                <a:latin typeface="+mn-lt"/>
                <a:ea typeface="+mn-ea"/>
                <a:cs typeface="+mn-cs"/>
                <a:sym typeface="Helvetica"/>
              </a:defRPr>
            </a:pPr>
            <a:endParaRPr sz="600" kern="0">
              <a:solidFill>
                <a:srgbClr val="000000"/>
              </a:solidFill>
              <a:sym typeface="Helvetica"/>
            </a:endParaRPr>
          </a:p>
        </p:txBody>
      </p:sp>
      <p:sp>
        <p:nvSpPr>
          <p:cNvPr id="259" name="Shape 259"/>
          <p:cNvSpPr>
            <a:spLocks noGrp="1"/>
          </p:cNvSpPr>
          <p:nvPr>
            <p:ph type="title"/>
          </p:nvPr>
        </p:nvSpPr>
        <p:spPr>
          <a:xfrm>
            <a:off x="444500" y="508000"/>
            <a:ext cx="11240742" cy="749558"/>
          </a:xfrm>
          <a:prstGeom prst="rect">
            <a:avLst/>
          </a:prstGeom>
        </p:spPr>
        <p:txBody>
          <a:bodyPr/>
          <a:lstStyle/>
          <a:p>
            <a:r>
              <a:t>Title Text</a:t>
            </a:r>
          </a:p>
        </p:txBody>
      </p:sp>
      <p:sp>
        <p:nvSpPr>
          <p:cNvPr id="260" name="Shape 260"/>
          <p:cNvSpPr>
            <a:spLocks noGrp="1"/>
          </p:cNvSpPr>
          <p:nvPr>
            <p:ph type="sldNum" sz="quarter" idx="2"/>
          </p:nvPr>
        </p:nvSpPr>
        <p:spPr>
          <a:xfrm>
            <a:off x="5947754" y="6540500"/>
            <a:ext cx="290144" cy="287258"/>
          </a:xfrm>
          <a:prstGeom prst="rect">
            <a:avLst/>
          </a:prstGeom>
        </p:spPr>
        <p:txBody>
          <a:bodyPr/>
          <a:lstStyle>
            <a:lvl1pPr algn="ct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42192135"/>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x">
  <p:cSld name="Title &amp; Subtitle copy">
    <p:bg>
      <p:bgPr>
        <a:solidFill>
          <a:srgbClr val="4D7DBD"/>
        </a:solidFill>
        <a:effectLst/>
      </p:bgPr>
    </p:bg>
    <p:spTree>
      <p:nvGrpSpPr>
        <p:cNvPr id="1" name=""/>
        <p:cNvGrpSpPr/>
        <p:nvPr/>
      </p:nvGrpSpPr>
      <p:grpSpPr>
        <a:xfrm>
          <a:off x="0" y="0"/>
          <a:ext cx="0" cy="0"/>
          <a:chOff x="0" y="0"/>
          <a:chExt cx="0" cy="0"/>
        </a:xfrm>
      </p:grpSpPr>
      <p:sp>
        <p:nvSpPr>
          <p:cNvPr id="267" name="Shape 267"/>
          <p:cNvSpPr>
            <a:spLocks noGrp="1"/>
          </p:cNvSpPr>
          <p:nvPr>
            <p:ph type="title"/>
          </p:nvPr>
        </p:nvSpPr>
        <p:spPr>
          <a:xfrm>
            <a:off x="889000" y="2357834"/>
            <a:ext cx="10414000" cy="1115616"/>
          </a:xfrm>
          <a:prstGeom prst="rect">
            <a:avLst/>
          </a:prstGeom>
        </p:spPr>
        <p:txBody>
          <a:bodyPr anchor="b"/>
          <a:lstStyle>
            <a:lvl1pPr algn="ctr">
              <a:defRPr sz="5000"/>
            </a:lvl1pPr>
          </a:lstStyle>
          <a:p>
            <a:r>
              <a:t>Title Text</a:t>
            </a:r>
          </a:p>
        </p:txBody>
      </p:sp>
      <p:sp>
        <p:nvSpPr>
          <p:cNvPr id="268" name="Shape 268"/>
          <p:cNvSpPr>
            <a:spLocks noGrp="1"/>
          </p:cNvSpPr>
          <p:nvPr>
            <p:ph type="body" sz="half" idx="1"/>
          </p:nvPr>
        </p:nvSpPr>
        <p:spPr>
          <a:xfrm>
            <a:off x="889000" y="4019550"/>
            <a:ext cx="10414000" cy="2308821"/>
          </a:xfrm>
          <a:prstGeom prst="rect">
            <a:avLst/>
          </a:prstGeom>
        </p:spPr>
        <p:txBody>
          <a:bodyPr anchor="t"/>
          <a:lstStyle>
            <a:lvl1pPr>
              <a:lnSpc>
                <a:spcPct val="100000"/>
              </a:lnSpc>
              <a:spcBef>
                <a:spcPts val="0"/>
              </a:spcBef>
              <a:defRPr sz="3000">
                <a:solidFill>
                  <a:srgbClr val="FFFFFF"/>
                </a:solidFill>
                <a:latin typeface="Helvetica Light"/>
                <a:ea typeface="Helvetica Light"/>
                <a:cs typeface="Helvetica Light"/>
                <a:sym typeface="Helvetica Light"/>
              </a:defRPr>
            </a:lvl1pPr>
            <a:lvl2pPr>
              <a:lnSpc>
                <a:spcPct val="100000"/>
              </a:lnSpc>
              <a:spcBef>
                <a:spcPts val="0"/>
              </a:spcBef>
              <a:defRPr sz="3000">
                <a:solidFill>
                  <a:srgbClr val="FFFFFF"/>
                </a:solidFill>
                <a:latin typeface="Helvetica Light"/>
                <a:ea typeface="Helvetica Light"/>
                <a:cs typeface="Helvetica Light"/>
                <a:sym typeface="Helvetica Light"/>
              </a:defRPr>
            </a:lvl2pPr>
            <a:lvl3pPr>
              <a:lnSpc>
                <a:spcPct val="100000"/>
              </a:lnSpc>
              <a:spcBef>
                <a:spcPts val="0"/>
              </a:spcBef>
              <a:defRPr sz="3000">
                <a:solidFill>
                  <a:srgbClr val="FFFFFF"/>
                </a:solidFill>
                <a:latin typeface="Helvetica Light"/>
                <a:ea typeface="Helvetica Light"/>
                <a:cs typeface="Helvetica Light"/>
                <a:sym typeface="Helvetica Light"/>
              </a:defRPr>
            </a:lvl3pPr>
            <a:lvl4pPr>
              <a:lnSpc>
                <a:spcPct val="100000"/>
              </a:lnSpc>
              <a:spcBef>
                <a:spcPts val="0"/>
              </a:spcBef>
              <a:defRPr sz="3000">
                <a:solidFill>
                  <a:srgbClr val="FFFFFF"/>
                </a:solidFill>
                <a:latin typeface="Helvetica Light"/>
                <a:ea typeface="Helvetica Light"/>
                <a:cs typeface="Helvetica Light"/>
                <a:sym typeface="Helvetica Light"/>
              </a:defRPr>
            </a:lvl4pPr>
            <a:lvl5pPr>
              <a:lnSpc>
                <a:spcPct val="100000"/>
              </a:lnSpc>
              <a:spcBef>
                <a:spcPts val="0"/>
              </a:spcBef>
              <a:defRPr sz="3000">
                <a:solidFill>
                  <a:srgbClr val="FFFFFF"/>
                </a:solidFill>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269" name="Shape 269"/>
          <p:cNvSpPr>
            <a:spLocks noGrp="1"/>
          </p:cNvSpPr>
          <p:nvPr>
            <p:ph type="sldNum" sz="quarter" idx="2"/>
          </p:nvPr>
        </p:nvSpPr>
        <p:spPr>
          <a:xfrm>
            <a:off x="5947754" y="6540500"/>
            <a:ext cx="290144" cy="287258"/>
          </a:xfrm>
          <a:prstGeom prst="rect">
            <a:avLst/>
          </a:prstGeom>
        </p:spPr>
        <p:txBody>
          <a:bodyPr/>
          <a:lstStyle>
            <a:lvl1pPr algn="ct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086364957"/>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x">
  <p:cSld name="1_Title &amp; Subtitle copy">
    <p:bg>
      <p:bgPr>
        <a:solidFill>
          <a:srgbClr val="528DC9"/>
        </a:solidFill>
        <a:effectLst/>
      </p:bgPr>
    </p:bg>
    <p:spTree>
      <p:nvGrpSpPr>
        <p:cNvPr id="1" name=""/>
        <p:cNvGrpSpPr/>
        <p:nvPr/>
      </p:nvGrpSpPr>
      <p:grpSpPr>
        <a:xfrm>
          <a:off x="0" y="0"/>
          <a:ext cx="0" cy="0"/>
          <a:chOff x="0" y="0"/>
          <a:chExt cx="0" cy="0"/>
        </a:xfrm>
      </p:grpSpPr>
      <p:sp>
        <p:nvSpPr>
          <p:cNvPr id="276" name="Shape 276"/>
          <p:cNvSpPr>
            <a:spLocks noGrp="1"/>
          </p:cNvSpPr>
          <p:nvPr>
            <p:ph type="title"/>
          </p:nvPr>
        </p:nvSpPr>
        <p:spPr>
          <a:xfrm>
            <a:off x="889000" y="2357834"/>
            <a:ext cx="10414000" cy="1115616"/>
          </a:xfrm>
          <a:prstGeom prst="rect">
            <a:avLst/>
          </a:prstGeom>
        </p:spPr>
        <p:txBody>
          <a:bodyPr anchor="b"/>
          <a:lstStyle>
            <a:lvl1pPr algn="ctr">
              <a:defRPr sz="5000"/>
            </a:lvl1pPr>
          </a:lstStyle>
          <a:p>
            <a:r>
              <a:t>Title Text</a:t>
            </a:r>
          </a:p>
        </p:txBody>
      </p:sp>
      <p:sp>
        <p:nvSpPr>
          <p:cNvPr id="277" name="Shape 277"/>
          <p:cNvSpPr>
            <a:spLocks noGrp="1"/>
          </p:cNvSpPr>
          <p:nvPr>
            <p:ph type="body" sz="half" idx="1"/>
          </p:nvPr>
        </p:nvSpPr>
        <p:spPr>
          <a:xfrm>
            <a:off x="889000" y="4019550"/>
            <a:ext cx="10414000" cy="2308821"/>
          </a:xfrm>
          <a:prstGeom prst="rect">
            <a:avLst/>
          </a:prstGeom>
        </p:spPr>
        <p:txBody>
          <a:bodyPr anchor="t"/>
          <a:lstStyle>
            <a:lvl1pPr>
              <a:lnSpc>
                <a:spcPct val="100000"/>
              </a:lnSpc>
              <a:spcBef>
                <a:spcPts val="0"/>
              </a:spcBef>
              <a:defRPr sz="3000">
                <a:solidFill>
                  <a:srgbClr val="FFFFFF"/>
                </a:solidFill>
                <a:latin typeface="Helvetica Light"/>
                <a:ea typeface="Helvetica Light"/>
                <a:cs typeface="Helvetica Light"/>
                <a:sym typeface="Helvetica Light"/>
              </a:defRPr>
            </a:lvl1pPr>
            <a:lvl2pPr>
              <a:lnSpc>
                <a:spcPct val="100000"/>
              </a:lnSpc>
              <a:spcBef>
                <a:spcPts val="0"/>
              </a:spcBef>
              <a:defRPr sz="3000">
                <a:solidFill>
                  <a:srgbClr val="FFFFFF"/>
                </a:solidFill>
                <a:latin typeface="Helvetica Light"/>
                <a:ea typeface="Helvetica Light"/>
                <a:cs typeface="Helvetica Light"/>
                <a:sym typeface="Helvetica Light"/>
              </a:defRPr>
            </a:lvl2pPr>
            <a:lvl3pPr>
              <a:lnSpc>
                <a:spcPct val="100000"/>
              </a:lnSpc>
              <a:spcBef>
                <a:spcPts val="0"/>
              </a:spcBef>
              <a:defRPr sz="3000">
                <a:solidFill>
                  <a:srgbClr val="FFFFFF"/>
                </a:solidFill>
                <a:latin typeface="Helvetica Light"/>
                <a:ea typeface="Helvetica Light"/>
                <a:cs typeface="Helvetica Light"/>
                <a:sym typeface="Helvetica Light"/>
              </a:defRPr>
            </a:lvl3pPr>
            <a:lvl4pPr>
              <a:lnSpc>
                <a:spcPct val="100000"/>
              </a:lnSpc>
              <a:spcBef>
                <a:spcPts val="0"/>
              </a:spcBef>
              <a:defRPr sz="3000">
                <a:solidFill>
                  <a:srgbClr val="FFFFFF"/>
                </a:solidFill>
                <a:latin typeface="Helvetica Light"/>
                <a:ea typeface="Helvetica Light"/>
                <a:cs typeface="Helvetica Light"/>
                <a:sym typeface="Helvetica Light"/>
              </a:defRPr>
            </a:lvl4pPr>
            <a:lvl5pPr>
              <a:lnSpc>
                <a:spcPct val="100000"/>
              </a:lnSpc>
              <a:spcBef>
                <a:spcPts val="0"/>
              </a:spcBef>
              <a:defRPr sz="3000">
                <a:solidFill>
                  <a:srgbClr val="FFFFFF"/>
                </a:solidFill>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278" name="Shape 278"/>
          <p:cNvSpPr>
            <a:spLocks noGrp="1"/>
          </p:cNvSpPr>
          <p:nvPr>
            <p:ph type="sldNum" sz="quarter" idx="2"/>
          </p:nvPr>
        </p:nvSpPr>
        <p:spPr>
          <a:xfrm>
            <a:off x="5947754" y="6540500"/>
            <a:ext cx="290144" cy="287258"/>
          </a:xfrm>
          <a:prstGeom prst="rect">
            <a:avLst/>
          </a:prstGeom>
        </p:spPr>
        <p:txBody>
          <a:bodyPr/>
          <a:lstStyle>
            <a:lvl1pPr algn="ct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057809378"/>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
  <p:cSld name="Section Break 3 copy 8">
    <p:bg>
      <p:bgPr>
        <a:solidFill>
          <a:srgbClr val="01B4A0"/>
        </a:solidFill>
        <a:effectLst/>
      </p:bgPr>
    </p:bg>
    <p:spTree>
      <p:nvGrpSpPr>
        <p:cNvPr id="1" name=""/>
        <p:cNvGrpSpPr/>
        <p:nvPr/>
      </p:nvGrpSpPr>
      <p:grpSpPr>
        <a:xfrm>
          <a:off x="0" y="0"/>
          <a:ext cx="0" cy="0"/>
          <a:chOff x="0" y="0"/>
          <a:chExt cx="0" cy="0"/>
        </a:xfrm>
      </p:grpSpPr>
      <p:sp>
        <p:nvSpPr>
          <p:cNvPr id="285" name="Shape 285"/>
          <p:cNvSpPr>
            <a:spLocks noGrp="1"/>
          </p:cNvSpPr>
          <p:nvPr>
            <p:ph type="body" idx="1"/>
          </p:nvPr>
        </p:nvSpPr>
        <p:spPr>
          <a:xfrm>
            <a:off x="484831" y="1472323"/>
            <a:ext cx="7470379" cy="4603751"/>
          </a:xfrm>
          <a:prstGeom prst="rect">
            <a:avLst/>
          </a:prstGeom>
        </p:spPr>
        <p:txBody>
          <a:bodyPr anchor="t"/>
          <a:lstStyle>
            <a:lvl1pPr algn="l">
              <a:spcBef>
                <a:spcPts val="0"/>
              </a:spcBef>
              <a:defRPr sz="1800">
                <a:solidFill>
                  <a:srgbClr val="FFFFFF"/>
                </a:solidFill>
              </a:defRPr>
            </a:lvl1pPr>
            <a:lvl2pPr algn="l">
              <a:spcBef>
                <a:spcPts val="0"/>
              </a:spcBef>
              <a:defRPr sz="1800">
                <a:solidFill>
                  <a:srgbClr val="FFFFFF"/>
                </a:solidFill>
              </a:defRPr>
            </a:lvl2pPr>
            <a:lvl3pPr algn="l">
              <a:spcBef>
                <a:spcPts val="0"/>
              </a:spcBef>
              <a:defRPr sz="1800">
                <a:solidFill>
                  <a:srgbClr val="FFFFFF"/>
                </a:solidFill>
              </a:defRPr>
            </a:lvl3pPr>
            <a:lvl4pPr algn="l">
              <a:spcBef>
                <a:spcPts val="0"/>
              </a:spcBef>
              <a:defRPr sz="1800">
                <a:solidFill>
                  <a:srgbClr val="FFFFFF"/>
                </a:solidFill>
              </a:defRPr>
            </a:lvl4pPr>
            <a:lvl5pPr algn="l">
              <a:spcBef>
                <a:spcPts val="0"/>
              </a:spcBef>
              <a:defRPr sz="18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pic>
        <p:nvPicPr>
          <p:cNvPr id="286" name="pasted-image.pdf"/>
          <p:cNvPicPr>
            <a:picLocks noChangeAspect="1"/>
          </p:cNvPicPr>
          <p:nvPr/>
        </p:nvPicPr>
        <p:blipFill>
          <a:blip r:embed="rId2">
            <a:extLst/>
          </a:blip>
          <a:stretch>
            <a:fillRect/>
          </a:stretch>
        </p:blipFill>
        <p:spPr>
          <a:xfrm>
            <a:off x="272125" y="6494297"/>
            <a:ext cx="3199189" cy="461986"/>
          </a:xfrm>
          <a:prstGeom prst="rect">
            <a:avLst/>
          </a:prstGeom>
          <a:ln w="12700">
            <a:miter lim="400000"/>
          </a:ln>
        </p:spPr>
      </p:pic>
      <p:sp>
        <p:nvSpPr>
          <p:cNvPr id="287" name="Shape 287"/>
          <p:cNvSpPr>
            <a:spLocks noGrp="1"/>
          </p:cNvSpPr>
          <p:nvPr>
            <p:ph type="title"/>
          </p:nvPr>
        </p:nvSpPr>
        <p:spPr>
          <a:xfrm>
            <a:off x="444500" y="508000"/>
            <a:ext cx="6544575" cy="749558"/>
          </a:xfrm>
          <a:prstGeom prst="rect">
            <a:avLst/>
          </a:prstGeom>
        </p:spPr>
        <p:txBody>
          <a:bodyPr/>
          <a:lstStyle/>
          <a:p>
            <a:r>
              <a:t>Title Text</a:t>
            </a:r>
          </a:p>
        </p:txBody>
      </p:sp>
      <p:sp>
        <p:nvSpPr>
          <p:cNvPr id="288" name="Shape 288"/>
          <p:cNvSpPr/>
          <p:nvPr/>
        </p:nvSpPr>
        <p:spPr>
          <a:xfrm>
            <a:off x="449420" y="1047750"/>
            <a:ext cx="6009680" cy="0"/>
          </a:xfrm>
          <a:prstGeom prst="line">
            <a:avLst/>
          </a:prstGeom>
          <a:ln w="25400">
            <a:solidFill>
              <a:srgbClr val="FFFFFF"/>
            </a:solidFill>
            <a:miter lim="400000"/>
          </a:ln>
        </p:spPr>
        <p:txBody>
          <a:bodyPr lIns="25400" tIns="25400" rIns="25400" bIns="25400" anchor="ctr"/>
          <a:lstStyle/>
          <a:p>
            <a:pPr defTabSz="228600" hangingPunct="0">
              <a:defRPr sz="1200">
                <a:solidFill>
                  <a:srgbClr val="000000"/>
                </a:solidFill>
                <a:latin typeface="+mn-lt"/>
                <a:ea typeface="+mn-ea"/>
                <a:cs typeface="+mn-cs"/>
                <a:sym typeface="Helvetica"/>
              </a:defRPr>
            </a:pPr>
            <a:endParaRPr sz="600" kern="0">
              <a:solidFill>
                <a:srgbClr val="000000"/>
              </a:solidFill>
              <a:sym typeface="Helvetica"/>
            </a:endParaRPr>
          </a:p>
        </p:txBody>
      </p:sp>
      <p:sp>
        <p:nvSpPr>
          <p:cNvPr id="289" name="Shape 289"/>
          <p:cNvSpPr>
            <a:spLocks noGrp="1"/>
          </p:cNvSpPr>
          <p:nvPr>
            <p:ph type="sldNum" sz="quarter" idx="2"/>
          </p:nvPr>
        </p:nvSpPr>
        <p:spPr>
          <a:xfrm>
            <a:off x="5947754" y="6540500"/>
            <a:ext cx="290144" cy="287258"/>
          </a:xfrm>
          <a:prstGeom prst="rect">
            <a:avLst/>
          </a:prstGeom>
        </p:spPr>
        <p:txBody>
          <a:bodyPr/>
          <a:lstStyle>
            <a:lvl1pPr algn="ct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25781229"/>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x">
  <p:cSld name="1_Title - Top">
    <p:bg>
      <p:bgPr>
        <a:solidFill>
          <a:srgbClr val="FFFFFF"/>
        </a:solidFill>
        <a:effectLst/>
      </p:bgPr>
    </p:bg>
    <p:spTree>
      <p:nvGrpSpPr>
        <p:cNvPr id="1" name=""/>
        <p:cNvGrpSpPr/>
        <p:nvPr/>
      </p:nvGrpSpPr>
      <p:grpSpPr>
        <a:xfrm>
          <a:off x="0" y="0"/>
          <a:ext cx="0" cy="0"/>
          <a:chOff x="0" y="0"/>
          <a:chExt cx="0" cy="0"/>
        </a:xfrm>
      </p:grpSpPr>
      <p:sp>
        <p:nvSpPr>
          <p:cNvPr id="296" name="Shape 296"/>
          <p:cNvSpPr/>
          <p:nvPr/>
        </p:nvSpPr>
        <p:spPr>
          <a:xfrm>
            <a:off x="409773" y="6535582"/>
            <a:ext cx="2159245" cy="18979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defTabSz="412750" hangingPunct="0">
              <a:defRPr sz="1800">
                <a:latin typeface="+mn-lt"/>
                <a:ea typeface="+mn-ea"/>
                <a:cs typeface="+mn-cs"/>
                <a:sym typeface="Helvetica"/>
              </a:defRPr>
            </a:pPr>
            <a:r>
              <a:rPr sz="900" kern="0">
                <a:solidFill>
                  <a:srgbClr val="53585F"/>
                </a:solidFill>
                <a:sym typeface="Helvetica"/>
              </a:rPr>
              <a:t>IBM </a:t>
            </a:r>
            <a:r>
              <a:rPr sz="900" b="1" kern="0">
                <a:solidFill>
                  <a:srgbClr val="53585F"/>
                </a:solidFill>
                <a:sym typeface="Helvetica"/>
              </a:rPr>
              <a:t>Bluemix Garage</a:t>
            </a:r>
            <a:r>
              <a:rPr sz="900" kern="0">
                <a:solidFill>
                  <a:srgbClr val="53585F"/>
                </a:solidFill>
                <a:sym typeface="Helvetica"/>
              </a:rPr>
              <a:t> | 2016 Confidential</a:t>
            </a:r>
          </a:p>
        </p:txBody>
      </p:sp>
      <p:sp>
        <p:nvSpPr>
          <p:cNvPr id="297" name="Shape 297"/>
          <p:cNvSpPr>
            <a:spLocks noGrp="1"/>
          </p:cNvSpPr>
          <p:nvPr>
            <p:ph type="title"/>
          </p:nvPr>
        </p:nvSpPr>
        <p:spPr>
          <a:xfrm>
            <a:off x="250093" y="247650"/>
            <a:ext cx="8386639" cy="511969"/>
          </a:xfrm>
          <a:prstGeom prst="rect">
            <a:avLst/>
          </a:prstGeom>
        </p:spPr>
        <p:txBody>
          <a:bodyPr/>
          <a:lstStyle>
            <a:lvl1pPr>
              <a:defRPr>
                <a:solidFill>
                  <a:srgbClr val="00B39F"/>
                </a:solidFill>
              </a:defRPr>
            </a:lvl1pPr>
          </a:lstStyle>
          <a:p>
            <a:r>
              <a:t>Title Text</a:t>
            </a:r>
          </a:p>
        </p:txBody>
      </p:sp>
      <p:sp>
        <p:nvSpPr>
          <p:cNvPr id="298" name="Shape 298"/>
          <p:cNvSpPr>
            <a:spLocks noGrp="1"/>
          </p:cNvSpPr>
          <p:nvPr>
            <p:ph type="sldNum" sz="quarter" idx="2"/>
          </p:nvPr>
        </p:nvSpPr>
        <p:spPr>
          <a:xfrm>
            <a:off x="5947754" y="6540500"/>
            <a:ext cx="290144" cy="287258"/>
          </a:xfrm>
          <a:prstGeom prst="rect">
            <a:avLst/>
          </a:prstGeom>
        </p:spPr>
        <p:txBody>
          <a:bodyPr/>
          <a:lstStyle>
            <a:lvl1pPr algn="ct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969516674"/>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x">
  <p:cSld name="Title - Top copy 1">
    <p:bg>
      <p:bgPr>
        <a:solidFill>
          <a:srgbClr val="FFFFFF"/>
        </a:solidFill>
        <a:effectLst/>
      </p:bgPr>
    </p:bg>
    <p:spTree>
      <p:nvGrpSpPr>
        <p:cNvPr id="1" name=""/>
        <p:cNvGrpSpPr/>
        <p:nvPr/>
      </p:nvGrpSpPr>
      <p:grpSpPr>
        <a:xfrm>
          <a:off x="0" y="0"/>
          <a:ext cx="0" cy="0"/>
          <a:chOff x="0" y="0"/>
          <a:chExt cx="0" cy="0"/>
        </a:xfrm>
      </p:grpSpPr>
      <p:pic>
        <p:nvPicPr>
          <p:cNvPr id="305" name="WelcometoGarageImg.jpg"/>
          <p:cNvPicPr>
            <a:picLocks noChangeAspect="1"/>
          </p:cNvPicPr>
          <p:nvPr/>
        </p:nvPicPr>
        <p:blipFill>
          <a:blip r:embed="rId2">
            <a:extLst/>
          </a:blip>
          <a:srcRect r="3555" b="26398"/>
          <a:stretch>
            <a:fillRect/>
          </a:stretch>
        </p:blipFill>
        <p:spPr>
          <a:xfrm>
            <a:off x="-58870" y="-45954"/>
            <a:ext cx="12309752" cy="7170731"/>
          </a:xfrm>
          <a:prstGeom prst="rect">
            <a:avLst/>
          </a:prstGeom>
          <a:ln w="12700">
            <a:miter lim="400000"/>
          </a:ln>
        </p:spPr>
      </p:pic>
      <p:sp>
        <p:nvSpPr>
          <p:cNvPr id="306" name="Shape 306"/>
          <p:cNvSpPr/>
          <p:nvPr/>
        </p:nvSpPr>
        <p:spPr>
          <a:xfrm>
            <a:off x="409773" y="6535582"/>
            <a:ext cx="2159245" cy="18979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defTabSz="412750" hangingPunct="0">
              <a:defRPr sz="1800">
                <a:solidFill>
                  <a:srgbClr val="FFFFFF"/>
                </a:solidFill>
                <a:latin typeface="+mn-lt"/>
                <a:ea typeface="+mn-ea"/>
                <a:cs typeface="+mn-cs"/>
                <a:sym typeface="Helvetica"/>
              </a:defRPr>
            </a:pPr>
            <a:r>
              <a:rPr sz="900" kern="0">
                <a:solidFill>
                  <a:srgbClr val="FFFFFF"/>
                </a:solidFill>
                <a:sym typeface="Helvetica"/>
              </a:rPr>
              <a:t>IBM </a:t>
            </a:r>
            <a:r>
              <a:rPr sz="900" b="1" kern="0">
                <a:solidFill>
                  <a:srgbClr val="FFFFFF"/>
                </a:solidFill>
                <a:sym typeface="Helvetica"/>
              </a:rPr>
              <a:t>Bluemix Garage</a:t>
            </a:r>
            <a:r>
              <a:rPr sz="900" kern="0">
                <a:solidFill>
                  <a:srgbClr val="FFFFFF"/>
                </a:solidFill>
                <a:sym typeface="Helvetica"/>
              </a:rPr>
              <a:t> | 2016 Confidential</a:t>
            </a:r>
          </a:p>
        </p:txBody>
      </p:sp>
      <p:sp>
        <p:nvSpPr>
          <p:cNvPr id="307" name="Shape 307"/>
          <p:cNvSpPr>
            <a:spLocks noGrp="1"/>
          </p:cNvSpPr>
          <p:nvPr>
            <p:ph type="sldNum" sz="quarter" idx="2"/>
          </p:nvPr>
        </p:nvSpPr>
        <p:spPr>
          <a:xfrm>
            <a:off x="5947754" y="6540500"/>
            <a:ext cx="290144" cy="287258"/>
          </a:xfrm>
          <a:prstGeom prst="rect">
            <a:avLst/>
          </a:prstGeom>
        </p:spPr>
        <p:txBody>
          <a:bodyPr/>
          <a:lstStyle>
            <a:lvl1pPr algn="ct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338539050"/>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Content - Title 1 Line">
    <p:spTree>
      <p:nvGrpSpPr>
        <p:cNvPr id="1" name=""/>
        <p:cNvGrpSpPr/>
        <p:nvPr/>
      </p:nvGrpSpPr>
      <p:grpSpPr>
        <a:xfrm>
          <a:off x="0" y="0"/>
          <a:ext cx="0" cy="0"/>
          <a:chOff x="0" y="0"/>
          <a:chExt cx="0" cy="0"/>
        </a:xfrm>
      </p:grpSpPr>
      <p:sp>
        <p:nvSpPr>
          <p:cNvPr id="8" name="Slide Number Placeholder 3"/>
          <p:cNvSpPr>
            <a:spLocks noGrp="1"/>
          </p:cNvSpPr>
          <p:nvPr>
            <p:ph type="sldNum" sz="quarter" idx="4"/>
          </p:nvPr>
        </p:nvSpPr>
        <p:spPr>
          <a:xfrm>
            <a:off x="389109" y="6471663"/>
            <a:ext cx="580665" cy="249812"/>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9" name="Date Placeholder 4"/>
          <p:cNvSpPr>
            <a:spLocks noGrp="1"/>
          </p:cNvSpPr>
          <p:nvPr>
            <p:ph type="dt" sz="half" idx="2"/>
          </p:nvPr>
        </p:nvSpPr>
        <p:spPr>
          <a:xfrm>
            <a:off x="969654" y="6471663"/>
            <a:ext cx="2743200" cy="249812"/>
          </a:xfrm>
          <a:prstGeom prst="rect">
            <a:avLst/>
          </a:prstGeom>
        </p:spPr>
        <p:txBody>
          <a:bodyPr vert="horz" lIns="91440" tIns="45720" rIns="91440" bIns="45720" rtlCol="0" anchor="ctr"/>
          <a:lstStyle>
            <a:lvl1pPr algn="l">
              <a:defRPr sz="1200" baseline="0">
                <a:solidFill>
                  <a:srgbClr val="655A5B"/>
                </a:solidFill>
              </a:defRPr>
            </a:lvl1pPr>
          </a:lstStyle>
          <a:p>
            <a:fld id="{3D5E2D66-1AE4-4D80-BC8F-AD7F927A553D}" type="datetime1">
              <a:rPr lang="en-US" smtClean="0"/>
              <a:t>3/22/2017</a:t>
            </a:fld>
            <a:endParaRPr lang="en-US" dirty="0"/>
          </a:p>
        </p:txBody>
      </p:sp>
      <p:sp>
        <p:nvSpPr>
          <p:cNvPr id="10" name="Text Placeholder 15"/>
          <p:cNvSpPr>
            <a:spLocks noGrp="1"/>
          </p:cNvSpPr>
          <p:nvPr>
            <p:ph type="body" sz="quarter" idx="11" hasCustomPrompt="1"/>
          </p:nvPr>
        </p:nvSpPr>
        <p:spPr>
          <a:xfrm>
            <a:off x="270022" y="387902"/>
            <a:ext cx="5027020" cy="618691"/>
          </a:xfrm>
        </p:spPr>
        <p:txBody>
          <a:bodyPr>
            <a:noAutofit/>
          </a:bodyPr>
          <a:lstStyle>
            <a:lvl1pPr marL="0" indent="0" fontAlgn="t">
              <a:buFontTx/>
              <a:buNone/>
              <a:defRPr sz="3000" baseline="0">
                <a:solidFill>
                  <a:srgbClr val="5498E4"/>
                </a:solidFill>
                <a:latin typeface="Arial" charset="0"/>
              </a:defRPr>
            </a:lvl1pPr>
          </a:lstStyle>
          <a:p>
            <a:r>
              <a:rPr lang="en-US" dirty="0" smtClean="0"/>
              <a:t>One line headline goes here</a:t>
            </a:r>
            <a:endParaRPr lang="en-US" dirty="0"/>
          </a:p>
        </p:txBody>
      </p:sp>
      <p:sp>
        <p:nvSpPr>
          <p:cNvPr id="6" name="Text Placeholder 5"/>
          <p:cNvSpPr>
            <a:spLocks noGrp="1"/>
          </p:cNvSpPr>
          <p:nvPr>
            <p:ph type="body" sz="quarter" idx="13" hasCustomPrompt="1"/>
          </p:nvPr>
        </p:nvSpPr>
        <p:spPr>
          <a:xfrm>
            <a:off x="266701" y="1121940"/>
            <a:ext cx="10909300" cy="4306358"/>
          </a:xfrm>
        </p:spPr>
        <p:txBody>
          <a:bodyPr numCol="1" spcCol="822960"/>
          <a:lstStyle>
            <a:lvl1pPr marL="0" marR="0" indent="0" algn="l" defTabSz="914400" rtl="0" eaLnBrk="1" fontAlgn="auto" latinLnBrk="0" hangingPunct="1">
              <a:lnSpc>
                <a:spcPct val="95000"/>
              </a:lnSpc>
              <a:spcBef>
                <a:spcPts val="0"/>
              </a:spcBef>
              <a:spcAft>
                <a:spcPts val="1200"/>
              </a:spcAft>
              <a:buClrTx/>
              <a:buSzTx/>
              <a:buFont typeface="Arial"/>
              <a:buNone/>
              <a:tabLst/>
              <a:defRPr lang="en-US" sz="1800" kern="1200" baseline="0">
                <a:effectLst/>
                <a:latin typeface="+mn-lt"/>
              </a:defRPr>
            </a:lvl1pPr>
            <a:lvl2pPr marL="457200" indent="0">
              <a:buNone/>
              <a:defRPr/>
            </a:lvl2pPr>
            <a:lvl3pPr marL="914400" indent="0">
              <a:buNone/>
              <a:defRPr/>
            </a:lvl3pPr>
            <a:lvl4pPr marL="1371600" indent="0">
              <a:buNone/>
              <a:defRPr/>
            </a:lvl4pPr>
            <a:lvl5pPr marL="1828800" indent="0">
              <a:buNone/>
              <a:defRPr/>
            </a:lvl5pPr>
          </a:lstStyle>
          <a:p>
            <a:r>
              <a:rPr lang="en-US" sz="1800" dirty="0" smtClean="0">
                <a:effectLst/>
                <a:latin typeface="+mn-lt"/>
                <a:ea typeface="ＭＳ 明朝"/>
                <a:cs typeface="Times New Roman"/>
              </a:rPr>
              <a:t>Copy goes here for two column lorem ipsum </a:t>
            </a:r>
            <a:r>
              <a:rPr lang="en-US" sz="1800" dirty="0" err="1" smtClean="0">
                <a:effectLst/>
                <a:latin typeface="+mn-lt"/>
                <a:ea typeface="ＭＳ 明朝"/>
                <a:cs typeface="Times New Roman"/>
              </a:rPr>
              <a:t>dolar</a:t>
            </a:r>
            <a:r>
              <a:rPr lang="en-US" sz="1800" dirty="0" smtClean="0">
                <a:effectLst/>
                <a:latin typeface="+mn-lt"/>
                <a:ea typeface="ＭＳ 明朝"/>
                <a:cs typeface="Times New Roman"/>
              </a:rPr>
              <a:t> sit </a:t>
            </a:r>
            <a:r>
              <a:rPr lang="en-US" sz="1800" dirty="0" err="1" smtClean="0">
                <a:effectLst/>
                <a:latin typeface="+mn-lt"/>
                <a:ea typeface="ＭＳ 明朝"/>
                <a:cs typeface="Times New Roman"/>
              </a:rPr>
              <a:t>amet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consectetur</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adipiscing</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elit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Donec</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vehicula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lorem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enim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quis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convallis</a:t>
            </a:r>
            <a:r>
              <a:rPr lang="en-US" sz="1800" dirty="0" smtClean="0">
                <a:effectLst/>
                <a:latin typeface="+mn-lt"/>
                <a:ea typeface="ＭＳ 明朝"/>
                <a:cs typeface="Times New Roman"/>
              </a:rPr>
              <a:t> lacus </a:t>
            </a:r>
            <a:r>
              <a:rPr lang="en-US" sz="1800" dirty="0" err="1" smtClean="0">
                <a:effectLst/>
                <a:latin typeface="+mn-lt"/>
                <a:ea typeface="ＭＳ 明朝"/>
                <a:cs typeface="Times New Roman"/>
              </a:rPr>
              <a:t>sodales</a:t>
            </a:r>
            <a:r>
              <a:rPr lang="en-US" sz="1800" dirty="0" smtClean="0">
                <a:effectLst/>
                <a:latin typeface="+mn-lt"/>
                <a:ea typeface="ＭＳ 明朝"/>
                <a:cs typeface="Times New Roman"/>
              </a:rPr>
              <a:t> in.</a:t>
            </a:r>
            <a:endParaRPr lang="en-US" sz="1200" dirty="0" smtClean="0">
              <a:effectLst/>
              <a:latin typeface="Cambria"/>
              <a:ea typeface="ＭＳ 明朝"/>
              <a:cs typeface="Times New Roman"/>
            </a:endParaRPr>
          </a:p>
          <a:p>
            <a:r>
              <a:rPr lang="en-US" sz="1800" dirty="0" smtClean="0">
                <a:effectLst/>
                <a:latin typeface="+mn-lt"/>
                <a:ea typeface="ＭＳ 明朝"/>
                <a:cs typeface="Times New Roman"/>
              </a:rPr>
              <a:t>In </a:t>
            </a:r>
            <a:r>
              <a:rPr lang="en-US" sz="1800" dirty="0" err="1" smtClean="0">
                <a:effectLst/>
                <a:latin typeface="+mn-lt"/>
                <a:ea typeface="ＭＳ 明朝"/>
                <a:cs typeface="Times New Roman"/>
              </a:rPr>
              <a:t>ut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lobortis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neque</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quis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lobortis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velit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Praesent</a:t>
            </a:r>
            <a:r>
              <a:rPr lang="en-US" sz="1800" dirty="0" smtClean="0">
                <a:effectLst/>
                <a:latin typeface="+mn-lt"/>
                <a:ea typeface="ＭＳ 明朝"/>
                <a:cs typeface="Times New Roman"/>
              </a:rPr>
              <a:t> non </a:t>
            </a:r>
            <a:r>
              <a:rPr lang="en-US" sz="1800" dirty="0" err="1" smtClean="0">
                <a:effectLst/>
                <a:latin typeface="+mn-lt"/>
                <a:ea typeface="ＭＳ 明朝"/>
                <a:cs typeface="Times New Roman"/>
              </a:rPr>
              <a:t>feugiat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sapien</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sed</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rhoncus</a:t>
            </a:r>
            <a:r>
              <a:rPr lang="en-US" sz="1800" dirty="0" smtClean="0">
                <a:effectLst/>
                <a:latin typeface="+mn-lt"/>
                <a:ea typeface="ＭＳ 明朝"/>
                <a:cs typeface="Times New Roman"/>
              </a:rPr>
              <a:t>.</a:t>
            </a:r>
            <a:endParaRPr lang="en-US" sz="1200" dirty="0" smtClean="0">
              <a:effectLst/>
              <a:latin typeface="Cambria"/>
              <a:ea typeface="ＭＳ 明朝"/>
              <a:cs typeface="Times New Roman"/>
            </a:endParaRPr>
          </a:p>
          <a:p>
            <a:r>
              <a:rPr lang="en-US" sz="1800" dirty="0" err="1" smtClean="0">
                <a:effectLst/>
                <a:latin typeface="+mn-lt"/>
                <a:ea typeface="ＭＳ 明朝"/>
                <a:cs typeface="Times New Roman"/>
              </a:rPr>
              <a:t>Ut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wisi</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enim</a:t>
            </a:r>
            <a:r>
              <a:rPr lang="en-US" sz="1800" dirty="0" smtClean="0">
                <a:effectLst/>
                <a:latin typeface="+mn-lt"/>
                <a:ea typeface="ＭＳ 明朝"/>
                <a:cs typeface="Times New Roman"/>
              </a:rPr>
              <a:t> ad minim </a:t>
            </a:r>
            <a:r>
              <a:rPr lang="en-US" sz="1800" dirty="0" err="1" smtClean="0">
                <a:effectLst/>
                <a:latin typeface="+mn-lt"/>
                <a:ea typeface="ＭＳ 明朝"/>
                <a:cs typeface="Times New Roman"/>
              </a:rPr>
              <a:t>veniam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quis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nostrud</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exerci</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tation</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ullamcorper</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suscipit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lobortis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nisl</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ut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aliquip</a:t>
            </a:r>
            <a:r>
              <a:rPr lang="en-US" sz="1800" dirty="0" smtClean="0">
                <a:effectLst/>
                <a:latin typeface="+mn-lt"/>
                <a:ea typeface="ＭＳ 明朝"/>
                <a:cs typeface="Times New Roman"/>
              </a:rPr>
              <a:t> ex </a:t>
            </a:r>
            <a:r>
              <a:rPr lang="en-US" sz="1800" dirty="0" err="1" smtClean="0">
                <a:effectLst/>
                <a:latin typeface="+mn-lt"/>
                <a:ea typeface="ＭＳ 明朝"/>
                <a:cs typeface="Times New Roman"/>
              </a:rPr>
              <a:t>ea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commodo</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consequat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Duis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autem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vel</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iriure</a:t>
            </a:r>
            <a:r>
              <a:rPr lang="en-US" sz="1800" dirty="0" smtClean="0">
                <a:effectLst/>
                <a:latin typeface="+mn-lt"/>
                <a:ea typeface="ＭＳ 明朝"/>
                <a:cs typeface="Times New Roman"/>
              </a:rPr>
              <a:t> dolor in </a:t>
            </a:r>
            <a:r>
              <a:rPr lang="en-US" sz="1800" dirty="0" err="1" smtClean="0">
                <a:effectLst/>
                <a:latin typeface="+mn-lt"/>
                <a:ea typeface="ＭＳ 明朝"/>
                <a:cs typeface="Times New Roman"/>
              </a:rPr>
              <a:t>hendrerit</a:t>
            </a:r>
            <a:r>
              <a:rPr lang="en-US" sz="1800" dirty="0" smtClean="0">
                <a:effectLst/>
                <a:latin typeface="+mn-lt"/>
                <a:ea typeface="ＭＳ 明朝"/>
                <a:cs typeface="Times New Roman"/>
              </a:rPr>
              <a:t> in </a:t>
            </a:r>
            <a:r>
              <a:rPr lang="en-US" sz="1800" dirty="0" err="1" smtClean="0">
                <a:effectLst/>
                <a:latin typeface="+mn-lt"/>
                <a:ea typeface="ＭＳ 明朝"/>
                <a:cs typeface="Times New Roman"/>
              </a:rPr>
              <a:t>vulputate</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velit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esse</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molestie</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consequat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vel</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illum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dolore</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eu</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feugiat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nulla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facilisis</a:t>
            </a:r>
            <a:r>
              <a:rPr lang="en-US" sz="1800" dirty="0" smtClean="0">
                <a:effectLst/>
                <a:latin typeface="+mn-lt"/>
                <a:ea typeface="ＭＳ 明朝"/>
                <a:cs typeface="Times New Roman"/>
              </a:rPr>
              <a:t> at </a:t>
            </a:r>
            <a:r>
              <a:rPr lang="en-US" sz="1800" dirty="0" err="1" smtClean="0">
                <a:effectLst/>
                <a:latin typeface="+mn-lt"/>
                <a:ea typeface="ＭＳ 明朝"/>
                <a:cs typeface="Times New Roman"/>
              </a:rPr>
              <a:t>vero</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eros</a:t>
            </a:r>
            <a:r>
              <a:rPr lang="en-US" sz="1800" dirty="0" smtClean="0">
                <a:effectLst/>
                <a:latin typeface="+mn-lt"/>
                <a:ea typeface="ＭＳ 明朝"/>
                <a:cs typeface="Times New Roman"/>
              </a:rPr>
              <a:t> et </a:t>
            </a:r>
            <a:r>
              <a:rPr lang="en-US" sz="1800" dirty="0" err="1" smtClean="0">
                <a:effectLst/>
                <a:latin typeface="+mn-lt"/>
                <a:ea typeface="ＭＳ 明朝"/>
                <a:cs typeface="Times New Roman"/>
              </a:rPr>
              <a:t>accumsan</a:t>
            </a:r>
            <a:r>
              <a:rPr lang="en-US" sz="1800" dirty="0" smtClean="0">
                <a:effectLst/>
                <a:latin typeface="+mn-lt"/>
                <a:ea typeface="ＭＳ 明朝"/>
                <a:cs typeface="Times New Roman"/>
              </a:rPr>
              <a:t> et </a:t>
            </a:r>
            <a:r>
              <a:rPr lang="en-US" sz="1800" dirty="0" err="1" smtClean="0">
                <a:effectLst/>
                <a:latin typeface="+mn-lt"/>
                <a:ea typeface="ＭＳ 明朝"/>
                <a:cs typeface="Times New Roman"/>
              </a:rPr>
              <a:t>iusto</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odio</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dignissim</a:t>
            </a:r>
            <a:r>
              <a:rPr lang="en-US" sz="1800" dirty="0" smtClean="0">
                <a:effectLst/>
                <a:latin typeface="+mn-lt"/>
                <a:ea typeface="ＭＳ 明朝"/>
                <a:cs typeface="Times New Roman"/>
              </a:rPr>
              <a:t> qui </a:t>
            </a:r>
            <a:r>
              <a:rPr lang="en-US" sz="1800" dirty="0" err="1" smtClean="0">
                <a:effectLst/>
                <a:latin typeface="+mn-lt"/>
                <a:ea typeface="ＭＳ 明朝"/>
                <a:cs typeface="Times New Roman"/>
              </a:rPr>
              <a:t>blandit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praesent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luptatum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zzril</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delenit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augue</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duis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dolore</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te</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feugait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nulla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facilisi</a:t>
            </a:r>
            <a:r>
              <a:rPr lang="en-US" sz="1800" dirty="0" smtClean="0">
                <a:effectLst/>
                <a:latin typeface="+mn-lt"/>
                <a:ea typeface="ＭＳ 明朝"/>
                <a:cs typeface="Times New Roman"/>
              </a:rPr>
              <a:t>. </a:t>
            </a:r>
          </a:p>
          <a:p>
            <a:r>
              <a:rPr lang="en-US" sz="1800" dirty="0" smtClean="0">
                <a:effectLst/>
                <a:latin typeface="+mn-lt"/>
                <a:ea typeface="ＭＳ 明朝"/>
                <a:cs typeface="Times New Roman"/>
              </a:rPr>
              <a:t>Nam liber </a:t>
            </a:r>
            <a:r>
              <a:rPr lang="en-US" sz="1800" dirty="0" err="1" smtClean="0">
                <a:effectLst/>
                <a:latin typeface="+mn-lt"/>
                <a:ea typeface="ＭＳ 明朝"/>
                <a:cs typeface="Times New Roman"/>
              </a:rPr>
              <a:t>tempor</a:t>
            </a:r>
            <a:r>
              <a:rPr lang="en-US" sz="1800" dirty="0" smtClean="0">
                <a:effectLst/>
                <a:latin typeface="+mn-lt"/>
                <a:ea typeface="ＭＳ 明朝"/>
                <a:cs typeface="Times New Roman"/>
              </a:rPr>
              <a:t> cum </a:t>
            </a:r>
            <a:r>
              <a:rPr lang="en-US" sz="1800" dirty="0" err="1" smtClean="0">
                <a:effectLst/>
                <a:latin typeface="+mn-lt"/>
                <a:ea typeface="ＭＳ 明朝"/>
                <a:cs typeface="Times New Roman"/>
              </a:rPr>
              <a:t>soluta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nobis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eleifend</a:t>
            </a:r>
            <a:r>
              <a:rPr lang="en-US" sz="1800" dirty="0" smtClean="0">
                <a:effectLst/>
                <a:latin typeface="+mn-lt"/>
                <a:ea typeface="ＭＳ 明朝"/>
                <a:cs typeface="Times New Roman"/>
              </a:rPr>
              <a:t> option </a:t>
            </a:r>
            <a:r>
              <a:rPr lang="en-US" sz="1800" dirty="0" err="1" smtClean="0">
                <a:effectLst/>
                <a:latin typeface="+mn-lt"/>
                <a:ea typeface="ＭＳ 明朝"/>
                <a:cs typeface="Times New Roman"/>
              </a:rPr>
              <a:t>congue</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nihil</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imperdiet</a:t>
            </a:r>
            <a:r>
              <a:rPr lang="en-US" sz="1800" dirty="0" smtClean="0">
                <a:effectLst/>
                <a:latin typeface="+mn-lt"/>
                <a:ea typeface="ＭＳ 明朝"/>
                <a:cs typeface="Times New Roman"/>
              </a:rPr>
              <a:t> doming id quod </a:t>
            </a:r>
            <a:r>
              <a:rPr lang="en-US" sz="1800" dirty="0" err="1" smtClean="0">
                <a:effectLst/>
                <a:latin typeface="+mn-lt"/>
                <a:ea typeface="ＭＳ 明朝"/>
                <a:cs typeface="Times New Roman"/>
              </a:rPr>
              <a:t>mazim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placerat</a:t>
            </a:r>
            <a:r>
              <a:rPr lang="en-US" sz="1800" dirty="0" smtClean="0">
                <a:effectLst/>
                <a:latin typeface="+mn-lt"/>
                <a:ea typeface="ＭＳ 明朝"/>
                <a:cs typeface="Times New Roman"/>
              </a:rPr>
              <a:t> facer </a:t>
            </a:r>
            <a:r>
              <a:rPr lang="en-US" sz="1800" dirty="0" err="1" smtClean="0">
                <a:effectLst/>
                <a:latin typeface="+mn-lt"/>
                <a:ea typeface="ＭＳ 明朝"/>
                <a:cs typeface="Times New Roman"/>
              </a:rPr>
              <a:t>possim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assum</a:t>
            </a:r>
            <a:r>
              <a:rPr lang="en-US" sz="1800" dirty="0" smtClean="0">
                <a:effectLst/>
                <a:latin typeface="+mn-lt"/>
                <a:ea typeface="ＭＳ 明朝"/>
                <a:cs typeface="Times New Roman"/>
              </a:rPr>
              <a:t>. </a:t>
            </a:r>
          </a:p>
          <a:p>
            <a:r>
              <a:rPr lang="en-US" sz="1800" dirty="0" err="1" smtClean="0">
                <a:effectLst/>
                <a:latin typeface="+mn-lt"/>
                <a:ea typeface="ＭＳ 明朝"/>
                <a:cs typeface="Times New Roman"/>
              </a:rPr>
              <a:t>Typi</a:t>
            </a:r>
            <a:r>
              <a:rPr lang="en-US" sz="1800" dirty="0" smtClean="0">
                <a:effectLst/>
                <a:latin typeface="+mn-lt"/>
                <a:ea typeface="ＭＳ 明朝"/>
                <a:cs typeface="Times New Roman"/>
              </a:rPr>
              <a:t> non </a:t>
            </a:r>
            <a:r>
              <a:rPr lang="en-US" sz="1800" dirty="0" err="1" smtClean="0">
                <a:effectLst/>
                <a:latin typeface="+mn-lt"/>
                <a:ea typeface="ＭＳ 明朝"/>
                <a:cs typeface="Times New Roman"/>
              </a:rPr>
              <a:t>habent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claritatem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insitam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est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usus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legentis</a:t>
            </a:r>
            <a:r>
              <a:rPr lang="en-US" sz="1800" dirty="0" smtClean="0">
                <a:effectLst/>
                <a:latin typeface="+mn-lt"/>
                <a:ea typeface="ＭＳ 明朝"/>
                <a:cs typeface="Times New Roman"/>
              </a:rPr>
              <a:t> in </a:t>
            </a:r>
            <a:r>
              <a:rPr lang="en-US" sz="1800" dirty="0" err="1" smtClean="0">
                <a:effectLst/>
                <a:latin typeface="+mn-lt"/>
                <a:ea typeface="ＭＳ 明朝"/>
                <a:cs typeface="Times New Roman"/>
              </a:rPr>
              <a:t>iis</a:t>
            </a:r>
            <a:r>
              <a:rPr lang="en-US" sz="1800" dirty="0" smtClean="0">
                <a:effectLst/>
                <a:latin typeface="+mn-lt"/>
                <a:ea typeface="ＭＳ 明朝"/>
                <a:cs typeface="Times New Roman"/>
              </a:rPr>
              <a:t> qui </a:t>
            </a:r>
            <a:r>
              <a:rPr lang="en-US" sz="1800" dirty="0" err="1" smtClean="0">
                <a:effectLst/>
                <a:latin typeface="+mn-lt"/>
                <a:ea typeface="ＭＳ 明朝"/>
                <a:cs typeface="Times New Roman"/>
              </a:rPr>
              <a:t>facit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eorum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claritatem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Investigationes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demonstraverunt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lectores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legere</a:t>
            </a:r>
            <a:r>
              <a:rPr lang="en-US" sz="1800" dirty="0" smtClean="0">
                <a:effectLst/>
                <a:latin typeface="+mn-lt"/>
                <a:ea typeface="ＭＳ 明朝"/>
                <a:cs typeface="Times New Roman"/>
              </a:rPr>
              <a:t> me </a:t>
            </a:r>
            <a:r>
              <a:rPr lang="en-US" sz="1800" dirty="0" err="1" smtClean="0">
                <a:effectLst/>
                <a:latin typeface="+mn-lt"/>
                <a:ea typeface="ＭＳ 明朝"/>
                <a:cs typeface="Times New Roman"/>
              </a:rPr>
              <a:t>lius</a:t>
            </a:r>
            <a:r>
              <a:rPr lang="en-US" sz="1800" dirty="0" smtClean="0">
                <a:effectLst/>
                <a:latin typeface="+mn-lt"/>
                <a:ea typeface="ＭＳ 明朝"/>
                <a:cs typeface="Times New Roman"/>
              </a:rPr>
              <a:t> quod ii </a:t>
            </a:r>
            <a:r>
              <a:rPr lang="en-US" sz="1800" dirty="0" err="1" smtClean="0">
                <a:effectLst/>
                <a:latin typeface="+mn-lt"/>
                <a:ea typeface="ＭＳ 明朝"/>
                <a:cs typeface="Times New Roman"/>
              </a:rPr>
              <a:t>legunt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saepius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Claritas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est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etiam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processus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dynamicus</a:t>
            </a:r>
            <a:r>
              <a:rPr lang="en-US" sz="1800" dirty="0" smtClean="0">
                <a:effectLst/>
                <a:latin typeface="+mn-lt"/>
                <a:ea typeface="ＭＳ 明朝"/>
                <a:cs typeface="Times New Roman"/>
              </a:rPr>
              <a:t>, qui sequitur </a:t>
            </a:r>
            <a:r>
              <a:rPr lang="en-US" sz="1800" dirty="0" err="1" smtClean="0">
                <a:effectLst/>
                <a:latin typeface="+mn-lt"/>
                <a:ea typeface="ＭＳ 明朝"/>
                <a:cs typeface="Times New Roman"/>
              </a:rPr>
              <a:t>mutationem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consuetudium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lectorum</a:t>
            </a:r>
            <a:r>
              <a:rPr lang="en-US" sz="1800" dirty="0" smtClean="0">
                <a:effectLst/>
                <a:latin typeface="+mn-lt"/>
                <a:ea typeface="ＭＳ 明朝"/>
                <a:cs typeface="Times New Roman"/>
              </a:rPr>
              <a:t>. </a:t>
            </a:r>
          </a:p>
          <a:p>
            <a:r>
              <a:rPr lang="en-US" sz="1800" dirty="0" err="1" smtClean="0">
                <a:effectLst/>
                <a:latin typeface="+mn-lt"/>
                <a:ea typeface="ＭＳ 明朝"/>
                <a:cs typeface="Times New Roman"/>
              </a:rPr>
              <a:t>Mirum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est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notare</a:t>
            </a:r>
            <a:r>
              <a:rPr lang="en-US" sz="1800" dirty="0" smtClean="0">
                <a:effectLst/>
                <a:latin typeface="+mn-lt"/>
                <a:ea typeface="ＭＳ 明朝"/>
                <a:cs typeface="Times New Roman"/>
              </a:rPr>
              <a:t> quam </a:t>
            </a:r>
            <a:r>
              <a:rPr lang="en-US" sz="1800" dirty="0" err="1" smtClean="0">
                <a:effectLst/>
                <a:latin typeface="+mn-lt"/>
                <a:ea typeface="ＭＳ 明朝"/>
                <a:cs typeface="Times New Roman"/>
              </a:rPr>
              <a:t>littera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gothica</a:t>
            </a:r>
            <a:r>
              <a:rPr lang="en-US" sz="1800" dirty="0" smtClean="0">
                <a:effectLst/>
                <a:latin typeface="+mn-lt"/>
                <a:ea typeface="ＭＳ 明朝"/>
                <a:cs typeface="Times New Roman"/>
              </a:rPr>
              <a:t>, quam </a:t>
            </a:r>
            <a:r>
              <a:rPr lang="en-US" sz="1800" dirty="0" err="1" smtClean="0">
                <a:effectLst/>
                <a:latin typeface="+mn-lt"/>
                <a:ea typeface="ＭＳ 明朝"/>
                <a:cs typeface="Times New Roman"/>
              </a:rPr>
              <a:t>nunc</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putamus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parum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claram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anteposuerit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litterarum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formas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humanitatis</a:t>
            </a:r>
            <a:r>
              <a:rPr lang="en-US" sz="1800" dirty="0" smtClean="0">
                <a:effectLst/>
                <a:latin typeface="+mn-lt"/>
                <a:ea typeface="ＭＳ 明朝"/>
                <a:cs typeface="Times New Roman"/>
              </a:rPr>
              <a:t> per </a:t>
            </a:r>
            <a:r>
              <a:rPr lang="en-US" sz="1800" dirty="0" err="1" smtClean="0">
                <a:effectLst/>
                <a:latin typeface="+mn-lt"/>
                <a:ea typeface="ＭＳ 明朝"/>
                <a:cs typeface="Times New Roman"/>
              </a:rPr>
              <a:t>seacula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quarta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decima</a:t>
            </a:r>
            <a:r>
              <a:rPr lang="en-US" sz="1800" dirty="0" smtClean="0">
                <a:effectLst/>
                <a:latin typeface="+mn-lt"/>
                <a:ea typeface="ＭＳ 明朝"/>
                <a:cs typeface="Times New Roman"/>
              </a:rPr>
              <a:t> et </a:t>
            </a:r>
            <a:r>
              <a:rPr lang="en-US" sz="1800" dirty="0" err="1" smtClean="0">
                <a:effectLst/>
                <a:latin typeface="+mn-lt"/>
                <a:ea typeface="ＭＳ 明朝"/>
                <a:cs typeface="Times New Roman"/>
              </a:rPr>
              <a:t>quinta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decima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Eodem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modo</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typi</a:t>
            </a:r>
            <a:r>
              <a:rPr lang="en-US" sz="1800" dirty="0" smtClean="0">
                <a:effectLst/>
                <a:latin typeface="+mn-lt"/>
                <a:ea typeface="ＭＳ 明朝"/>
                <a:cs typeface="Times New Roman"/>
              </a:rPr>
              <a:t>, qui </a:t>
            </a:r>
            <a:r>
              <a:rPr lang="en-US" sz="1800" dirty="0" err="1" smtClean="0">
                <a:effectLst/>
                <a:latin typeface="+mn-lt"/>
                <a:ea typeface="ＭＳ 明朝"/>
                <a:cs typeface="Times New Roman"/>
              </a:rPr>
              <a:t>nunc</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nobis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videntur</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parum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clari</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fiant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sollemnes</a:t>
            </a:r>
            <a:r>
              <a:rPr lang="en-US" sz="1800" dirty="0" smtClean="0">
                <a:effectLst/>
                <a:latin typeface="+mn-lt"/>
                <a:ea typeface="ＭＳ 明朝"/>
                <a:cs typeface="Times New Roman"/>
              </a:rPr>
              <a:t> in </a:t>
            </a:r>
            <a:r>
              <a:rPr lang="en-US" sz="1800" dirty="0" err="1" smtClean="0">
                <a:effectLst/>
                <a:latin typeface="+mn-lt"/>
                <a:ea typeface="ＭＳ 明朝"/>
                <a:cs typeface="Times New Roman"/>
              </a:rPr>
              <a:t>futurum</a:t>
            </a:r>
            <a:r>
              <a:rPr lang="en-US" sz="1800" dirty="0" smtClean="0">
                <a:effectLst/>
                <a:latin typeface="+mn-lt"/>
                <a:ea typeface="ＭＳ 明朝"/>
                <a:cs typeface="Times New Roman"/>
              </a:rPr>
              <a:t>.</a:t>
            </a:r>
            <a:endParaRPr lang="en-US" sz="1200" dirty="0">
              <a:effectLst/>
              <a:latin typeface="Cambria"/>
              <a:ea typeface="ＭＳ 明朝"/>
              <a:cs typeface="Times New Roman"/>
            </a:endParaRPr>
          </a:p>
        </p:txBody>
      </p:sp>
    </p:spTree>
    <p:extLst>
      <p:ext uri="{BB962C8B-B14F-4D97-AF65-F5344CB8AC3E}">
        <p14:creationId xmlns:p14="http://schemas.microsoft.com/office/powerpoint/2010/main" val="258225078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with 2 Images and Captions">
    <p:spTree>
      <p:nvGrpSpPr>
        <p:cNvPr id="1" name=""/>
        <p:cNvGrpSpPr/>
        <p:nvPr/>
      </p:nvGrpSpPr>
      <p:grpSpPr>
        <a:xfrm>
          <a:off x="0" y="0"/>
          <a:ext cx="0" cy="0"/>
          <a:chOff x="0" y="0"/>
          <a:chExt cx="0" cy="0"/>
        </a:xfrm>
      </p:grpSpPr>
      <p:sp>
        <p:nvSpPr>
          <p:cNvPr id="21" name="Text Placeholder 15"/>
          <p:cNvSpPr>
            <a:spLocks noGrp="1"/>
          </p:cNvSpPr>
          <p:nvPr>
            <p:ph type="body" sz="quarter" idx="12" hasCustomPrompt="1"/>
          </p:nvPr>
        </p:nvSpPr>
        <p:spPr>
          <a:xfrm>
            <a:off x="391928" y="5067740"/>
            <a:ext cx="3134169" cy="1211475"/>
          </a:xfrm>
        </p:spPr>
        <p:txBody>
          <a:bodyPr lIns="0">
            <a:noAutofit/>
          </a:bodyPr>
          <a:lstStyle>
            <a:lvl1pPr marL="0" indent="0" fontAlgn="t">
              <a:lnSpc>
                <a:spcPts val="2700"/>
              </a:lnSpc>
              <a:buFontTx/>
              <a:buNone/>
              <a:defRPr sz="2500" baseline="0">
                <a:solidFill>
                  <a:srgbClr val="323232"/>
                </a:solidFill>
                <a:latin typeface="Arial" charset="0"/>
              </a:defRPr>
            </a:lvl1pPr>
          </a:lstStyle>
          <a:p>
            <a:r>
              <a:rPr lang="en-US" dirty="0" smtClean="0"/>
              <a:t>Caption for image goes here</a:t>
            </a:r>
          </a:p>
        </p:txBody>
      </p:sp>
      <p:sp>
        <p:nvSpPr>
          <p:cNvPr id="13" name="Picture Placeholder 2"/>
          <p:cNvSpPr>
            <a:spLocks noGrp="1"/>
          </p:cNvSpPr>
          <p:nvPr>
            <p:ph type="pic" sz="quarter" idx="13" hasCustomPrompt="1"/>
          </p:nvPr>
        </p:nvSpPr>
        <p:spPr>
          <a:xfrm>
            <a:off x="391928" y="1320800"/>
            <a:ext cx="4935081" cy="3369364"/>
          </a:xfrm>
          <a:solidFill>
            <a:srgbClr val="F1EDED"/>
          </a:solidFill>
        </p:spPr>
        <p:txBody>
          <a:bodyPr anchor="ctr">
            <a:normAutofit/>
          </a:bodyPr>
          <a:lstStyle>
            <a:lvl1pPr marL="0" indent="0" algn="ctr">
              <a:buNone/>
              <a:defRPr sz="2000">
                <a:solidFill>
                  <a:schemeClr val="bg1">
                    <a:lumMod val="65000"/>
                  </a:schemeClr>
                </a:solidFill>
              </a:defRPr>
            </a:lvl1pPr>
          </a:lstStyle>
          <a:p>
            <a:r>
              <a:rPr lang="en-US" dirty="0" smtClean="0"/>
              <a:t>Your image goes here</a:t>
            </a:r>
            <a:endParaRPr lang="en-US" dirty="0"/>
          </a:p>
        </p:txBody>
      </p:sp>
      <p:sp>
        <p:nvSpPr>
          <p:cNvPr id="16" name="Picture Placeholder 2"/>
          <p:cNvSpPr>
            <a:spLocks noGrp="1"/>
          </p:cNvSpPr>
          <p:nvPr>
            <p:ph type="pic" sz="quarter" idx="16" hasCustomPrompt="1"/>
          </p:nvPr>
        </p:nvSpPr>
        <p:spPr>
          <a:xfrm>
            <a:off x="6512775" y="1320800"/>
            <a:ext cx="4935081" cy="3369364"/>
          </a:xfrm>
          <a:solidFill>
            <a:srgbClr val="F1EDED"/>
          </a:solidFill>
        </p:spPr>
        <p:txBody>
          <a:bodyPr anchor="ctr">
            <a:normAutofit/>
          </a:bodyPr>
          <a:lstStyle>
            <a:lvl1pPr marL="0" indent="0" algn="ctr">
              <a:buNone/>
              <a:defRPr sz="2000">
                <a:solidFill>
                  <a:schemeClr val="bg1">
                    <a:lumMod val="65000"/>
                  </a:schemeClr>
                </a:solidFill>
              </a:defRPr>
            </a:lvl1pPr>
          </a:lstStyle>
          <a:p>
            <a:r>
              <a:rPr lang="en-US" dirty="0" smtClean="0"/>
              <a:t>Your image goes here</a:t>
            </a:r>
            <a:endParaRPr lang="en-US" dirty="0"/>
          </a:p>
        </p:txBody>
      </p:sp>
      <p:sp>
        <p:nvSpPr>
          <p:cNvPr id="19" name="Text Placeholder 15"/>
          <p:cNvSpPr>
            <a:spLocks noGrp="1"/>
          </p:cNvSpPr>
          <p:nvPr>
            <p:ph type="body" sz="quarter" idx="17" hasCustomPrompt="1"/>
          </p:nvPr>
        </p:nvSpPr>
        <p:spPr>
          <a:xfrm>
            <a:off x="6512775" y="5067740"/>
            <a:ext cx="3134169" cy="1211475"/>
          </a:xfrm>
        </p:spPr>
        <p:txBody>
          <a:bodyPr lIns="0">
            <a:noAutofit/>
          </a:bodyPr>
          <a:lstStyle>
            <a:lvl1pPr marL="0" indent="0" fontAlgn="t">
              <a:lnSpc>
                <a:spcPts val="2700"/>
              </a:lnSpc>
              <a:buFontTx/>
              <a:buNone/>
              <a:defRPr sz="2500" baseline="0">
                <a:solidFill>
                  <a:srgbClr val="323232"/>
                </a:solidFill>
                <a:latin typeface="Arial" charset="0"/>
              </a:defRPr>
            </a:lvl1pPr>
          </a:lstStyle>
          <a:p>
            <a:r>
              <a:rPr lang="en-US" dirty="0" smtClean="0"/>
              <a:t>Caption for image goes here</a:t>
            </a:r>
          </a:p>
        </p:txBody>
      </p:sp>
      <p:sp>
        <p:nvSpPr>
          <p:cNvPr id="20" name="Slide Number Placeholder 3"/>
          <p:cNvSpPr>
            <a:spLocks noGrp="1"/>
          </p:cNvSpPr>
          <p:nvPr>
            <p:ph type="sldNum" sz="quarter" idx="4"/>
          </p:nvPr>
        </p:nvSpPr>
        <p:spPr>
          <a:xfrm>
            <a:off x="389109" y="6471663"/>
            <a:ext cx="580665" cy="249812"/>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22" name="Date Placeholder 4"/>
          <p:cNvSpPr>
            <a:spLocks noGrp="1"/>
          </p:cNvSpPr>
          <p:nvPr>
            <p:ph type="dt" sz="half" idx="2"/>
          </p:nvPr>
        </p:nvSpPr>
        <p:spPr>
          <a:xfrm>
            <a:off x="969654" y="6471663"/>
            <a:ext cx="2743200" cy="249812"/>
          </a:xfrm>
          <a:prstGeom prst="rect">
            <a:avLst/>
          </a:prstGeom>
        </p:spPr>
        <p:txBody>
          <a:bodyPr vert="horz" lIns="91440" tIns="45720" rIns="91440" bIns="45720" rtlCol="0" anchor="ctr"/>
          <a:lstStyle>
            <a:lvl1pPr algn="l">
              <a:defRPr sz="1200" baseline="0">
                <a:solidFill>
                  <a:srgbClr val="655A5B"/>
                </a:solidFill>
              </a:defRPr>
            </a:lvl1pPr>
          </a:lstStyle>
          <a:p>
            <a:fld id="{82402EF1-C2F2-409F-BB00-82333847D0FF}" type="datetime1">
              <a:rPr lang="en-US" smtClean="0"/>
              <a:t>3/22/2017</a:t>
            </a:fld>
            <a:endParaRPr lang="en-US" dirty="0"/>
          </a:p>
        </p:txBody>
      </p:sp>
      <p:sp>
        <p:nvSpPr>
          <p:cNvPr id="23" name="Text Placeholder 15"/>
          <p:cNvSpPr>
            <a:spLocks noGrp="1"/>
          </p:cNvSpPr>
          <p:nvPr>
            <p:ph type="body" sz="quarter" idx="11" hasCustomPrompt="1"/>
          </p:nvPr>
        </p:nvSpPr>
        <p:spPr>
          <a:xfrm>
            <a:off x="270022" y="387902"/>
            <a:ext cx="5027020" cy="521222"/>
          </a:xfrm>
        </p:spPr>
        <p:txBody>
          <a:bodyPr>
            <a:noAutofit/>
          </a:bodyPr>
          <a:lstStyle>
            <a:lvl1pPr marL="0" indent="0" fontAlgn="t">
              <a:buFontTx/>
              <a:buNone/>
              <a:defRPr sz="3000" baseline="0">
                <a:solidFill>
                  <a:srgbClr val="5498E4"/>
                </a:solidFill>
                <a:latin typeface="Arial" charset="0"/>
              </a:defRPr>
            </a:lvl1pPr>
          </a:lstStyle>
          <a:p>
            <a:r>
              <a:rPr lang="en-US" dirty="0" smtClean="0"/>
              <a:t>Header goes here</a:t>
            </a:r>
            <a:endParaRPr 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er with Copy and Image">
    <p:spTree>
      <p:nvGrpSpPr>
        <p:cNvPr id="1" name=""/>
        <p:cNvGrpSpPr/>
        <p:nvPr/>
      </p:nvGrpSpPr>
      <p:grpSpPr>
        <a:xfrm>
          <a:off x="0" y="0"/>
          <a:ext cx="0" cy="0"/>
          <a:chOff x="0" y="0"/>
          <a:chExt cx="0" cy="0"/>
        </a:xfrm>
      </p:grpSpPr>
      <p:sp>
        <p:nvSpPr>
          <p:cNvPr id="21" name="Text Placeholder 15"/>
          <p:cNvSpPr>
            <a:spLocks noGrp="1"/>
          </p:cNvSpPr>
          <p:nvPr>
            <p:ph type="body" sz="quarter" idx="12" hasCustomPrompt="1"/>
          </p:nvPr>
        </p:nvSpPr>
        <p:spPr>
          <a:xfrm>
            <a:off x="270021" y="1206605"/>
            <a:ext cx="5027021" cy="4248991"/>
          </a:xfrm>
        </p:spPr>
        <p:txBody>
          <a:bodyPr>
            <a:noAutofit/>
          </a:bodyPr>
          <a:lstStyle>
            <a:lvl1pPr marL="0" indent="0" fontAlgn="t">
              <a:lnSpc>
                <a:spcPts val="2700"/>
              </a:lnSpc>
              <a:spcBef>
                <a:spcPts val="0"/>
              </a:spcBef>
              <a:spcAft>
                <a:spcPts val="1200"/>
              </a:spcAft>
              <a:buFontTx/>
              <a:buNone/>
              <a:defRPr sz="2500" baseline="0">
                <a:solidFill>
                  <a:srgbClr val="323232"/>
                </a:solidFill>
                <a:latin typeface="Arial" charset="0"/>
              </a:defRPr>
            </a:lvl1pPr>
          </a:lstStyle>
          <a:p>
            <a:r>
              <a:rPr lang="en-US" dirty="0" smtClean="0"/>
              <a:t>Copy goes here lorem ipsum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p:txBody>
      </p:sp>
      <p:sp>
        <p:nvSpPr>
          <p:cNvPr id="3" name="Picture Placeholder 2"/>
          <p:cNvSpPr>
            <a:spLocks noGrp="1"/>
          </p:cNvSpPr>
          <p:nvPr>
            <p:ph type="pic" sz="quarter" idx="13" hasCustomPrompt="1"/>
          </p:nvPr>
        </p:nvSpPr>
        <p:spPr>
          <a:xfrm>
            <a:off x="6090834" y="0"/>
            <a:ext cx="6091306" cy="6858000"/>
          </a:xfrm>
          <a:solidFill>
            <a:srgbClr val="F1EDED"/>
          </a:solidFill>
          <a:ln>
            <a:noFill/>
          </a:ln>
        </p:spPr>
        <p:txBody>
          <a:bodyPr anchor="ctr">
            <a:normAutofit/>
          </a:bodyPr>
          <a:lstStyle>
            <a:lvl1pPr marL="0" indent="0" algn="ctr">
              <a:buNone/>
              <a:defRPr sz="2000">
                <a:ln>
                  <a:noFill/>
                </a:ln>
                <a:solidFill>
                  <a:srgbClr val="A6A6A6"/>
                </a:solidFill>
              </a:defRPr>
            </a:lvl1pPr>
          </a:lstStyle>
          <a:p>
            <a:r>
              <a:rPr lang="en-US" dirty="0" smtClean="0"/>
              <a:t>Your image goes here</a:t>
            </a:r>
            <a:endParaRPr lang="en-US" dirty="0"/>
          </a:p>
        </p:txBody>
      </p:sp>
      <p:sp>
        <p:nvSpPr>
          <p:cNvPr id="9" name="Slide Number Placeholder 3"/>
          <p:cNvSpPr>
            <a:spLocks noGrp="1"/>
          </p:cNvSpPr>
          <p:nvPr>
            <p:ph type="sldNum" sz="quarter" idx="4"/>
          </p:nvPr>
        </p:nvSpPr>
        <p:spPr>
          <a:xfrm>
            <a:off x="389109" y="6471663"/>
            <a:ext cx="580665" cy="249812"/>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0" name="Date Placeholder 4"/>
          <p:cNvSpPr>
            <a:spLocks noGrp="1"/>
          </p:cNvSpPr>
          <p:nvPr>
            <p:ph type="dt" sz="half" idx="2"/>
          </p:nvPr>
        </p:nvSpPr>
        <p:spPr>
          <a:xfrm>
            <a:off x="969654" y="6471663"/>
            <a:ext cx="2743200" cy="249812"/>
          </a:xfrm>
          <a:prstGeom prst="rect">
            <a:avLst/>
          </a:prstGeom>
        </p:spPr>
        <p:txBody>
          <a:bodyPr vert="horz" lIns="91440" tIns="45720" rIns="91440" bIns="45720" rtlCol="0" anchor="ctr"/>
          <a:lstStyle>
            <a:lvl1pPr algn="l">
              <a:defRPr sz="1200" baseline="0">
                <a:solidFill>
                  <a:srgbClr val="655A5B"/>
                </a:solidFill>
              </a:defRPr>
            </a:lvl1pPr>
          </a:lstStyle>
          <a:p>
            <a:fld id="{C7D5C03D-2FAE-49AD-B2E9-5A69F6D210A7}" type="datetime1">
              <a:rPr lang="en-US" smtClean="0"/>
              <a:t>3/22/2017</a:t>
            </a:fld>
            <a:endParaRPr lang="en-US" dirty="0"/>
          </a:p>
        </p:txBody>
      </p:sp>
      <p:sp>
        <p:nvSpPr>
          <p:cNvPr id="7" name="Text Placeholder 15"/>
          <p:cNvSpPr>
            <a:spLocks noGrp="1"/>
          </p:cNvSpPr>
          <p:nvPr>
            <p:ph type="body" sz="quarter" idx="11" hasCustomPrompt="1"/>
          </p:nvPr>
        </p:nvSpPr>
        <p:spPr>
          <a:xfrm>
            <a:off x="270022" y="387902"/>
            <a:ext cx="5027020" cy="521222"/>
          </a:xfrm>
        </p:spPr>
        <p:txBody>
          <a:bodyPr>
            <a:noAutofit/>
          </a:bodyPr>
          <a:lstStyle>
            <a:lvl1pPr marL="0" indent="0" fontAlgn="t">
              <a:buFontTx/>
              <a:buNone/>
              <a:defRPr sz="3000" baseline="0">
                <a:solidFill>
                  <a:srgbClr val="5498E4"/>
                </a:solidFill>
                <a:latin typeface="Arial" charset="0"/>
              </a:defRPr>
            </a:lvl1pPr>
          </a:lstStyle>
          <a:p>
            <a:r>
              <a:rPr lang="en-US" dirty="0" smtClean="0"/>
              <a:t>Header goes here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image" Target="../media/image7.png"/><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theme" Target="../theme/theme2.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5446853" cy="1325563"/>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
        <p:nvSpPr>
          <p:cNvPr id="7" name="Text Placeholder 6"/>
          <p:cNvSpPr>
            <a:spLocks noGrp="1"/>
          </p:cNvSpPr>
          <p:nvPr>
            <p:ph type="body" idx="1"/>
          </p:nvPr>
        </p:nvSpPr>
        <p:spPr>
          <a:xfrm>
            <a:off x="838200" y="1825625"/>
            <a:ext cx="5446853" cy="4351338"/>
          </a:xfrm>
          <a:prstGeom prst="rect">
            <a:avLst/>
          </a:prstGeom>
        </p:spPr>
        <p:txBody>
          <a:bodyPr vert="horz" lIns="91440" tIns="45720" rIns="91440" bIns="45720" rtlCol="0">
            <a:noAutofit/>
          </a:body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smtClean="0"/>
              <a:t>Click to add text</a:t>
            </a:r>
            <a:endParaRPr lang="en-US" dirty="0"/>
          </a:p>
        </p:txBody>
      </p:sp>
      <p:sp>
        <p:nvSpPr>
          <p:cNvPr id="3" name="Footer Placeholder 2"/>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4" name="Slide Number Placeholder 3"/>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8A213-8E92-D94A-82D7-8578C89CAF17}" type="slidenum">
              <a:rPr lang="en-US" smtClean="0"/>
              <a:t>‹#›</a:t>
            </a:fld>
            <a:endParaRPr lang="en-US" dirty="0"/>
          </a:p>
        </p:txBody>
      </p:sp>
      <p:sp>
        <p:nvSpPr>
          <p:cNvPr id="5" name="Date Placeholder 4"/>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241812-B006-4944-949A-F4CA37DB6802}" type="datetime1">
              <a:rPr lang="en-US" smtClean="0"/>
              <a:t>3/22/2017</a:t>
            </a:fld>
            <a:endParaRPr lang="en-US" dirty="0"/>
          </a:p>
        </p:txBody>
      </p:sp>
    </p:spTree>
    <p:extLst>
      <p:ext uri="{BB962C8B-B14F-4D97-AF65-F5344CB8AC3E}">
        <p14:creationId xmlns:p14="http://schemas.microsoft.com/office/powerpoint/2010/main" val="20107525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3" r:id="rId3"/>
    <p:sldLayoutId id="2147483666" r:id="rId4"/>
    <p:sldLayoutId id="2147483677" r:id="rId5"/>
    <p:sldLayoutId id="2147483676" r:id="rId6"/>
    <p:sldLayoutId id="2147483667" r:id="rId7"/>
    <p:sldLayoutId id="2147483668" r:id="rId8"/>
    <p:sldLayoutId id="2147483673" r:id="rId9"/>
    <p:sldLayoutId id="2147483671" r:id="rId10"/>
    <p:sldLayoutId id="2147483672" r:id="rId11"/>
    <p:sldLayoutId id="2147483675" r:id="rId12"/>
    <p:sldLayoutId id="2147483678" r:id="rId13"/>
    <p:sldLayoutId id="2147483679" r:id="rId14"/>
    <p:sldLayoutId id="2147483680" r:id="rId15"/>
    <p:sldLayoutId id="2147483681" r:id="rId16"/>
    <p:sldLayoutId id="2147483682" r:id="rId17"/>
    <p:sldLayoutId id="2147483711" r:id="rId18"/>
    <p:sldLayoutId id="2147483741" r:id="rId19"/>
    <p:sldLayoutId id="2147483742" r:id="rId20"/>
  </p:sldLayoutIdLst>
  <p:timing>
    <p:tnLst>
      <p:par>
        <p:cTn id="1" dur="indefinite" restart="never" nodeType="tmRoot"/>
      </p:par>
    </p:tnLst>
  </p:timing>
  <p:hf hdr="0"/>
  <p:txStyles>
    <p:titleStyle>
      <a:lvl1pPr algn="l" defTabSz="914400" rtl="0" eaLnBrk="1" latinLnBrk="0" hangingPunct="1">
        <a:lnSpc>
          <a:spcPct val="90000"/>
        </a:lnSpc>
        <a:spcBef>
          <a:spcPct val="0"/>
        </a:spcBef>
        <a:buNone/>
        <a:defRPr sz="3000" kern="1200" baseline="0">
          <a:solidFill>
            <a:srgbClr val="5498E4"/>
          </a:solidFill>
          <a:latin typeface="Arial"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500" kern="1200" baseline="0">
          <a:solidFill>
            <a:srgbClr val="323232"/>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2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68420" tIns="34289" rIns="68420" bIns="34289"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9"/>
          </a:xfrm>
          <a:prstGeom prst="rect">
            <a:avLst/>
          </a:prstGeom>
        </p:spPr>
        <p:txBody>
          <a:bodyPr vert="horz" lIns="68420" tIns="34289" rIns="68420" bIns="342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68420" tIns="34289" rIns="68420" bIns="34289"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pPr defTabSz="455907"/>
            <a:fld id="{51CF1133-3259-4C45-BABA-5B62D9C6F78D}" type="datetimeFigureOut">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defTabSz="455907"/>
              <a:t>3/22/2017</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68420" tIns="34289" rIns="68420" bIns="34289"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pPr defTabSz="455907"/>
            <a:r>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
              </a:t>
            </a:r>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68420" tIns="34289" rIns="68420" bIns="34289"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pPr defTabSz="455907"/>
            <a:fld id="{6D22F896-40B5-4ADD-8801-0D06FADFA095}" type="slidenum">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defTabSz="455907"/>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880579846"/>
      </p:ext>
    </p:extLst>
  </p:cSld>
  <p:clrMap bg1="dk1" tx1="lt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 id="2147483707" r:id="rId24"/>
    <p:sldLayoutId id="2147483708" r:id="rId25"/>
    <p:sldLayoutId id="2147483709" r:id="rId26"/>
    <p:sldLayoutId id="2147483710" r:id="rId27"/>
  </p:sldLayoutIdLst>
  <p:hf sldNum="0" hdr="0" ftr="0" dt="0"/>
  <p:txStyles>
    <p:titleStyle>
      <a:lvl1pPr algn="l" defTabSz="911952" rtl="0" eaLnBrk="1" latinLnBrk="0" hangingPunct="1">
        <a:lnSpc>
          <a:spcPct val="90000"/>
        </a:lnSpc>
        <a:spcBef>
          <a:spcPct val="0"/>
        </a:spcBef>
        <a:buNone/>
        <a:defRPr sz="5467"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024" indent="-228024" algn="l" defTabSz="911952"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4070" indent="-228024" algn="l" defTabSz="911952"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39974" indent="-228024" algn="l" defTabSz="911952"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595880" indent="-228024" algn="l" defTabSz="911952" rtl="0" eaLnBrk="1" latinLnBrk="0" hangingPunct="1">
        <a:lnSpc>
          <a:spcPct val="90000"/>
        </a:lnSpc>
        <a:spcBef>
          <a:spcPts val="500"/>
        </a:spcBef>
        <a:buFont typeface="Arial" panose="020B0604020202020204" pitchFamily="34" charset="0"/>
        <a:buChar char="•"/>
        <a:defRPr sz="1867"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1787" indent="-228024" algn="l" defTabSz="911952" rtl="0" eaLnBrk="1" latinLnBrk="0" hangingPunct="1">
        <a:lnSpc>
          <a:spcPct val="90000"/>
        </a:lnSpc>
        <a:spcBef>
          <a:spcPts val="500"/>
        </a:spcBef>
        <a:buFont typeface="Arial" panose="020B0604020202020204" pitchFamily="34" charset="0"/>
        <a:buChar char="•"/>
        <a:defRPr sz="1867"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07832" indent="-228024" algn="l" defTabSz="9119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63809" indent="-228024" algn="l" defTabSz="9119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19784" indent="-228024" algn="l" defTabSz="9119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75830" indent="-228024" algn="l" defTabSz="911952"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1952" rtl="0" eaLnBrk="1" latinLnBrk="0" hangingPunct="1">
        <a:defRPr sz="1867" kern="1200">
          <a:solidFill>
            <a:schemeClr val="tx1"/>
          </a:solidFill>
          <a:latin typeface="+mn-lt"/>
          <a:ea typeface="+mn-ea"/>
          <a:cs typeface="+mn-cs"/>
        </a:defRPr>
      </a:lvl1pPr>
      <a:lvl2pPr marL="455907" algn="l" defTabSz="911952" rtl="0" eaLnBrk="1" latinLnBrk="0" hangingPunct="1">
        <a:defRPr sz="1867" kern="1200">
          <a:solidFill>
            <a:schemeClr val="tx1"/>
          </a:solidFill>
          <a:latin typeface="+mn-lt"/>
          <a:ea typeface="+mn-ea"/>
          <a:cs typeface="+mn-cs"/>
        </a:defRPr>
      </a:lvl2pPr>
      <a:lvl3pPr marL="911952" algn="l" defTabSz="911952" rtl="0" eaLnBrk="1" latinLnBrk="0" hangingPunct="1">
        <a:defRPr sz="1867" kern="1200">
          <a:solidFill>
            <a:schemeClr val="tx1"/>
          </a:solidFill>
          <a:latin typeface="+mn-lt"/>
          <a:ea typeface="+mn-ea"/>
          <a:cs typeface="+mn-cs"/>
        </a:defRPr>
      </a:lvl3pPr>
      <a:lvl4pPr marL="1367928" algn="l" defTabSz="911952" rtl="0" eaLnBrk="1" latinLnBrk="0" hangingPunct="1">
        <a:defRPr sz="1867" kern="1200">
          <a:solidFill>
            <a:schemeClr val="tx1"/>
          </a:solidFill>
          <a:latin typeface="+mn-lt"/>
          <a:ea typeface="+mn-ea"/>
          <a:cs typeface="+mn-cs"/>
        </a:defRPr>
      </a:lvl4pPr>
      <a:lvl5pPr marL="1823904" algn="l" defTabSz="911952" rtl="0" eaLnBrk="1" latinLnBrk="0" hangingPunct="1">
        <a:defRPr sz="1867" kern="1200">
          <a:solidFill>
            <a:schemeClr val="tx1"/>
          </a:solidFill>
          <a:latin typeface="+mn-lt"/>
          <a:ea typeface="+mn-ea"/>
          <a:cs typeface="+mn-cs"/>
        </a:defRPr>
      </a:lvl5pPr>
      <a:lvl6pPr marL="2279950" algn="l" defTabSz="911952" rtl="0" eaLnBrk="1" latinLnBrk="0" hangingPunct="1">
        <a:defRPr sz="1867" kern="1200">
          <a:solidFill>
            <a:schemeClr val="tx1"/>
          </a:solidFill>
          <a:latin typeface="+mn-lt"/>
          <a:ea typeface="+mn-ea"/>
          <a:cs typeface="+mn-cs"/>
        </a:defRPr>
      </a:lvl6pPr>
      <a:lvl7pPr marL="2735854" algn="l" defTabSz="911952" rtl="0" eaLnBrk="1" latinLnBrk="0" hangingPunct="1">
        <a:defRPr sz="1867" kern="1200">
          <a:solidFill>
            <a:schemeClr val="tx1"/>
          </a:solidFill>
          <a:latin typeface="+mn-lt"/>
          <a:ea typeface="+mn-ea"/>
          <a:cs typeface="+mn-cs"/>
        </a:defRPr>
      </a:lvl7pPr>
      <a:lvl8pPr marL="3191760" algn="l" defTabSz="911952" rtl="0" eaLnBrk="1" latinLnBrk="0" hangingPunct="1">
        <a:defRPr sz="1867" kern="1200">
          <a:solidFill>
            <a:schemeClr val="tx1"/>
          </a:solidFill>
          <a:latin typeface="+mn-lt"/>
          <a:ea typeface="+mn-ea"/>
          <a:cs typeface="+mn-cs"/>
        </a:defRPr>
      </a:lvl8pPr>
      <a:lvl9pPr marL="3647667" algn="l" defTabSz="911952" rtl="0" eaLnBrk="1" latinLnBrk="0" hangingPunct="1">
        <a:defRPr sz="1867"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1C3649"/>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406400" y="520700"/>
            <a:ext cx="10502900" cy="46784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p>
            <a:r>
              <a:t>Title Text</a:t>
            </a:r>
          </a:p>
        </p:txBody>
      </p:sp>
      <p:sp>
        <p:nvSpPr>
          <p:cNvPr id="3" name="Shape 3"/>
          <p:cNvSpPr/>
          <p:nvPr/>
        </p:nvSpPr>
        <p:spPr>
          <a:xfrm>
            <a:off x="432534" y="2403846"/>
            <a:ext cx="2661387" cy="1"/>
          </a:xfrm>
          <a:prstGeom prst="line">
            <a:avLst/>
          </a:prstGeom>
          <a:ln w="25400">
            <a:solidFill>
              <a:srgbClr val="F05323"/>
            </a:solidFill>
            <a:miter lim="400000"/>
          </a:ln>
        </p:spPr>
        <p:txBody>
          <a:bodyPr lIns="25400" tIns="25400" rIns="25400" bIns="25400" anchor="ctr"/>
          <a:lstStyle/>
          <a:p>
            <a:pPr algn="ctr" defTabSz="412750" hangingPunct="0">
              <a:defRPr sz="3200">
                <a:solidFill>
                  <a:srgbClr val="FFFFFF"/>
                </a:solidFill>
              </a:defRPr>
            </a:pPr>
            <a:endParaRPr sz="1600" kern="0">
              <a:solidFill>
                <a:srgbClr val="FFFFFF"/>
              </a:solidFill>
              <a:latin typeface="Helvetica Light"/>
              <a:sym typeface="Helvetica Light"/>
            </a:endParaRPr>
          </a:p>
        </p:txBody>
      </p:sp>
      <p:sp>
        <p:nvSpPr>
          <p:cNvPr id="4" name="Shape 4"/>
          <p:cNvSpPr/>
          <p:nvPr/>
        </p:nvSpPr>
        <p:spPr>
          <a:xfrm>
            <a:off x="3321819" y="2410196"/>
            <a:ext cx="2661387" cy="1"/>
          </a:xfrm>
          <a:prstGeom prst="line">
            <a:avLst/>
          </a:prstGeom>
          <a:ln w="25400">
            <a:solidFill>
              <a:srgbClr val="F05323"/>
            </a:solidFill>
            <a:miter lim="400000"/>
          </a:ln>
        </p:spPr>
        <p:txBody>
          <a:bodyPr lIns="25400" tIns="25400" rIns="25400" bIns="25400" anchor="ctr"/>
          <a:lstStyle/>
          <a:p>
            <a:pPr algn="ctr" defTabSz="412750" hangingPunct="0">
              <a:defRPr sz="3200">
                <a:solidFill>
                  <a:srgbClr val="FFFFFF"/>
                </a:solidFill>
              </a:defRPr>
            </a:pPr>
            <a:endParaRPr sz="1600" kern="0">
              <a:solidFill>
                <a:srgbClr val="FFFFFF"/>
              </a:solidFill>
              <a:latin typeface="Helvetica Light"/>
              <a:sym typeface="Helvetica Light"/>
            </a:endParaRPr>
          </a:p>
        </p:txBody>
      </p:sp>
      <p:sp>
        <p:nvSpPr>
          <p:cNvPr id="5" name="Shape 5"/>
          <p:cNvSpPr/>
          <p:nvPr/>
        </p:nvSpPr>
        <p:spPr>
          <a:xfrm>
            <a:off x="6204870" y="2410196"/>
            <a:ext cx="2661387" cy="1"/>
          </a:xfrm>
          <a:prstGeom prst="line">
            <a:avLst/>
          </a:prstGeom>
          <a:ln w="25400">
            <a:solidFill>
              <a:srgbClr val="F05323"/>
            </a:solidFill>
            <a:miter lim="400000"/>
          </a:ln>
        </p:spPr>
        <p:txBody>
          <a:bodyPr lIns="25400" tIns="25400" rIns="25400" bIns="25400" anchor="ctr"/>
          <a:lstStyle/>
          <a:p>
            <a:pPr algn="ctr" defTabSz="412750" hangingPunct="0">
              <a:defRPr sz="3200">
                <a:solidFill>
                  <a:srgbClr val="FFFFFF"/>
                </a:solidFill>
              </a:defRPr>
            </a:pPr>
            <a:endParaRPr sz="1600" kern="0">
              <a:solidFill>
                <a:srgbClr val="FFFFFF"/>
              </a:solidFill>
              <a:latin typeface="Helvetica Light"/>
              <a:sym typeface="Helvetica Light"/>
            </a:endParaRPr>
          </a:p>
        </p:txBody>
      </p:sp>
      <p:sp>
        <p:nvSpPr>
          <p:cNvPr id="6" name="Shape 6"/>
          <p:cNvSpPr/>
          <p:nvPr/>
        </p:nvSpPr>
        <p:spPr>
          <a:xfrm>
            <a:off x="409773" y="6535582"/>
            <a:ext cx="2159245" cy="18979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defTabSz="412750" hangingPunct="0">
              <a:defRPr sz="1800">
                <a:solidFill>
                  <a:srgbClr val="DCDEE0"/>
                </a:solidFill>
                <a:latin typeface="+mn-lt"/>
                <a:ea typeface="+mn-ea"/>
                <a:cs typeface="+mn-cs"/>
                <a:sym typeface="Helvetica"/>
              </a:defRPr>
            </a:pPr>
            <a:r>
              <a:rPr sz="900" kern="0">
                <a:solidFill>
                  <a:srgbClr val="DCDEE0"/>
                </a:solidFill>
                <a:sym typeface="Helvetica"/>
              </a:rPr>
              <a:t>IBM </a:t>
            </a:r>
            <a:r>
              <a:rPr sz="900" b="1" kern="0">
                <a:solidFill>
                  <a:srgbClr val="DCDEE0"/>
                </a:solidFill>
                <a:sym typeface="Helvetica"/>
              </a:rPr>
              <a:t>Bluemix Garage</a:t>
            </a:r>
            <a:r>
              <a:rPr sz="900" kern="0">
                <a:solidFill>
                  <a:srgbClr val="DCDEE0"/>
                </a:solidFill>
                <a:sym typeface="Helvetica"/>
              </a:rPr>
              <a:t> | 2016 Confidential</a:t>
            </a:r>
          </a:p>
        </p:txBody>
      </p:sp>
      <p:sp>
        <p:nvSpPr>
          <p:cNvPr id="7" name="Shape 7"/>
          <p:cNvSpPr/>
          <p:nvPr/>
        </p:nvSpPr>
        <p:spPr>
          <a:xfrm>
            <a:off x="9089363" y="1762820"/>
            <a:ext cx="264496" cy="512961"/>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defRPr sz="6000" b="1">
                <a:solidFill>
                  <a:srgbClr val="FFFFFF"/>
                </a:solidFill>
                <a:latin typeface="+mn-lt"/>
                <a:ea typeface="+mn-ea"/>
                <a:cs typeface="+mn-cs"/>
                <a:sym typeface="Helvetica"/>
              </a:defRPr>
            </a:lvl1pPr>
          </a:lstStyle>
          <a:p>
            <a:pPr defTabSz="412750" hangingPunct="0"/>
            <a:r>
              <a:rPr sz="3000" kern="0"/>
              <a:t>4</a:t>
            </a:r>
          </a:p>
        </p:txBody>
      </p:sp>
      <p:sp>
        <p:nvSpPr>
          <p:cNvPr id="8" name="Shape 8"/>
          <p:cNvSpPr/>
          <p:nvPr/>
        </p:nvSpPr>
        <p:spPr>
          <a:xfrm>
            <a:off x="9089363" y="2410196"/>
            <a:ext cx="2661387" cy="1"/>
          </a:xfrm>
          <a:prstGeom prst="line">
            <a:avLst/>
          </a:prstGeom>
          <a:ln w="25400">
            <a:solidFill>
              <a:srgbClr val="F05323"/>
            </a:solidFill>
            <a:miter lim="400000"/>
          </a:ln>
        </p:spPr>
        <p:txBody>
          <a:bodyPr lIns="25400" tIns="25400" rIns="25400" bIns="25400" anchor="ctr"/>
          <a:lstStyle/>
          <a:p>
            <a:pPr algn="ctr" defTabSz="412750" hangingPunct="0">
              <a:defRPr sz="3200">
                <a:solidFill>
                  <a:srgbClr val="FFFFFF"/>
                </a:solidFill>
              </a:defRPr>
            </a:pPr>
            <a:endParaRPr sz="1600" kern="0">
              <a:solidFill>
                <a:srgbClr val="FFFFFF"/>
              </a:solidFill>
              <a:latin typeface="Helvetica Light"/>
              <a:sym typeface="Helvetica Light"/>
            </a:endParaRPr>
          </a:p>
        </p:txBody>
      </p:sp>
      <p:sp>
        <p:nvSpPr>
          <p:cNvPr id="9" name="Shape 9"/>
          <p:cNvSpPr/>
          <p:nvPr/>
        </p:nvSpPr>
        <p:spPr>
          <a:xfrm>
            <a:off x="9089363" y="2585191"/>
            <a:ext cx="3073579" cy="793038"/>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p>
            <a:pPr defTabSz="412750" hangingPunct="0">
              <a:lnSpc>
                <a:spcPct val="120000"/>
              </a:lnSpc>
              <a:spcBef>
                <a:spcPts val="600"/>
              </a:spcBef>
              <a:defRPr sz="3600" b="1">
                <a:solidFill>
                  <a:srgbClr val="FFFFFF"/>
                </a:solidFill>
                <a:latin typeface="+mn-lt"/>
                <a:ea typeface="+mn-ea"/>
                <a:cs typeface="+mn-cs"/>
                <a:sym typeface="Helvetica"/>
              </a:defRPr>
            </a:pPr>
            <a:r>
              <a:rPr sz="1800" b="1" kern="0">
                <a:solidFill>
                  <a:srgbClr val="FFFFFF"/>
                </a:solidFill>
                <a:sym typeface="Helvetica"/>
              </a:rPr>
              <a:t>Section Title</a:t>
            </a:r>
          </a:p>
          <a:p>
            <a:pPr defTabSz="412750" hangingPunct="0">
              <a:lnSpc>
                <a:spcPct val="120000"/>
              </a:lnSpc>
              <a:spcBef>
                <a:spcPts val="600"/>
              </a:spcBef>
              <a:defRPr sz="3600" b="1">
                <a:solidFill>
                  <a:srgbClr val="FFFFFF"/>
                </a:solidFill>
                <a:latin typeface="+mn-lt"/>
                <a:ea typeface="+mn-ea"/>
                <a:cs typeface="+mn-cs"/>
                <a:sym typeface="Helvetica"/>
              </a:defRPr>
            </a:pPr>
            <a:r>
              <a:rPr sz="1800" b="1" kern="0">
                <a:solidFill>
                  <a:srgbClr val="FFFFFF"/>
                </a:solidFill>
                <a:sym typeface="Helvetica"/>
              </a:rPr>
              <a:t>Section Description</a:t>
            </a:r>
          </a:p>
        </p:txBody>
      </p:sp>
      <p:sp>
        <p:nvSpPr>
          <p:cNvPr id="10" name="Shape 10"/>
          <p:cNvSpPr>
            <a:spLocks noGrp="1"/>
          </p:cNvSpPr>
          <p:nvPr>
            <p:ph type="body" idx="1"/>
          </p:nvPr>
        </p:nvSpPr>
        <p:spPr>
          <a:xfrm>
            <a:off x="844550" y="635000"/>
            <a:ext cx="10502900" cy="55880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11" name="Shape 11"/>
          <p:cNvSpPr>
            <a:spLocks noGrp="1"/>
          </p:cNvSpPr>
          <p:nvPr>
            <p:ph type="sldNum" sz="quarter" idx="2"/>
          </p:nvPr>
        </p:nvSpPr>
        <p:spPr>
          <a:xfrm>
            <a:off x="6092825" y="6540500"/>
            <a:ext cx="290144" cy="287258"/>
          </a:xfrm>
          <a:prstGeom prst="rect">
            <a:avLst/>
          </a:prstGeom>
          <a:ln w="12700">
            <a:miter lim="400000"/>
          </a:ln>
        </p:spPr>
        <p:txBody>
          <a:bodyPr wrap="none" lIns="50800" tIns="50800" rIns="50800" bIns="50800">
            <a:spAutoFit/>
          </a:bodyPr>
          <a:lstStyle>
            <a:lvl1pPr>
              <a:defRPr sz="1200"/>
            </a:lvl1pPr>
          </a:lstStyle>
          <a:p>
            <a:pPr defTabSz="412750" hangingPunct="0"/>
            <a:fld id="{86CB4B4D-7CA3-9044-876B-883B54F8677D}" type="slidenum">
              <a:rPr lang="en-US" kern="0" smtClean="0">
                <a:solidFill>
                  <a:srgbClr val="53585F"/>
                </a:solidFill>
                <a:latin typeface="Helvetica Light"/>
                <a:sym typeface="Helvetica Light"/>
              </a:rPr>
              <a:pPr defTabSz="412750" hangingPunct="0"/>
              <a:t>‹#›</a:t>
            </a:fld>
            <a:endParaRPr lang="en-US" kern="0">
              <a:solidFill>
                <a:srgbClr val="53585F"/>
              </a:solidFill>
              <a:latin typeface="Helvetica Light"/>
              <a:sym typeface="Helvetica Light"/>
            </a:endParaRPr>
          </a:p>
        </p:txBody>
      </p:sp>
    </p:spTree>
    <p:extLst>
      <p:ext uri="{BB962C8B-B14F-4D97-AF65-F5344CB8AC3E}">
        <p14:creationId xmlns:p14="http://schemas.microsoft.com/office/powerpoint/2010/main" val="2371240697"/>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 id="2147483738" r:id="rId26"/>
    <p:sldLayoutId id="2147483739" r:id="rId27"/>
    <p:sldLayoutId id="2147483740" r:id="rId28"/>
    <p:sldLayoutId id="2147483743" r:id="rId29"/>
  </p:sldLayoutIdLst>
  <p:transition spd="med"/>
  <p:txStyles>
    <p:titleStyle>
      <a:lvl1pPr marL="0" marR="0" indent="0" algn="l" defTabSz="41275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n-lt"/>
          <a:ea typeface="+mn-ea"/>
          <a:cs typeface="+mn-cs"/>
          <a:sym typeface="Helvetica"/>
        </a:defRPr>
      </a:lvl1pPr>
      <a:lvl2pPr marL="0" marR="0" indent="114300" algn="l" defTabSz="41275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n-lt"/>
          <a:ea typeface="+mn-ea"/>
          <a:cs typeface="+mn-cs"/>
          <a:sym typeface="Helvetica"/>
        </a:defRPr>
      </a:lvl2pPr>
      <a:lvl3pPr marL="0" marR="0" indent="228600" algn="l" defTabSz="41275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n-lt"/>
          <a:ea typeface="+mn-ea"/>
          <a:cs typeface="+mn-cs"/>
          <a:sym typeface="Helvetica"/>
        </a:defRPr>
      </a:lvl3pPr>
      <a:lvl4pPr marL="0" marR="0" indent="342900" algn="l" defTabSz="41275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n-lt"/>
          <a:ea typeface="+mn-ea"/>
          <a:cs typeface="+mn-cs"/>
          <a:sym typeface="Helvetica"/>
        </a:defRPr>
      </a:lvl4pPr>
      <a:lvl5pPr marL="0" marR="0" indent="457200" algn="l" defTabSz="41275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n-lt"/>
          <a:ea typeface="+mn-ea"/>
          <a:cs typeface="+mn-cs"/>
          <a:sym typeface="Helvetica"/>
        </a:defRPr>
      </a:lvl5pPr>
      <a:lvl6pPr marL="0" marR="0" indent="571500" algn="l" defTabSz="41275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n-lt"/>
          <a:ea typeface="+mn-ea"/>
          <a:cs typeface="+mn-cs"/>
          <a:sym typeface="Helvetica"/>
        </a:defRPr>
      </a:lvl6pPr>
      <a:lvl7pPr marL="0" marR="0" indent="685800" algn="l" defTabSz="41275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n-lt"/>
          <a:ea typeface="+mn-ea"/>
          <a:cs typeface="+mn-cs"/>
          <a:sym typeface="Helvetica"/>
        </a:defRPr>
      </a:lvl7pPr>
      <a:lvl8pPr marL="0" marR="0" indent="800100" algn="l" defTabSz="41275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n-lt"/>
          <a:ea typeface="+mn-ea"/>
          <a:cs typeface="+mn-cs"/>
          <a:sym typeface="Helvetica"/>
        </a:defRPr>
      </a:lvl8pPr>
      <a:lvl9pPr marL="0" marR="0" indent="914400" algn="l" defTabSz="412750" latinLnBrk="0">
        <a:lnSpc>
          <a:spcPct val="100000"/>
        </a:lnSpc>
        <a:spcBef>
          <a:spcPts val="0"/>
        </a:spcBef>
        <a:spcAft>
          <a:spcPts val="0"/>
        </a:spcAft>
        <a:buClrTx/>
        <a:buSzTx/>
        <a:buFontTx/>
        <a:buNone/>
        <a:tabLst/>
        <a:defRPr sz="3000" b="1" i="0" u="none" strike="noStrike" cap="none" spc="0" baseline="0">
          <a:ln>
            <a:noFill/>
          </a:ln>
          <a:solidFill>
            <a:srgbClr val="FFFFFF"/>
          </a:solidFill>
          <a:uFillTx/>
          <a:latin typeface="+mn-lt"/>
          <a:ea typeface="+mn-ea"/>
          <a:cs typeface="+mn-cs"/>
          <a:sym typeface="Helvetica"/>
        </a:defRPr>
      </a:lvl9pPr>
    </p:titleStyle>
    <p:bodyStyle>
      <a:lvl1pPr marL="0" marR="0" indent="0" algn="ctr" defTabSz="412750" latinLnBrk="0">
        <a:lnSpc>
          <a:spcPct val="120000"/>
        </a:lnSpc>
        <a:spcBef>
          <a:spcPts val="2600"/>
        </a:spcBef>
        <a:spcAft>
          <a:spcPts val="0"/>
        </a:spcAft>
        <a:buClrTx/>
        <a:buSzTx/>
        <a:buFontTx/>
        <a:buNone/>
        <a:tabLst/>
        <a:defRPr sz="1900" b="0" i="0" u="none" strike="noStrike" cap="none" spc="0" baseline="0">
          <a:ln>
            <a:noFill/>
          </a:ln>
          <a:solidFill>
            <a:srgbClr val="53585F"/>
          </a:solidFill>
          <a:uFillTx/>
          <a:latin typeface="+mn-lt"/>
          <a:ea typeface="+mn-ea"/>
          <a:cs typeface="+mn-cs"/>
          <a:sym typeface="Helvetica"/>
        </a:defRPr>
      </a:lvl1pPr>
      <a:lvl2pPr marL="0" marR="0" indent="114300" algn="ctr" defTabSz="412750" latinLnBrk="0">
        <a:lnSpc>
          <a:spcPct val="120000"/>
        </a:lnSpc>
        <a:spcBef>
          <a:spcPts val="2600"/>
        </a:spcBef>
        <a:spcAft>
          <a:spcPts val="0"/>
        </a:spcAft>
        <a:buClrTx/>
        <a:buSzTx/>
        <a:buFontTx/>
        <a:buNone/>
        <a:tabLst/>
        <a:defRPr sz="1900" b="0" i="0" u="none" strike="noStrike" cap="none" spc="0" baseline="0">
          <a:ln>
            <a:noFill/>
          </a:ln>
          <a:solidFill>
            <a:srgbClr val="53585F"/>
          </a:solidFill>
          <a:uFillTx/>
          <a:latin typeface="+mn-lt"/>
          <a:ea typeface="+mn-ea"/>
          <a:cs typeface="+mn-cs"/>
          <a:sym typeface="Helvetica"/>
        </a:defRPr>
      </a:lvl2pPr>
      <a:lvl3pPr marL="0" marR="0" indent="228600" algn="ctr" defTabSz="412750" latinLnBrk="0">
        <a:lnSpc>
          <a:spcPct val="120000"/>
        </a:lnSpc>
        <a:spcBef>
          <a:spcPts val="2600"/>
        </a:spcBef>
        <a:spcAft>
          <a:spcPts val="0"/>
        </a:spcAft>
        <a:buClrTx/>
        <a:buSzTx/>
        <a:buFontTx/>
        <a:buNone/>
        <a:tabLst/>
        <a:defRPr sz="1900" b="0" i="0" u="none" strike="noStrike" cap="none" spc="0" baseline="0">
          <a:ln>
            <a:noFill/>
          </a:ln>
          <a:solidFill>
            <a:srgbClr val="53585F"/>
          </a:solidFill>
          <a:uFillTx/>
          <a:latin typeface="+mn-lt"/>
          <a:ea typeface="+mn-ea"/>
          <a:cs typeface="+mn-cs"/>
          <a:sym typeface="Helvetica"/>
        </a:defRPr>
      </a:lvl3pPr>
      <a:lvl4pPr marL="0" marR="0" indent="342900" algn="ctr" defTabSz="412750" latinLnBrk="0">
        <a:lnSpc>
          <a:spcPct val="120000"/>
        </a:lnSpc>
        <a:spcBef>
          <a:spcPts val="2600"/>
        </a:spcBef>
        <a:spcAft>
          <a:spcPts val="0"/>
        </a:spcAft>
        <a:buClrTx/>
        <a:buSzTx/>
        <a:buFontTx/>
        <a:buNone/>
        <a:tabLst/>
        <a:defRPr sz="1900" b="0" i="0" u="none" strike="noStrike" cap="none" spc="0" baseline="0">
          <a:ln>
            <a:noFill/>
          </a:ln>
          <a:solidFill>
            <a:srgbClr val="53585F"/>
          </a:solidFill>
          <a:uFillTx/>
          <a:latin typeface="+mn-lt"/>
          <a:ea typeface="+mn-ea"/>
          <a:cs typeface="+mn-cs"/>
          <a:sym typeface="Helvetica"/>
        </a:defRPr>
      </a:lvl4pPr>
      <a:lvl5pPr marL="0" marR="0" indent="457200" algn="ctr" defTabSz="412750" latinLnBrk="0">
        <a:lnSpc>
          <a:spcPct val="120000"/>
        </a:lnSpc>
        <a:spcBef>
          <a:spcPts val="2600"/>
        </a:spcBef>
        <a:spcAft>
          <a:spcPts val="0"/>
        </a:spcAft>
        <a:buClrTx/>
        <a:buSzTx/>
        <a:buFontTx/>
        <a:buNone/>
        <a:tabLst/>
        <a:defRPr sz="1900" b="0" i="0" u="none" strike="noStrike" cap="none" spc="0" baseline="0">
          <a:ln>
            <a:noFill/>
          </a:ln>
          <a:solidFill>
            <a:srgbClr val="53585F"/>
          </a:solidFill>
          <a:uFillTx/>
          <a:latin typeface="+mn-lt"/>
          <a:ea typeface="+mn-ea"/>
          <a:cs typeface="+mn-cs"/>
          <a:sym typeface="Helvetica"/>
        </a:defRPr>
      </a:lvl5pPr>
      <a:lvl6pPr marL="0" marR="0" indent="571500" algn="ctr" defTabSz="412750" latinLnBrk="0">
        <a:lnSpc>
          <a:spcPct val="120000"/>
        </a:lnSpc>
        <a:spcBef>
          <a:spcPts val="2600"/>
        </a:spcBef>
        <a:spcAft>
          <a:spcPts val="0"/>
        </a:spcAft>
        <a:buClrTx/>
        <a:buSzTx/>
        <a:buFontTx/>
        <a:buNone/>
        <a:tabLst/>
        <a:defRPr sz="1900" b="0" i="0" u="none" strike="noStrike" cap="none" spc="0" baseline="0">
          <a:ln>
            <a:noFill/>
          </a:ln>
          <a:solidFill>
            <a:srgbClr val="53585F"/>
          </a:solidFill>
          <a:uFillTx/>
          <a:latin typeface="+mn-lt"/>
          <a:ea typeface="+mn-ea"/>
          <a:cs typeface="+mn-cs"/>
          <a:sym typeface="Helvetica"/>
        </a:defRPr>
      </a:lvl6pPr>
      <a:lvl7pPr marL="0" marR="0" indent="685800" algn="ctr" defTabSz="412750" latinLnBrk="0">
        <a:lnSpc>
          <a:spcPct val="120000"/>
        </a:lnSpc>
        <a:spcBef>
          <a:spcPts val="2600"/>
        </a:spcBef>
        <a:spcAft>
          <a:spcPts val="0"/>
        </a:spcAft>
        <a:buClrTx/>
        <a:buSzTx/>
        <a:buFontTx/>
        <a:buNone/>
        <a:tabLst/>
        <a:defRPr sz="1900" b="0" i="0" u="none" strike="noStrike" cap="none" spc="0" baseline="0">
          <a:ln>
            <a:noFill/>
          </a:ln>
          <a:solidFill>
            <a:srgbClr val="53585F"/>
          </a:solidFill>
          <a:uFillTx/>
          <a:latin typeface="+mn-lt"/>
          <a:ea typeface="+mn-ea"/>
          <a:cs typeface="+mn-cs"/>
          <a:sym typeface="Helvetica"/>
        </a:defRPr>
      </a:lvl7pPr>
      <a:lvl8pPr marL="0" marR="0" indent="800100" algn="ctr" defTabSz="412750" latinLnBrk="0">
        <a:lnSpc>
          <a:spcPct val="120000"/>
        </a:lnSpc>
        <a:spcBef>
          <a:spcPts val="2600"/>
        </a:spcBef>
        <a:spcAft>
          <a:spcPts val="0"/>
        </a:spcAft>
        <a:buClrTx/>
        <a:buSzTx/>
        <a:buFontTx/>
        <a:buNone/>
        <a:tabLst/>
        <a:defRPr sz="1900" b="0" i="0" u="none" strike="noStrike" cap="none" spc="0" baseline="0">
          <a:ln>
            <a:noFill/>
          </a:ln>
          <a:solidFill>
            <a:srgbClr val="53585F"/>
          </a:solidFill>
          <a:uFillTx/>
          <a:latin typeface="+mn-lt"/>
          <a:ea typeface="+mn-ea"/>
          <a:cs typeface="+mn-cs"/>
          <a:sym typeface="Helvetica"/>
        </a:defRPr>
      </a:lvl8pPr>
      <a:lvl9pPr marL="0" marR="0" indent="914400" algn="ctr" defTabSz="412750" latinLnBrk="0">
        <a:lnSpc>
          <a:spcPct val="120000"/>
        </a:lnSpc>
        <a:spcBef>
          <a:spcPts val="2600"/>
        </a:spcBef>
        <a:spcAft>
          <a:spcPts val="0"/>
        </a:spcAft>
        <a:buClrTx/>
        <a:buSzTx/>
        <a:buFontTx/>
        <a:buNone/>
        <a:tabLst/>
        <a:defRPr sz="1900" b="0" i="0" u="none" strike="noStrike" cap="none" spc="0" baseline="0">
          <a:ln>
            <a:noFill/>
          </a:ln>
          <a:solidFill>
            <a:srgbClr val="53585F"/>
          </a:solidFill>
          <a:uFillTx/>
          <a:latin typeface="+mn-lt"/>
          <a:ea typeface="+mn-ea"/>
          <a:cs typeface="+mn-cs"/>
          <a:sym typeface="Helvetica"/>
        </a:defRPr>
      </a:lvl9pPr>
    </p:bodyStyle>
    <p:otherStyle>
      <a:lvl1pPr marL="0" marR="0" indent="0" algn="l"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1pPr>
      <a:lvl2pPr marL="0" marR="0" indent="114300" algn="l"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2pPr>
      <a:lvl3pPr marL="0" marR="0" indent="228600" algn="l"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3pPr>
      <a:lvl4pPr marL="0" marR="0" indent="342900" algn="l"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4pPr>
      <a:lvl5pPr marL="0" marR="0" indent="457200" algn="l"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5pPr>
      <a:lvl6pPr marL="0" marR="0" indent="571500" algn="l"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6pPr>
      <a:lvl7pPr marL="0" marR="0" indent="685800" algn="l"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7pPr>
      <a:lvl8pPr marL="0" marR="0" indent="800100" algn="l"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8pPr>
      <a:lvl9pPr marL="0" marR="0" indent="914400" algn="l"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4.xml"/><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8" Type="http://schemas.openxmlformats.org/officeDocument/2006/relationships/slide" Target="slide35.xml"/><Relationship Id="rId13" Type="http://schemas.openxmlformats.org/officeDocument/2006/relationships/slide" Target="slide39.xml"/><Relationship Id="rId18" Type="http://schemas.openxmlformats.org/officeDocument/2006/relationships/slide" Target="slide44.xml"/><Relationship Id="rId3" Type="http://schemas.openxmlformats.org/officeDocument/2006/relationships/image" Target="../media/image27.png"/><Relationship Id="rId7" Type="http://schemas.openxmlformats.org/officeDocument/2006/relationships/slide" Target="slide33.xml"/><Relationship Id="rId12" Type="http://schemas.openxmlformats.org/officeDocument/2006/relationships/slide" Target="slide38.xml"/><Relationship Id="rId17" Type="http://schemas.openxmlformats.org/officeDocument/2006/relationships/slide" Target="slide43.xml"/><Relationship Id="rId2" Type="http://schemas.openxmlformats.org/officeDocument/2006/relationships/notesSlide" Target="../notesSlides/notesSlide5.xml"/><Relationship Id="rId16" Type="http://schemas.openxmlformats.org/officeDocument/2006/relationships/slide" Target="slide42.xml"/><Relationship Id="rId1" Type="http://schemas.openxmlformats.org/officeDocument/2006/relationships/slideLayout" Target="../slideLayouts/slideLayout47.xml"/><Relationship Id="rId6" Type="http://schemas.openxmlformats.org/officeDocument/2006/relationships/slide" Target="slide30.xml"/><Relationship Id="rId11" Type="http://schemas.openxmlformats.org/officeDocument/2006/relationships/slide" Target="slide27.xml"/><Relationship Id="rId5" Type="http://schemas.openxmlformats.org/officeDocument/2006/relationships/slide" Target="slide21.xml"/><Relationship Id="rId15" Type="http://schemas.openxmlformats.org/officeDocument/2006/relationships/slide" Target="slide41.xml"/><Relationship Id="rId10" Type="http://schemas.openxmlformats.org/officeDocument/2006/relationships/slide" Target="slide26.xml"/><Relationship Id="rId19" Type="http://schemas.openxmlformats.org/officeDocument/2006/relationships/slide" Target="slide45.xml"/><Relationship Id="rId4" Type="http://schemas.openxmlformats.org/officeDocument/2006/relationships/slide" Target="slide14.xml"/><Relationship Id="rId9" Type="http://schemas.openxmlformats.org/officeDocument/2006/relationships/slide" Target="slide36.xml"/><Relationship Id="rId14" Type="http://schemas.openxmlformats.org/officeDocument/2006/relationships/slide" Target="slide4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2.xml"/><Relationship Id="rId1" Type="http://schemas.openxmlformats.org/officeDocument/2006/relationships/slideLayout" Target="../slideLayouts/slideLayout47.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3.xml"/><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4.xml"/><Relationship Id="rId1" Type="http://schemas.openxmlformats.org/officeDocument/2006/relationships/slideLayout" Target="../slideLayouts/slideLayout47.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47.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47.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47.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47.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47.xml"/><Relationship Id="rId5" Type="http://schemas.openxmlformats.org/officeDocument/2006/relationships/hyperlink" Target="https://martinfowler.com/bliki/BlueGreenDeployment.html" TargetMode="External"/><Relationship Id="rId4" Type="http://schemas.openxmlformats.org/officeDocument/2006/relationships/hyperlink" Target="https://martinfowler.com/books/refactoringDatabases.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4.xml"/><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47.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47.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47.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47.xml"/></Relationships>
</file>

<file path=ppt/slides/_rels/slide36.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31.xml"/><Relationship Id="rId1" Type="http://schemas.openxmlformats.org/officeDocument/2006/relationships/slideLayout" Target="../slideLayouts/slideLayout47.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24.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24.xml"/><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8.xml"/><Relationship Id="rId1" Type="http://schemas.openxmlformats.org/officeDocument/2006/relationships/slideLayout" Target="../slideLayouts/slideLayout24.xml"/><Relationship Id="rId5" Type="http://schemas.openxmlformats.org/officeDocument/2006/relationships/image" Target="../media/image64.png"/><Relationship Id="rId4" Type="http://schemas.openxmlformats.org/officeDocument/2006/relationships/image" Target="../media/image63.jpeg"/></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63.xml"/></Relationships>
</file>

<file path=ppt/slides/_rels/slide56.xml.rels><?xml version="1.0" encoding="UTF-8" standalone="yes"?>
<Relationships xmlns="http://schemas.openxmlformats.org/package/2006/relationships"><Relationship Id="rId3" Type="http://schemas.openxmlformats.org/officeDocument/2006/relationships/image" Target="../media/image68.jpe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63.xml"/><Relationship Id="rId6" Type="http://schemas.openxmlformats.org/officeDocument/2006/relationships/image" Target="../media/image71.png"/><Relationship Id="rId5" Type="http://schemas.openxmlformats.org/officeDocument/2006/relationships/image" Target="../media/image70.jpeg"/><Relationship Id="rId4" Type="http://schemas.openxmlformats.org/officeDocument/2006/relationships/image" Target="../media/image69.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64.xml"/><Relationship Id="rId4" Type="http://schemas.openxmlformats.org/officeDocument/2006/relationships/image" Target="../media/image75.png"/></Relationships>
</file>

<file path=ppt/slides/_rels/slide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2.xml"/><Relationship Id="rId1" Type="http://schemas.openxmlformats.org/officeDocument/2006/relationships/slideLayout" Target="../slideLayouts/slideLayout47.xml"/><Relationship Id="rId4" Type="http://schemas.openxmlformats.org/officeDocument/2006/relationships/image" Target="../media/image80.png"/></Relationships>
</file>

<file path=ppt/slides/_rels/slide6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82.png"/></Relationships>
</file>

<file path=ppt/slides/_rels/slide67.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7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hyperlink" Target="http://leancoffee.org/" TargetMode="External"/><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24.png"/><Relationship Id="rId5" Type="http://schemas.microsoft.com/office/2007/relationships/hdphoto" Target="../media/hdphoto1.wdp"/><Relationship Id="rId4" Type="http://schemas.openxmlformats.org/officeDocument/2006/relationships/image" Target="../media/image23.png"/></Relationships>
</file>

<file path=ppt/slides/_rels/slide8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hyperlink" Target="https://www.cncf.io/blog/2016/10/20/opentracing-turning-the-lights-on-for-microservices/" TargetMode="External"/><Relationship Id="rId2" Type="http://schemas.openxmlformats.org/officeDocument/2006/relationships/hyperlink" Target="https://testing.googleblog.com/2013/06/optimal-logging.html" TargetMode="External"/><Relationship Id="rId1" Type="http://schemas.openxmlformats.org/officeDocument/2006/relationships/slideLayout" Target="../slideLayouts/slideLayout5.xml"/><Relationship Id="rId5" Type="http://schemas.openxmlformats.org/officeDocument/2006/relationships/hyperlink" Target="https://www.ibm.com/devops/method/category/manage" TargetMode="External"/><Relationship Id="rId4" Type="http://schemas.openxmlformats.org/officeDocument/2006/relationships/hyperlink" Target="https://github.com/ibm-cloud-architecture/build-to-manage"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70021" y="808073"/>
            <a:ext cx="5152880" cy="1881963"/>
          </a:xfrm>
        </p:spPr>
        <p:txBody>
          <a:bodyPr/>
          <a:lstStyle/>
          <a:p>
            <a:r>
              <a:rPr lang="en-US" b="1" dirty="0" smtClean="0"/>
              <a:t>Session 1414:</a:t>
            </a:r>
          </a:p>
          <a:p>
            <a:r>
              <a:rPr lang="en-US" b="1" dirty="0" smtClean="0"/>
              <a:t>DevOps and Cloud Service Management and Operations Mini-Bootcamp</a:t>
            </a:r>
            <a:endParaRPr lang="en-US" b="1" dirty="0"/>
          </a:p>
        </p:txBody>
      </p:sp>
      <p:sp>
        <p:nvSpPr>
          <p:cNvPr id="5" name="Text Placeholder 4"/>
          <p:cNvSpPr>
            <a:spLocks noGrp="1"/>
          </p:cNvSpPr>
          <p:nvPr>
            <p:ph type="body" sz="quarter" idx="12"/>
          </p:nvPr>
        </p:nvSpPr>
        <p:spPr>
          <a:xfrm>
            <a:off x="270021" y="3441451"/>
            <a:ext cx="5152880" cy="864461"/>
          </a:xfrm>
        </p:spPr>
        <p:txBody>
          <a:bodyPr/>
          <a:lstStyle/>
          <a:p>
            <a:r>
              <a:rPr lang="en-US" b="1" dirty="0" smtClean="0"/>
              <a:t>Pam Geiger</a:t>
            </a:r>
          </a:p>
          <a:p>
            <a:r>
              <a:rPr lang="en-US" b="1" dirty="0" smtClean="0"/>
              <a:t>Jim </a:t>
            </a:r>
            <a:r>
              <a:rPr lang="en-US" b="1" dirty="0" err="1" smtClean="0"/>
              <a:t>Palistrant</a:t>
            </a:r>
            <a:endParaRPr lang="en-US" b="1" dirty="0"/>
          </a:p>
        </p:txBody>
      </p:sp>
      <p:sp>
        <p:nvSpPr>
          <p:cNvPr id="6" name="Text Placeholder 5"/>
          <p:cNvSpPr>
            <a:spLocks noGrp="1"/>
          </p:cNvSpPr>
          <p:nvPr>
            <p:ph type="body" sz="quarter" idx="13"/>
          </p:nvPr>
        </p:nvSpPr>
        <p:spPr>
          <a:xfrm>
            <a:off x="270021" y="4530663"/>
            <a:ext cx="5152880" cy="864461"/>
          </a:xfrm>
        </p:spPr>
        <p:txBody>
          <a:bodyPr/>
          <a:lstStyle/>
          <a:p>
            <a:r>
              <a:rPr lang="en-US" b="1" dirty="0" err="1" smtClean="0"/>
              <a:t>Bluemix</a:t>
            </a:r>
            <a:r>
              <a:rPr lang="en-US" b="1" dirty="0" smtClean="0"/>
              <a:t> Learning &amp; Skills</a:t>
            </a:r>
            <a:endParaRPr lang="en-US" b="1"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1</a:t>
            </a:fld>
            <a:endParaRPr lang="en-US" dirty="0"/>
          </a:p>
        </p:txBody>
      </p:sp>
      <p:sp>
        <p:nvSpPr>
          <p:cNvPr id="7" name="Date Placeholder 6"/>
          <p:cNvSpPr>
            <a:spLocks noGrp="1"/>
          </p:cNvSpPr>
          <p:nvPr>
            <p:ph type="dt" sz="half" idx="2"/>
          </p:nvPr>
        </p:nvSpPr>
        <p:spPr/>
        <p:txBody>
          <a:bodyPr/>
          <a:lstStyle/>
          <a:p>
            <a:fld id="{413300E9-3352-4BED-A448-DAC8E1ABBC4C}" type="datetime1">
              <a:rPr lang="en-US" smtClean="0"/>
              <a:t>3/22/2017</a:t>
            </a:fld>
            <a:endParaRPr lang="en-US" dirty="0"/>
          </a:p>
        </p:txBody>
      </p:sp>
    </p:spTree>
    <p:extLst>
      <p:ext uri="{BB962C8B-B14F-4D97-AF65-F5344CB8AC3E}">
        <p14:creationId xmlns:p14="http://schemas.microsoft.com/office/powerpoint/2010/main" val="7438258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txBox="1">
            <a:spLocks noGrp="1"/>
          </p:cNvSpPr>
          <p:nvPr>
            <p:ph type="title"/>
          </p:nvPr>
        </p:nvSpPr>
        <p:spPr>
          <a:xfrm>
            <a:off x="311151" y="1227384"/>
            <a:ext cx="10515600" cy="570641"/>
          </a:xfrm>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150000"/>
              </a:lnSpc>
              <a:spcBef>
                <a:spcPts val="0"/>
              </a:spcBef>
            </a:pPr>
            <a:r>
              <a:rPr lang="en-US" sz="3200" b="1" dirty="0">
                <a:solidFill>
                  <a:schemeClr val="tx1"/>
                </a:solidFill>
                <a:latin typeface="Arial" charset="0"/>
                <a:ea typeface="Arial" charset="0"/>
                <a:cs typeface="Arial" charset="0"/>
              </a:rPr>
              <a:t>“Spine” for </a:t>
            </a:r>
            <a:br>
              <a:rPr lang="en-US" sz="3200" b="1" dirty="0">
                <a:solidFill>
                  <a:schemeClr val="tx1"/>
                </a:solidFill>
                <a:latin typeface="Arial" charset="0"/>
                <a:ea typeface="Arial" charset="0"/>
                <a:cs typeface="Arial" charset="0"/>
              </a:rPr>
            </a:br>
            <a:r>
              <a:rPr lang="en-US" sz="3200" b="1" dirty="0">
                <a:solidFill>
                  <a:schemeClr val="tx1"/>
                </a:solidFill>
                <a:latin typeface="Arial" charset="0"/>
                <a:ea typeface="Arial" charset="0"/>
                <a:cs typeface="Arial" charset="0"/>
              </a:rPr>
              <a:t>Cloud Service Management and Operations</a:t>
            </a:r>
          </a:p>
        </p:txBody>
      </p:sp>
      <p:cxnSp>
        <p:nvCxnSpPr>
          <p:cNvPr id="4" name="Straight Arrow Connector 3"/>
          <p:cNvCxnSpPr/>
          <p:nvPr/>
        </p:nvCxnSpPr>
        <p:spPr>
          <a:xfrm>
            <a:off x="4783667" y="2915627"/>
            <a:ext cx="6827520" cy="0"/>
          </a:xfrm>
          <a:prstGeom prst="straightConnector1">
            <a:avLst/>
          </a:prstGeom>
          <a:ln w="12700">
            <a:solidFill>
              <a:srgbClr val="5596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444101" y="2416336"/>
            <a:ext cx="3346109" cy="461665"/>
          </a:xfrm>
          <a:prstGeom prst="rect">
            <a:avLst/>
          </a:prstGeom>
          <a:noFill/>
        </p:spPr>
        <p:txBody>
          <a:bodyPr wrap="none" rtlCol="0">
            <a:spAutoFit/>
          </a:bodyPr>
          <a:lstStyle/>
          <a:p>
            <a:pPr defTabSz="607283"/>
            <a:r>
              <a:rPr lang="en-US" sz="2400" i="1" dirty="0">
                <a:solidFill>
                  <a:srgbClr val="5596FF"/>
                </a:solidFill>
              </a:rPr>
              <a:t>Completeness of Lifecycle</a:t>
            </a:r>
          </a:p>
        </p:txBody>
      </p:sp>
      <p:cxnSp>
        <p:nvCxnSpPr>
          <p:cNvPr id="7" name="Straight Arrow Connector 6"/>
          <p:cNvCxnSpPr/>
          <p:nvPr/>
        </p:nvCxnSpPr>
        <p:spPr>
          <a:xfrm flipH="1">
            <a:off x="7963721" y="2920390"/>
            <a:ext cx="9535" cy="2994045"/>
          </a:xfrm>
          <a:prstGeom prst="straightConnector1">
            <a:avLst/>
          </a:prstGeom>
          <a:ln w="12700">
            <a:solidFill>
              <a:srgbClr val="5596FF"/>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272902" y="4012907"/>
            <a:ext cx="3358612" cy="830997"/>
          </a:xfrm>
          <a:prstGeom prst="rect">
            <a:avLst/>
          </a:prstGeom>
          <a:noFill/>
        </p:spPr>
        <p:txBody>
          <a:bodyPr wrap="none" rtlCol="0">
            <a:spAutoFit/>
          </a:bodyPr>
          <a:lstStyle/>
          <a:p>
            <a:pPr defTabSz="607283"/>
            <a:r>
              <a:rPr lang="en-US" sz="2400" i="1" dirty="0">
                <a:solidFill>
                  <a:srgbClr val="5596FF"/>
                </a:solidFill>
              </a:rPr>
              <a:t>Depth of understanding &amp;</a:t>
            </a:r>
          </a:p>
          <a:p>
            <a:pPr defTabSz="607283"/>
            <a:r>
              <a:rPr lang="en-US" sz="2400" i="1" dirty="0">
                <a:solidFill>
                  <a:srgbClr val="5596FF"/>
                </a:solidFill>
              </a:rPr>
              <a:t>validation</a:t>
            </a:r>
          </a:p>
        </p:txBody>
      </p:sp>
      <p:cxnSp>
        <p:nvCxnSpPr>
          <p:cNvPr id="10" name="Straight Arrow Connector 9"/>
          <p:cNvCxnSpPr/>
          <p:nvPr/>
        </p:nvCxnSpPr>
        <p:spPr>
          <a:xfrm>
            <a:off x="7006329" y="2914584"/>
            <a:ext cx="0" cy="2142789"/>
          </a:xfrm>
          <a:prstGeom prst="straightConnector1">
            <a:avLst/>
          </a:prstGeom>
          <a:ln w="12700">
            <a:solidFill>
              <a:srgbClr val="5596FF"/>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5631302" y="2920390"/>
            <a:ext cx="10685" cy="993820"/>
          </a:xfrm>
          <a:prstGeom prst="straightConnector1">
            <a:avLst/>
          </a:prstGeom>
          <a:ln w="12700">
            <a:solidFill>
              <a:srgbClr val="5596FF"/>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11151" y="2682478"/>
            <a:ext cx="6283836" cy="1733488"/>
          </a:xfrm>
          <a:prstGeom prst="rect">
            <a:avLst/>
          </a:prstGeom>
          <a:noFill/>
        </p:spPr>
        <p:txBody>
          <a:bodyPr wrap="none" rtlCol="0">
            <a:spAutoFit/>
          </a:bodyPr>
          <a:lstStyle/>
          <a:p>
            <a:pPr defTabSz="607283"/>
            <a:r>
              <a:rPr lang="en-US" sz="2133" b="1" i="1" dirty="0">
                <a:solidFill>
                  <a:srgbClr val="FFFF00"/>
                </a:solidFill>
              </a:rPr>
              <a:t>Ingo Averdunk</a:t>
            </a:r>
          </a:p>
          <a:p>
            <a:pPr defTabSz="607283"/>
            <a:r>
              <a:rPr lang="de-DE" sz="2133" i="1" dirty="0">
                <a:solidFill>
                  <a:srgbClr val="FFFF00"/>
                </a:solidFill>
              </a:rPr>
              <a:t>Distinguished Engineer, IBM Cloud</a:t>
            </a:r>
            <a:endParaRPr lang="en-US" sz="2133" i="1" dirty="0">
              <a:solidFill>
                <a:srgbClr val="FFFF00"/>
              </a:solidFill>
            </a:endParaRPr>
          </a:p>
          <a:p>
            <a:pPr defTabSz="607283"/>
            <a:endParaRPr lang="en-US" sz="2133" i="1" dirty="0">
              <a:solidFill>
                <a:srgbClr val="FFFF00"/>
              </a:solidFill>
            </a:endParaRPr>
          </a:p>
          <a:p>
            <a:pPr defTabSz="607283"/>
            <a:r>
              <a:rPr lang="en-US" sz="2133" b="1" i="1" dirty="0">
                <a:solidFill>
                  <a:srgbClr val="FFFF00"/>
                </a:solidFill>
              </a:rPr>
              <a:t>Richard Wilkins</a:t>
            </a:r>
          </a:p>
          <a:p>
            <a:pPr defTabSz="607283"/>
            <a:r>
              <a:rPr lang="de-DE" sz="2133" i="1" dirty="0">
                <a:solidFill>
                  <a:srgbClr val="FFFF00"/>
                </a:solidFill>
              </a:rPr>
              <a:t>Distinguished Engineer and CTO IBM ASEAN, IBM Cloud</a:t>
            </a:r>
            <a:endParaRPr lang="en-US" sz="2133" i="1" dirty="0">
              <a:solidFill>
                <a:srgbClr val="FFFF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2099" y="2639404"/>
            <a:ext cx="1607411" cy="409435"/>
          </a:xfrm>
          <a:prstGeom prst="rect">
            <a:avLst/>
          </a:prstGeom>
        </p:spPr>
      </p:pic>
      <p:sp>
        <p:nvSpPr>
          <p:cNvPr id="6" name="Rectangle 5"/>
          <p:cNvSpPr/>
          <p:nvPr/>
        </p:nvSpPr>
        <p:spPr>
          <a:xfrm>
            <a:off x="10489433" y="6180081"/>
            <a:ext cx="1502334" cy="502573"/>
          </a:xfrm>
          <a:prstGeom prst="rect">
            <a:avLst/>
          </a:prstGeom>
        </p:spPr>
        <p:txBody>
          <a:bodyPr wrap="none">
            <a:spAutoFit/>
          </a:bodyPr>
          <a:lstStyle/>
          <a:p>
            <a:pPr algn="r" defTabSz="607283"/>
            <a:r>
              <a:rPr lang="de-DE" sz="1333" dirty="0">
                <a:solidFill>
                  <a:prstClr val="white"/>
                </a:solidFill>
                <a:latin typeface="Arial" panose="020B0604020202020204" pitchFamily="34" charset="0"/>
                <a:cs typeface="Arial" panose="020B0604020202020204" pitchFamily="34" charset="0"/>
              </a:rPr>
              <a:t>v1</a:t>
            </a:r>
          </a:p>
          <a:p>
            <a:pPr algn="r" defTabSz="607283"/>
            <a:r>
              <a:rPr lang="de-DE" sz="1333" dirty="0">
                <a:solidFill>
                  <a:prstClr val="white"/>
                </a:solidFill>
                <a:latin typeface="Arial" panose="020B0604020202020204" pitchFamily="34" charset="0"/>
                <a:cs typeface="Arial" panose="020B0604020202020204" pitchFamily="34" charset="0"/>
              </a:rPr>
              <a:t>January 22, 2017</a:t>
            </a:r>
            <a:endParaRPr lang="en-US" sz="1333" dirty="0">
              <a:solidFill>
                <a:prstClr val="whit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4680610"/>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noGrp="1"/>
          </p:cNvSpPr>
          <p:nvPr>
            <p:ph type="title"/>
          </p:nvPr>
        </p:nvSpPr>
        <p:spPr>
          <a:xfrm>
            <a:off x="311151" y="225426"/>
            <a:ext cx="10515600" cy="570641"/>
          </a:xfrm>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40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Cloud Service Management and Operation</a:t>
            </a:r>
            <a:endParaRPr lang="en-US" sz="2400" b="1" dirty="0">
              <a:solidFill>
                <a:srgbClr val="FFFF00"/>
              </a:solidFill>
              <a:latin typeface="Arial" charset="0"/>
              <a:ea typeface="Arial" charset="0"/>
              <a:cs typeface="Arial" charset="0"/>
            </a:endParaRPr>
          </a:p>
        </p:txBody>
      </p:sp>
      <p:sp>
        <p:nvSpPr>
          <p:cNvPr id="185" name="TextBox 184"/>
          <p:cNvSpPr txBox="1"/>
          <p:nvPr/>
        </p:nvSpPr>
        <p:spPr>
          <a:xfrm>
            <a:off x="4970037" y="964435"/>
            <a:ext cx="7013983" cy="1130179"/>
          </a:xfrm>
          <a:prstGeom prst="rect">
            <a:avLst/>
          </a:prstGeom>
          <a:noFill/>
        </p:spPr>
        <p:txBody>
          <a:bodyPr wrap="square" rtlCol="0" anchor="t" anchorCtr="0">
            <a:noAutofit/>
          </a:bodyPr>
          <a:lstStyle/>
          <a:p>
            <a:pPr marL="115885" indent="-115885" defTabSz="607283">
              <a:lnSpc>
                <a:spcPct val="90000"/>
              </a:lnSpc>
              <a:spcBef>
                <a:spcPts val="600"/>
              </a:spcBef>
              <a:buFont typeface="Arial" panose="020B0604020202020204" pitchFamily="34" charset="0"/>
              <a:buChar char="•"/>
            </a:pPr>
            <a:r>
              <a:rPr lang="en-US" sz="1600" dirty="0">
                <a:solidFill>
                  <a:prstClr val="white"/>
                </a:solidFill>
                <a:latin typeface="Arial Narrow" panose="020B0606020202030204" pitchFamily="34" charset="0"/>
              </a:rPr>
              <a:t>Cloud Service Management and Operations refers to the entirety of activities – organized in persona, processes, and tools – that are performed by an organization to plan, design, deliver, operate and control IT and Cloud services offered to customers..</a:t>
            </a:r>
          </a:p>
          <a:p>
            <a:pPr marL="115885" indent="-115885" defTabSz="607283">
              <a:lnSpc>
                <a:spcPct val="90000"/>
              </a:lnSpc>
              <a:spcBef>
                <a:spcPts val="600"/>
              </a:spcBef>
              <a:buFont typeface="Arial" panose="020B0604020202020204" pitchFamily="34" charset="0"/>
              <a:buChar char="•"/>
            </a:pPr>
            <a:r>
              <a:rPr lang="en-US" sz="1600" dirty="0">
                <a:solidFill>
                  <a:prstClr val="white"/>
                </a:solidFill>
                <a:latin typeface="Arial Narrow" panose="020B0606020202030204" pitchFamily="34" charset="0"/>
              </a:rPr>
              <a:t>Assure Availability and Performance of applications running on the IBM Cloud platform, given the target SLA of 99.99% availability for applications</a:t>
            </a:r>
          </a:p>
          <a:p>
            <a:pPr marL="115885" indent="-115885" defTabSz="607283">
              <a:lnSpc>
                <a:spcPct val="90000"/>
              </a:lnSpc>
              <a:spcBef>
                <a:spcPts val="600"/>
              </a:spcBef>
              <a:buFont typeface="Arial" panose="020B0604020202020204" pitchFamily="34" charset="0"/>
              <a:buChar char="•"/>
            </a:pPr>
            <a:r>
              <a:rPr lang="en-US" sz="1600" dirty="0">
                <a:solidFill>
                  <a:prstClr val="white"/>
                </a:solidFill>
                <a:latin typeface="Arial Narrow" panose="020B0606020202030204" pitchFamily="34" charset="0"/>
              </a:rPr>
              <a:t>Reduce mean-time-to-repair to restore service as quickly as possible</a:t>
            </a:r>
          </a:p>
          <a:p>
            <a:pPr marL="115885" indent="-115885" defTabSz="607283">
              <a:lnSpc>
                <a:spcPct val="90000"/>
              </a:lnSpc>
              <a:spcBef>
                <a:spcPts val="600"/>
              </a:spcBef>
              <a:buFont typeface="Arial" panose="020B0604020202020204" pitchFamily="34" charset="0"/>
              <a:buChar char="•"/>
            </a:pPr>
            <a:r>
              <a:rPr lang="en-US" sz="1600" dirty="0">
                <a:solidFill>
                  <a:prstClr val="white"/>
                </a:solidFill>
                <a:latin typeface="Arial Narrow" panose="020B0606020202030204" pitchFamily="34" charset="0"/>
              </a:rPr>
              <a:t>Managing and controlling operational risks and threats</a:t>
            </a:r>
          </a:p>
          <a:p>
            <a:pPr marL="115885" indent="-115885" defTabSz="607283">
              <a:lnSpc>
                <a:spcPct val="90000"/>
              </a:lnSpc>
              <a:spcBef>
                <a:spcPts val="600"/>
              </a:spcBef>
              <a:buFont typeface="Arial" panose="020B0604020202020204" pitchFamily="34" charset="0"/>
              <a:buChar char="•"/>
            </a:pPr>
            <a:endParaRPr lang="de-DE" sz="1600" dirty="0">
              <a:solidFill>
                <a:prstClr val="white"/>
              </a:solidFill>
              <a:latin typeface="Arial Narrow" panose="020B0606020202030204" pitchFamily="34" charset="0"/>
            </a:endParaRPr>
          </a:p>
          <a:p>
            <a:pPr marL="115885" indent="-115885" defTabSz="607283">
              <a:lnSpc>
                <a:spcPct val="90000"/>
              </a:lnSpc>
              <a:spcBef>
                <a:spcPts val="600"/>
              </a:spcBef>
              <a:buFont typeface="Arial" panose="020B0604020202020204" pitchFamily="34" charset="0"/>
              <a:buChar char="•"/>
            </a:pPr>
            <a:endParaRPr lang="de-DE" sz="1600" dirty="0">
              <a:solidFill>
                <a:prstClr val="white"/>
              </a:solidFill>
              <a:latin typeface="Arial Narrow" panose="020B0606020202030204" pitchFamily="34" charset="0"/>
            </a:endParaRPr>
          </a:p>
        </p:txBody>
      </p:sp>
      <p:sp>
        <p:nvSpPr>
          <p:cNvPr id="186" name="Half Frame 185"/>
          <p:cNvSpPr/>
          <p:nvPr/>
        </p:nvSpPr>
        <p:spPr>
          <a:xfrm>
            <a:off x="4766701" y="794250"/>
            <a:ext cx="322728" cy="1764255"/>
          </a:xfrm>
          <a:prstGeom prst="half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a:solidFill>
                <a:prstClr val="white"/>
              </a:solidFill>
            </a:endParaRPr>
          </a:p>
        </p:txBody>
      </p:sp>
      <p:pic>
        <p:nvPicPr>
          <p:cNvPr id="3074" name="Picture 2" descr="CSMO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7758" y="2974268"/>
            <a:ext cx="5448095" cy="3714179"/>
          </a:xfrm>
          <a:prstGeom prst="rect">
            <a:avLst/>
          </a:prstGeom>
          <a:noFill/>
          <a:extLst>
            <a:ext uri="{909E8E84-426E-40DD-AFC4-6F175D3DCCD1}">
              <a14:hiddenFill xmlns:a14="http://schemas.microsoft.com/office/drawing/2010/main">
                <a:solidFill>
                  <a:srgbClr val="FFFFFF"/>
                </a:solidFill>
              </a14:hiddenFill>
            </a:ext>
          </a:extLst>
        </p:spPr>
      </p:pic>
      <p:grpSp>
        <p:nvGrpSpPr>
          <p:cNvPr id="55" name="Group 54"/>
          <p:cNvGrpSpPr/>
          <p:nvPr/>
        </p:nvGrpSpPr>
        <p:grpSpPr>
          <a:xfrm>
            <a:off x="695960" y="747787"/>
            <a:ext cx="4656635" cy="5976375"/>
            <a:chOff x="521970" y="560840"/>
            <a:chExt cx="3492476" cy="4582660"/>
          </a:xfrm>
        </p:grpSpPr>
        <p:cxnSp>
          <p:nvCxnSpPr>
            <p:cNvPr id="56" name="Straight Arrow Connector 55"/>
            <p:cNvCxnSpPr/>
            <p:nvPr/>
          </p:nvCxnSpPr>
          <p:spPr>
            <a:xfrm>
              <a:off x="636244" y="560840"/>
              <a:ext cx="0" cy="4582660"/>
            </a:xfrm>
            <a:prstGeom prst="straightConnector1">
              <a:avLst/>
            </a:prstGeom>
            <a:ln w="25400">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Rectangle 27"/>
            <p:cNvSpPr>
              <a:spLocks noChangeArrowheads="1"/>
            </p:cNvSpPr>
            <p:nvPr/>
          </p:nvSpPr>
          <p:spPr bwMode="auto">
            <a:xfrm>
              <a:off x="798780" y="612527"/>
              <a:ext cx="2489852" cy="2366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607283">
                <a:lnSpc>
                  <a:spcPct val="90000"/>
                </a:lnSpc>
              </a:pPr>
              <a:r>
                <a:rPr lang="en-US" altLang="en-US" sz="1400" b="1" dirty="0">
                  <a:solidFill>
                    <a:prstClr val="white"/>
                  </a:solidFill>
                  <a:cs typeface="Arial" panose="020B0604020202020204" pitchFamily="34" charset="0"/>
                  <a:hlinkClick r:id="rId4" action="ppaction://hlinksldjump"/>
                </a:rPr>
                <a:t>Operations Transformation</a:t>
              </a:r>
              <a:endParaRPr lang="en-US" altLang="en-US" sz="1400" b="1" dirty="0">
                <a:solidFill>
                  <a:prstClr val="white"/>
                </a:solidFill>
                <a:cs typeface="Arial" panose="020B0604020202020204" pitchFamily="34" charset="0"/>
              </a:endParaRPr>
            </a:p>
          </p:txBody>
        </p:sp>
        <p:sp>
          <p:nvSpPr>
            <p:cNvPr id="58" name="Rectangle 27"/>
            <p:cNvSpPr>
              <a:spLocks noChangeArrowheads="1"/>
            </p:cNvSpPr>
            <p:nvPr/>
          </p:nvSpPr>
          <p:spPr bwMode="auto">
            <a:xfrm>
              <a:off x="798780" y="894029"/>
              <a:ext cx="2345473" cy="2366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607283">
                <a:lnSpc>
                  <a:spcPct val="90000"/>
                </a:lnSpc>
              </a:pPr>
              <a:r>
                <a:rPr lang="en-US" altLang="en-US" sz="1400" b="1" dirty="0">
                  <a:solidFill>
                    <a:prstClr val="white"/>
                  </a:solidFill>
                  <a:cs typeface="Arial" panose="020B0604020202020204" pitchFamily="34" charset="0"/>
                  <a:hlinkClick r:id="rId5" action="ppaction://hlinksldjump"/>
                </a:rPr>
                <a:t>Incident Management</a:t>
              </a:r>
              <a:endParaRPr lang="en-US" altLang="en-US" sz="1400" b="1" dirty="0">
                <a:solidFill>
                  <a:prstClr val="white"/>
                </a:solidFill>
                <a:cs typeface="Arial" panose="020B0604020202020204" pitchFamily="34" charset="0"/>
              </a:endParaRPr>
            </a:p>
          </p:txBody>
        </p:sp>
        <p:sp>
          <p:nvSpPr>
            <p:cNvPr id="59" name="Rectangle 27"/>
            <p:cNvSpPr>
              <a:spLocks noChangeArrowheads="1"/>
            </p:cNvSpPr>
            <p:nvPr/>
          </p:nvSpPr>
          <p:spPr bwMode="auto">
            <a:xfrm>
              <a:off x="798780" y="1706477"/>
              <a:ext cx="2267150" cy="2366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607283">
                <a:lnSpc>
                  <a:spcPct val="90000"/>
                </a:lnSpc>
              </a:pPr>
              <a:r>
                <a:rPr lang="en-US" altLang="en-US" sz="1400" b="1" dirty="0">
                  <a:solidFill>
                    <a:prstClr val="white"/>
                  </a:solidFill>
                  <a:cs typeface="Arial" panose="020B0604020202020204" pitchFamily="34" charset="0"/>
                  <a:hlinkClick r:id="rId6" action="ppaction://hlinksldjump"/>
                </a:rPr>
                <a:t>Dashboarding &amp; Reporting</a:t>
              </a:r>
              <a:endParaRPr lang="en-US" altLang="en-US" sz="1400" dirty="0">
                <a:solidFill>
                  <a:prstClr val="white"/>
                </a:solidFill>
                <a:cs typeface="Arial" panose="020B0604020202020204" pitchFamily="34" charset="0"/>
              </a:endParaRPr>
            </a:p>
          </p:txBody>
        </p:sp>
        <p:sp>
          <p:nvSpPr>
            <p:cNvPr id="60" name="Rectangle 27"/>
            <p:cNvSpPr>
              <a:spLocks noChangeArrowheads="1"/>
            </p:cNvSpPr>
            <p:nvPr/>
          </p:nvSpPr>
          <p:spPr bwMode="auto">
            <a:xfrm>
              <a:off x="798780" y="1987971"/>
              <a:ext cx="2742486" cy="2366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607283">
                <a:lnSpc>
                  <a:spcPct val="90000"/>
                </a:lnSpc>
              </a:pPr>
              <a:r>
                <a:rPr lang="en-US" altLang="en-US" sz="1400" b="1" dirty="0">
                  <a:solidFill>
                    <a:prstClr val="white"/>
                  </a:solidFill>
                  <a:cs typeface="Arial" panose="020B0604020202020204" pitchFamily="34" charset="0"/>
                  <a:hlinkClick r:id="rId7" action="ppaction://hlinksldjump"/>
                </a:rPr>
                <a:t>Operations</a:t>
              </a:r>
              <a:endParaRPr lang="en-US" altLang="en-US" sz="1400" dirty="0">
                <a:solidFill>
                  <a:prstClr val="white"/>
                </a:solidFill>
                <a:cs typeface="Arial" panose="020B0604020202020204" pitchFamily="34" charset="0"/>
              </a:endParaRPr>
            </a:p>
          </p:txBody>
        </p:sp>
        <p:sp>
          <p:nvSpPr>
            <p:cNvPr id="61" name="Rectangle 27"/>
            <p:cNvSpPr>
              <a:spLocks noChangeArrowheads="1"/>
            </p:cNvSpPr>
            <p:nvPr/>
          </p:nvSpPr>
          <p:spPr bwMode="auto">
            <a:xfrm>
              <a:off x="798780" y="2269474"/>
              <a:ext cx="2152650" cy="2366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607283">
                <a:lnSpc>
                  <a:spcPct val="90000"/>
                </a:lnSpc>
              </a:pPr>
              <a:r>
                <a:rPr lang="en-US" altLang="en-US" sz="1400" b="1" dirty="0">
                  <a:solidFill>
                    <a:prstClr val="white"/>
                  </a:solidFill>
                  <a:cs typeface="Arial" panose="020B0604020202020204" pitchFamily="34" charset="0"/>
                  <a:hlinkClick r:id="rId8" action="ppaction://hlinksldjump"/>
                </a:rPr>
                <a:t>Compliance</a:t>
              </a:r>
              <a:endParaRPr lang="it-IT" altLang="en-US" sz="1400" b="1" dirty="0">
                <a:solidFill>
                  <a:prstClr val="white"/>
                </a:solidFill>
                <a:cs typeface="Arial" panose="020B0604020202020204" pitchFamily="34" charset="0"/>
              </a:endParaRPr>
            </a:p>
          </p:txBody>
        </p:sp>
        <p:sp>
          <p:nvSpPr>
            <p:cNvPr id="62" name="Rectangle 27"/>
            <p:cNvSpPr>
              <a:spLocks noChangeArrowheads="1"/>
            </p:cNvSpPr>
            <p:nvPr/>
          </p:nvSpPr>
          <p:spPr bwMode="auto">
            <a:xfrm>
              <a:off x="798780" y="2550975"/>
              <a:ext cx="2080755" cy="2366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607283">
                <a:lnSpc>
                  <a:spcPct val="90000"/>
                </a:lnSpc>
              </a:pPr>
              <a:r>
                <a:rPr lang="en-US" altLang="en-US" sz="1400" b="1" dirty="0">
                  <a:solidFill>
                    <a:prstClr val="white"/>
                  </a:solidFill>
                  <a:cs typeface="Arial" panose="020B0604020202020204" pitchFamily="34" charset="0"/>
                  <a:hlinkClick r:id="rId9" action="ppaction://hlinksldjump"/>
                </a:rPr>
                <a:t>Build to Manage</a:t>
              </a:r>
              <a:endParaRPr lang="en-US" altLang="en-US" sz="1400" dirty="0">
                <a:solidFill>
                  <a:prstClr val="white"/>
                </a:solidFill>
                <a:cs typeface="Arial" panose="020B0604020202020204" pitchFamily="34" charset="0"/>
              </a:endParaRPr>
            </a:p>
          </p:txBody>
        </p:sp>
        <p:sp>
          <p:nvSpPr>
            <p:cNvPr id="63" name="Rectangle 62"/>
            <p:cNvSpPr/>
            <p:nvPr/>
          </p:nvSpPr>
          <p:spPr>
            <a:xfrm>
              <a:off x="803028" y="1189512"/>
              <a:ext cx="1534315" cy="219482"/>
            </a:xfrm>
            <a:prstGeom prst="rect">
              <a:avLst/>
            </a:prstGeom>
          </p:spPr>
          <p:txBody>
            <a:bodyPr wrap="none">
              <a:spAutoFit/>
            </a:bodyPr>
            <a:lstStyle/>
            <a:p>
              <a:pPr defTabSz="607283">
                <a:lnSpc>
                  <a:spcPct val="90000"/>
                </a:lnSpc>
              </a:pPr>
              <a:r>
                <a:rPr lang="de-DE" altLang="en-US" sz="1400" b="1" dirty="0">
                  <a:solidFill>
                    <a:prstClr val="white"/>
                  </a:solidFill>
                  <a:latin typeface="Arial" panose="020B0604020202020204" pitchFamily="34" charset="0"/>
                  <a:cs typeface="Arial" panose="020B0604020202020204" pitchFamily="34" charset="0"/>
                  <a:hlinkClick r:id="rId10" action="ppaction://hlinksldjump"/>
                </a:rPr>
                <a:t>Problem </a:t>
              </a:r>
              <a:r>
                <a:rPr lang="en-US" altLang="en-US" sz="1400" b="1" dirty="0">
                  <a:solidFill>
                    <a:prstClr val="white"/>
                  </a:solidFill>
                  <a:latin typeface="Arial" panose="020B0604020202020204" pitchFamily="34" charset="0"/>
                  <a:cs typeface="Arial" panose="020B0604020202020204" pitchFamily="34" charset="0"/>
                  <a:hlinkClick r:id="rId10" action="ppaction://hlinksldjump"/>
                </a:rPr>
                <a:t>Management</a:t>
              </a:r>
              <a:endParaRPr lang="en-US" altLang="en-US" sz="1400" b="1" dirty="0">
                <a:solidFill>
                  <a:prstClr val="white"/>
                </a:solidFill>
                <a:latin typeface="Arial" panose="020B0604020202020204" pitchFamily="34" charset="0"/>
                <a:cs typeface="Arial" panose="020B0604020202020204" pitchFamily="34" charset="0"/>
              </a:endParaRPr>
            </a:p>
          </p:txBody>
        </p:sp>
        <p:sp>
          <p:nvSpPr>
            <p:cNvPr id="64" name="Rectangle 63"/>
            <p:cNvSpPr/>
            <p:nvPr/>
          </p:nvSpPr>
          <p:spPr>
            <a:xfrm>
              <a:off x="801523" y="1452638"/>
              <a:ext cx="1487426" cy="219482"/>
            </a:xfrm>
            <a:prstGeom prst="rect">
              <a:avLst/>
            </a:prstGeom>
          </p:spPr>
          <p:txBody>
            <a:bodyPr wrap="none">
              <a:spAutoFit/>
            </a:bodyPr>
            <a:lstStyle/>
            <a:p>
              <a:pPr defTabSz="607283">
                <a:lnSpc>
                  <a:spcPct val="90000"/>
                </a:lnSpc>
              </a:pPr>
              <a:r>
                <a:rPr lang="de-DE" altLang="en-US" sz="1400" b="1" dirty="0">
                  <a:solidFill>
                    <a:prstClr val="white"/>
                  </a:solidFill>
                  <a:latin typeface="Arial" panose="020B0604020202020204" pitchFamily="34" charset="0"/>
                  <a:cs typeface="Arial" panose="020B0604020202020204" pitchFamily="34" charset="0"/>
                  <a:hlinkClick r:id="rId11" action="ppaction://hlinksldjump"/>
                </a:rPr>
                <a:t>Change </a:t>
              </a:r>
              <a:r>
                <a:rPr lang="en-US" altLang="en-US" sz="1400" b="1" dirty="0">
                  <a:solidFill>
                    <a:prstClr val="white"/>
                  </a:solidFill>
                  <a:latin typeface="Arial" panose="020B0604020202020204" pitchFamily="34" charset="0"/>
                  <a:cs typeface="Arial" panose="020B0604020202020204" pitchFamily="34" charset="0"/>
                  <a:hlinkClick r:id="rId11" action="ppaction://hlinksldjump"/>
                </a:rPr>
                <a:t>Management</a:t>
              </a:r>
              <a:endParaRPr lang="en-US" altLang="en-US" sz="1400" b="1" dirty="0">
                <a:solidFill>
                  <a:prstClr val="white"/>
                </a:solidFill>
                <a:latin typeface="Arial" panose="020B0604020202020204" pitchFamily="34" charset="0"/>
                <a:cs typeface="Arial" panose="020B0604020202020204" pitchFamily="34" charset="0"/>
              </a:endParaRPr>
            </a:p>
          </p:txBody>
        </p:sp>
        <p:sp>
          <p:nvSpPr>
            <p:cNvPr id="65" name="Rectangle 27"/>
            <p:cNvSpPr>
              <a:spLocks noChangeArrowheads="1"/>
            </p:cNvSpPr>
            <p:nvPr/>
          </p:nvSpPr>
          <p:spPr bwMode="auto">
            <a:xfrm>
              <a:off x="797275" y="2822117"/>
              <a:ext cx="2675687" cy="2366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607283">
                <a:lnSpc>
                  <a:spcPct val="90000"/>
                </a:lnSpc>
              </a:pPr>
              <a:r>
                <a:rPr lang="en-US" altLang="en-US" sz="1400" b="1" dirty="0">
                  <a:solidFill>
                    <a:prstClr val="white"/>
                  </a:solidFill>
                  <a:cs typeface="Arial" panose="020B0604020202020204" pitchFamily="34" charset="0"/>
                  <a:hlinkClick r:id="rId12" action="ppaction://hlinksldjump"/>
                </a:rPr>
                <a:t>Release Management</a:t>
              </a:r>
              <a:endParaRPr lang="en-US" altLang="en-US" sz="1400" dirty="0">
                <a:solidFill>
                  <a:prstClr val="white"/>
                </a:solidFill>
                <a:cs typeface="Arial" panose="020B0604020202020204" pitchFamily="34" charset="0"/>
              </a:endParaRPr>
            </a:p>
          </p:txBody>
        </p:sp>
        <p:sp>
          <p:nvSpPr>
            <p:cNvPr id="66" name="Rectangle 27"/>
            <p:cNvSpPr>
              <a:spLocks noChangeArrowheads="1"/>
            </p:cNvSpPr>
            <p:nvPr/>
          </p:nvSpPr>
          <p:spPr bwMode="auto">
            <a:xfrm>
              <a:off x="795771" y="3101277"/>
              <a:ext cx="2080755" cy="2366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607283">
                <a:lnSpc>
                  <a:spcPct val="90000"/>
                </a:lnSpc>
              </a:pPr>
              <a:r>
                <a:rPr lang="en-US" altLang="en-US" sz="1400" b="1" dirty="0">
                  <a:solidFill>
                    <a:prstClr val="white"/>
                  </a:solidFill>
                  <a:cs typeface="Arial" panose="020B0604020202020204" pitchFamily="34" charset="0"/>
                  <a:hlinkClick r:id="rId13" action="ppaction://hlinksldjump"/>
                </a:rPr>
                <a:t>Configuration Management</a:t>
              </a:r>
              <a:endParaRPr lang="en-US" altLang="en-US" sz="1400" b="1" dirty="0">
                <a:solidFill>
                  <a:prstClr val="white"/>
                </a:solidFill>
                <a:cs typeface="Arial" panose="020B0604020202020204" pitchFamily="34" charset="0"/>
              </a:endParaRPr>
            </a:p>
          </p:txBody>
        </p:sp>
        <p:sp>
          <p:nvSpPr>
            <p:cNvPr id="67" name="Rectangle 27"/>
            <p:cNvSpPr>
              <a:spLocks noChangeArrowheads="1"/>
            </p:cNvSpPr>
            <p:nvPr/>
          </p:nvSpPr>
          <p:spPr bwMode="auto">
            <a:xfrm>
              <a:off x="794267" y="3380436"/>
              <a:ext cx="2678695" cy="2366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607283">
                <a:lnSpc>
                  <a:spcPct val="90000"/>
                </a:lnSpc>
              </a:pPr>
              <a:r>
                <a:rPr lang="en-US" altLang="en-US" sz="1400" b="1" dirty="0">
                  <a:solidFill>
                    <a:prstClr val="white"/>
                  </a:solidFill>
                  <a:cs typeface="Arial" panose="020B0604020202020204" pitchFamily="34" charset="0"/>
                  <a:hlinkClick r:id="rId14" action="ppaction://hlinksldjump"/>
                </a:rPr>
                <a:t>Service Continuity</a:t>
              </a:r>
              <a:endParaRPr lang="en-US" altLang="en-US" sz="1400" b="1" dirty="0">
                <a:solidFill>
                  <a:prstClr val="white"/>
                </a:solidFill>
                <a:cs typeface="Arial" panose="020B0604020202020204" pitchFamily="34" charset="0"/>
              </a:endParaRPr>
            </a:p>
          </p:txBody>
        </p:sp>
        <p:sp>
          <p:nvSpPr>
            <p:cNvPr id="68" name="Rectangle 27"/>
            <p:cNvSpPr>
              <a:spLocks noChangeArrowheads="1"/>
            </p:cNvSpPr>
            <p:nvPr/>
          </p:nvSpPr>
          <p:spPr bwMode="auto">
            <a:xfrm>
              <a:off x="792763" y="3659595"/>
              <a:ext cx="3221683" cy="2366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607283">
                <a:lnSpc>
                  <a:spcPct val="90000"/>
                </a:lnSpc>
              </a:pPr>
              <a:r>
                <a:rPr lang="en-US" altLang="en-US" sz="1400" b="1" dirty="0">
                  <a:solidFill>
                    <a:prstClr val="white"/>
                  </a:solidFill>
                  <a:cs typeface="Arial" panose="020B0604020202020204" pitchFamily="34" charset="0"/>
                  <a:hlinkClick r:id="rId15" action="ppaction://hlinksldjump"/>
                </a:rPr>
                <a:t>Performance &amp; Capacity Management</a:t>
              </a:r>
              <a:endParaRPr lang="en-US" altLang="en-US" sz="1400" dirty="0">
                <a:solidFill>
                  <a:prstClr val="white"/>
                </a:solidFill>
                <a:cs typeface="Arial" panose="020B0604020202020204" pitchFamily="34" charset="0"/>
              </a:endParaRPr>
            </a:p>
          </p:txBody>
        </p:sp>
        <p:sp>
          <p:nvSpPr>
            <p:cNvPr id="69" name="Rectangle 27"/>
            <p:cNvSpPr>
              <a:spLocks noChangeArrowheads="1"/>
            </p:cNvSpPr>
            <p:nvPr/>
          </p:nvSpPr>
          <p:spPr bwMode="auto">
            <a:xfrm>
              <a:off x="794261" y="3933408"/>
              <a:ext cx="2080755" cy="2366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607283">
                <a:lnSpc>
                  <a:spcPct val="90000"/>
                </a:lnSpc>
              </a:pPr>
              <a:r>
                <a:rPr lang="en-US" altLang="en-US" sz="1400" b="1" dirty="0">
                  <a:solidFill>
                    <a:prstClr val="white"/>
                  </a:solidFill>
                  <a:cs typeface="Arial" panose="020B0604020202020204" pitchFamily="34" charset="0"/>
                  <a:hlinkClick r:id="rId16" action="ppaction://hlinksldjump"/>
                </a:rPr>
                <a:t>Service Level Management </a:t>
              </a:r>
              <a:endParaRPr lang="en-US" altLang="en-US" sz="1400" dirty="0">
                <a:solidFill>
                  <a:prstClr val="white"/>
                </a:solidFill>
                <a:cs typeface="Arial" panose="020B0604020202020204" pitchFamily="34" charset="0"/>
              </a:endParaRPr>
            </a:p>
          </p:txBody>
        </p:sp>
        <p:sp>
          <p:nvSpPr>
            <p:cNvPr id="70" name="Rectangle 27"/>
            <p:cNvSpPr>
              <a:spLocks noChangeArrowheads="1"/>
            </p:cNvSpPr>
            <p:nvPr/>
          </p:nvSpPr>
          <p:spPr bwMode="auto">
            <a:xfrm>
              <a:off x="794267" y="4221922"/>
              <a:ext cx="2678695" cy="2366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607283">
                <a:lnSpc>
                  <a:spcPct val="90000"/>
                </a:lnSpc>
              </a:pPr>
              <a:r>
                <a:rPr lang="en-US" altLang="en-US" sz="1400" b="1" dirty="0">
                  <a:solidFill>
                    <a:prstClr val="white"/>
                  </a:solidFill>
                  <a:cs typeface="Arial" panose="020B0604020202020204" pitchFamily="34" charset="0"/>
                  <a:hlinkClick r:id="rId17" action="ppaction://hlinksldjump"/>
                </a:rPr>
                <a:t>Financial Management</a:t>
              </a:r>
              <a:endParaRPr lang="en-US" altLang="en-US" sz="1400" dirty="0">
                <a:solidFill>
                  <a:prstClr val="white"/>
                </a:solidFill>
                <a:cs typeface="Arial" panose="020B0604020202020204" pitchFamily="34" charset="0"/>
              </a:endParaRPr>
            </a:p>
          </p:txBody>
        </p:sp>
        <p:sp>
          <p:nvSpPr>
            <p:cNvPr id="71" name="Oval 70"/>
            <p:cNvSpPr/>
            <p:nvPr/>
          </p:nvSpPr>
          <p:spPr>
            <a:xfrm>
              <a:off x="527337" y="630842"/>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a:solidFill>
                  <a:prstClr val="white"/>
                </a:solidFill>
              </a:endParaRPr>
            </a:p>
          </p:txBody>
        </p:sp>
        <p:sp>
          <p:nvSpPr>
            <p:cNvPr id="72" name="Oval 71"/>
            <p:cNvSpPr/>
            <p:nvPr/>
          </p:nvSpPr>
          <p:spPr>
            <a:xfrm>
              <a:off x="572849" y="676012"/>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a:solidFill>
                  <a:prstClr val="white"/>
                </a:solidFill>
              </a:endParaRPr>
            </a:p>
          </p:txBody>
        </p:sp>
        <p:sp>
          <p:nvSpPr>
            <p:cNvPr id="73" name="Oval 72"/>
            <p:cNvSpPr/>
            <p:nvPr/>
          </p:nvSpPr>
          <p:spPr>
            <a:xfrm>
              <a:off x="527337" y="912344"/>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74" name="Oval 73"/>
            <p:cNvSpPr/>
            <p:nvPr/>
          </p:nvSpPr>
          <p:spPr>
            <a:xfrm>
              <a:off x="572849" y="957514"/>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75" name="Oval 74"/>
            <p:cNvSpPr/>
            <p:nvPr/>
          </p:nvSpPr>
          <p:spPr>
            <a:xfrm>
              <a:off x="527337" y="1724792"/>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76" name="Oval 75"/>
            <p:cNvSpPr/>
            <p:nvPr/>
          </p:nvSpPr>
          <p:spPr>
            <a:xfrm>
              <a:off x="572849" y="1769962"/>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77" name="Oval 76"/>
            <p:cNvSpPr/>
            <p:nvPr/>
          </p:nvSpPr>
          <p:spPr>
            <a:xfrm>
              <a:off x="527337" y="2006285"/>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78" name="Oval 77"/>
            <p:cNvSpPr/>
            <p:nvPr/>
          </p:nvSpPr>
          <p:spPr>
            <a:xfrm>
              <a:off x="572849" y="2051455"/>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79" name="Oval 78"/>
            <p:cNvSpPr/>
            <p:nvPr/>
          </p:nvSpPr>
          <p:spPr>
            <a:xfrm>
              <a:off x="527337" y="2287788"/>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a:solidFill>
                  <a:prstClr val="white"/>
                </a:solidFill>
              </a:endParaRPr>
            </a:p>
          </p:txBody>
        </p:sp>
        <p:sp>
          <p:nvSpPr>
            <p:cNvPr id="80" name="Oval 79"/>
            <p:cNvSpPr/>
            <p:nvPr/>
          </p:nvSpPr>
          <p:spPr>
            <a:xfrm>
              <a:off x="572849" y="2332958"/>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a:solidFill>
                  <a:prstClr val="white"/>
                </a:solidFill>
              </a:endParaRPr>
            </a:p>
          </p:txBody>
        </p:sp>
        <p:sp>
          <p:nvSpPr>
            <p:cNvPr id="81" name="Oval 80"/>
            <p:cNvSpPr/>
            <p:nvPr/>
          </p:nvSpPr>
          <p:spPr>
            <a:xfrm>
              <a:off x="527337" y="2569290"/>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84" name="Oval 83"/>
            <p:cNvSpPr/>
            <p:nvPr/>
          </p:nvSpPr>
          <p:spPr>
            <a:xfrm>
              <a:off x="572849" y="2614460"/>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88" name="Oval 87"/>
            <p:cNvSpPr/>
            <p:nvPr/>
          </p:nvSpPr>
          <p:spPr>
            <a:xfrm>
              <a:off x="527337" y="1185838"/>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89" name="Oval 88"/>
            <p:cNvSpPr/>
            <p:nvPr/>
          </p:nvSpPr>
          <p:spPr>
            <a:xfrm>
              <a:off x="572849" y="1231007"/>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90" name="Oval 89"/>
            <p:cNvSpPr/>
            <p:nvPr/>
          </p:nvSpPr>
          <p:spPr>
            <a:xfrm>
              <a:off x="525994" y="1448963"/>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91" name="Oval 90"/>
            <p:cNvSpPr/>
            <p:nvPr/>
          </p:nvSpPr>
          <p:spPr>
            <a:xfrm>
              <a:off x="571507" y="1494133"/>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92" name="Oval 91"/>
            <p:cNvSpPr/>
            <p:nvPr/>
          </p:nvSpPr>
          <p:spPr>
            <a:xfrm>
              <a:off x="525994" y="2840432"/>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93" name="Oval 92"/>
            <p:cNvSpPr/>
            <p:nvPr/>
          </p:nvSpPr>
          <p:spPr>
            <a:xfrm>
              <a:off x="571507" y="2885601"/>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94" name="Oval 93"/>
            <p:cNvSpPr/>
            <p:nvPr/>
          </p:nvSpPr>
          <p:spPr>
            <a:xfrm>
              <a:off x="524653" y="3119591"/>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95" name="Oval 94"/>
            <p:cNvSpPr/>
            <p:nvPr/>
          </p:nvSpPr>
          <p:spPr>
            <a:xfrm>
              <a:off x="570166" y="3164761"/>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96" name="Oval 95"/>
            <p:cNvSpPr/>
            <p:nvPr/>
          </p:nvSpPr>
          <p:spPr>
            <a:xfrm>
              <a:off x="523311" y="3398750"/>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97" name="Oval 96"/>
            <p:cNvSpPr/>
            <p:nvPr/>
          </p:nvSpPr>
          <p:spPr>
            <a:xfrm>
              <a:off x="568824" y="3443920"/>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98" name="Oval 97"/>
            <p:cNvSpPr/>
            <p:nvPr/>
          </p:nvSpPr>
          <p:spPr>
            <a:xfrm>
              <a:off x="521970" y="3677910"/>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99" name="Oval 98"/>
            <p:cNvSpPr/>
            <p:nvPr/>
          </p:nvSpPr>
          <p:spPr>
            <a:xfrm>
              <a:off x="567483" y="3723080"/>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100" name="Oval 99"/>
            <p:cNvSpPr/>
            <p:nvPr/>
          </p:nvSpPr>
          <p:spPr>
            <a:xfrm>
              <a:off x="523306" y="3951722"/>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101" name="Oval 100"/>
            <p:cNvSpPr/>
            <p:nvPr/>
          </p:nvSpPr>
          <p:spPr>
            <a:xfrm>
              <a:off x="568819" y="3996892"/>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102" name="Oval 101"/>
            <p:cNvSpPr/>
            <p:nvPr/>
          </p:nvSpPr>
          <p:spPr>
            <a:xfrm>
              <a:off x="523311" y="4240237"/>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103" name="Oval 102"/>
            <p:cNvSpPr/>
            <p:nvPr/>
          </p:nvSpPr>
          <p:spPr>
            <a:xfrm>
              <a:off x="568824" y="4285407"/>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104" name="Oval 103"/>
            <p:cNvSpPr/>
            <p:nvPr/>
          </p:nvSpPr>
          <p:spPr>
            <a:xfrm>
              <a:off x="523946" y="4239244"/>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105" name="Oval 104"/>
            <p:cNvSpPr/>
            <p:nvPr/>
          </p:nvSpPr>
          <p:spPr>
            <a:xfrm>
              <a:off x="569459" y="4284414"/>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106" name="Oval 105"/>
            <p:cNvSpPr/>
            <p:nvPr/>
          </p:nvSpPr>
          <p:spPr>
            <a:xfrm>
              <a:off x="523952" y="4527758"/>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107" name="Oval 106"/>
            <p:cNvSpPr/>
            <p:nvPr/>
          </p:nvSpPr>
          <p:spPr>
            <a:xfrm>
              <a:off x="569464" y="4572928"/>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108" name="Rectangle 27"/>
            <p:cNvSpPr>
              <a:spLocks noChangeArrowheads="1"/>
            </p:cNvSpPr>
            <p:nvPr/>
          </p:nvSpPr>
          <p:spPr bwMode="auto">
            <a:xfrm>
              <a:off x="794985" y="4509443"/>
              <a:ext cx="2678695" cy="2366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607283">
                <a:lnSpc>
                  <a:spcPct val="90000"/>
                </a:lnSpc>
              </a:pPr>
              <a:r>
                <a:rPr lang="en-US" altLang="en-US" sz="1400" b="1" dirty="0">
                  <a:solidFill>
                    <a:prstClr val="white"/>
                  </a:solidFill>
                  <a:cs typeface="Arial" panose="020B0604020202020204" pitchFamily="34" charset="0"/>
                  <a:hlinkClick r:id="rId18" action="ppaction://hlinksldjump"/>
                </a:rPr>
                <a:t>Business Performance</a:t>
              </a:r>
              <a:endParaRPr lang="en-US" altLang="en-US" sz="1400" dirty="0">
                <a:solidFill>
                  <a:prstClr val="white"/>
                </a:solidFill>
                <a:cs typeface="Arial" panose="020B0604020202020204" pitchFamily="34" charset="0"/>
              </a:endParaRPr>
            </a:p>
          </p:txBody>
        </p:sp>
        <p:sp>
          <p:nvSpPr>
            <p:cNvPr id="109" name="Oval 108"/>
            <p:cNvSpPr/>
            <p:nvPr/>
          </p:nvSpPr>
          <p:spPr>
            <a:xfrm>
              <a:off x="568820" y="4285649"/>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110" name="Oval 109"/>
            <p:cNvSpPr/>
            <p:nvPr/>
          </p:nvSpPr>
          <p:spPr>
            <a:xfrm>
              <a:off x="523312" y="4528994"/>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111" name="Oval 110"/>
            <p:cNvSpPr/>
            <p:nvPr/>
          </p:nvSpPr>
          <p:spPr>
            <a:xfrm>
              <a:off x="568825" y="4574164"/>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112" name="Oval 111"/>
            <p:cNvSpPr/>
            <p:nvPr/>
          </p:nvSpPr>
          <p:spPr>
            <a:xfrm>
              <a:off x="523953" y="4816515"/>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113" name="Oval 112"/>
            <p:cNvSpPr/>
            <p:nvPr/>
          </p:nvSpPr>
          <p:spPr>
            <a:xfrm>
              <a:off x="569465" y="4861685"/>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114" name="Rectangle 27"/>
            <p:cNvSpPr>
              <a:spLocks noChangeArrowheads="1"/>
            </p:cNvSpPr>
            <p:nvPr/>
          </p:nvSpPr>
          <p:spPr bwMode="auto">
            <a:xfrm>
              <a:off x="794986" y="4798200"/>
              <a:ext cx="2678695" cy="2366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607283">
                <a:lnSpc>
                  <a:spcPct val="90000"/>
                </a:lnSpc>
              </a:pPr>
              <a:r>
                <a:rPr lang="en-US" altLang="en-US" sz="1400" b="1" dirty="0">
                  <a:solidFill>
                    <a:prstClr val="white"/>
                  </a:solidFill>
                  <a:cs typeface="Arial" panose="020B0604020202020204" pitchFamily="34" charset="0"/>
                  <a:hlinkClick r:id="rId19" action="ppaction://hlinksldjump"/>
                </a:rPr>
                <a:t>Continued Service Improvement</a:t>
              </a:r>
              <a:endParaRPr lang="en-US" altLang="en-US" sz="1400" dirty="0">
                <a:solidFill>
                  <a:prstClr val="white"/>
                </a:solidFill>
                <a:cs typeface="Arial" panose="020B0604020202020204" pitchFamily="34" charset="0"/>
              </a:endParaRPr>
            </a:p>
          </p:txBody>
        </p:sp>
      </p:grpSp>
    </p:spTree>
    <p:extLst>
      <p:ext uri="{BB962C8B-B14F-4D97-AF65-F5344CB8AC3E}">
        <p14:creationId xmlns:p14="http://schemas.microsoft.com/office/powerpoint/2010/main" val="141797752"/>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ounded Rectangle 134"/>
          <p:cNvSpPr/>
          <p:nvPr/>
        </p:nvSpPr>
        <p:spPr>
          <a:xfrm>
            <a:off x="160427" y="663073"/>
            <a:ext cx="4342059" cy="5919335"/>
          </a:xfrm>
          <a:prstGeom prst="roundRect">
            <a:avLst/>
          </a:prstGeom>
          <a:solidFill>
            <a:srgbClr val="8A94F6">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sz="2400">
              <a:solidFill>
                <a:prstClr val="white"/>
              </a:solidFill>
            </a:endParaRPr>
          </a:p>
        </p:txBody>
      </p:sp>
      <p:sp>
        <p:nvSpPr>
          <p:cNvPr id="134" name="Rounded Rectangle 133"/>
          <p:cNvSpPr/>
          <p:nvPr/>
        </p:nvSpPr>
        <p:spPr>
          <a:xfrm>
            <a:off x="363622" y="747787"/>
            <a:ext cx="3935661" cy="4000676"/>
          </a:xfrm>
          <a:prstGeom prst="roundRect">
            <a:avLst/>
          </a:prstGeom>
          <a:solidFill>
            <a:srgbClr val="8A94F6">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sz="2400">
              <a:solidFill>
                <a:prstClr val="white"/>
              </a:solidFill>
            </a:endParaRPr>
          </a:p>
        </p:txBody>
      </p:sp>
      <p:sp>
        <p:nvSpPr>
          <p:cNvPr id="14" name="Rounded Rectangle 13"/>
          <p:cNvSpPr/>
          <p:nvPr/>
        </p:nvSpPr>
        <p:spPr>
          <a:xfrm>
            <a:off x="470569" y="839077"/>
            <a:ext cx="3721769" cy="2078023"/>
          </a:xfrm>
          <a:prstGeom prst="roundRect">
            <a:avLst/>
          </a:prstGeom>
          <a:solidFill>
            <a:srgbClr val="8A94F6">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sz="2400">
              <a:solidFill>
                <a:prstClr val="white"/>
              </a:solidFill>
            </a:endParaRPr>
          </a:p>
        </p:txBody>
      </p:sp>
      <p:grpSp>
        <p:nvGrpSpPr>
          <p:cNvPr id="13" name="Group 12"/>
          <p:cNvGrpSpPr/>
          <p:nvPr/>
        </p:nvGrpSpPr>
        <p:grpSpPr>
          <a:xfrm>
            <a:off x="695960" y="747787"/>
            <a:ext cx="4656635" cy="5976375"/>
            <a:chOff x="521970" y="560840"/>
            <a:chExt cx="3492476" cy="4582660"/>
          </a:xfrm>
        </p:grpSpPr>
        <p:cxnSp>
          <p:nvCxnSpPr>
            <p:cNvPr id="7" name="Straight Arrow Connector 6"/>
            <p:cNvCxnSpPr/>
            <p:nvPr/>
          </p:nvCxnSpPr>
          <p:spPr>
            <a:xfrm>
              <a:off x="636244" y="560840"/>
              <a:ext cx="0" cy="4582660"/>
            </a:xfrm>
            <a:prstGeom prst="straightConnector1">
              <a:avLst/>
            </a:prstGeom>
            <a:ln w="25400">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27"/>
            <p:cNvSpPr>
              <a:spLocks noChangeArrowheads="1"/>
            </p:cNvSpPr>
            <p:nvPr/>
          </p:nvSpPr>
          <p:spPr bwMode="auto">
            <a:xfrm>
              <a:off x="798780" y="612527"/>
              <a:ext cx="2489852" cy="2366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607283">
                <a:lnSpc>
                  <a:spcPct val="90000"/>
                </a:lnSpc>
              </a:pPr>
              <a:r>
                <a:rPr lang="en-US" altLang="en-US" sz="1400" b="1" dirty="0">
                  <a:solidFill>
                    <a:prstClr val="white"/>
                  </a:solidFill>
                  <a:cs typeface="Arial" panose="020B0604020202020204" pitchFamily="34" charset="0"/>
                </a:rPr>
                <a:t>Operations Transformation</a:t>
              </a:r>
            </a:p>
          </p:txBody>
        </p:sp>
        <p:sp>
          <p:nvSpPr>
            <p:cNvPr id="122" name="Rectangle 27"/>
            <p:cNvSpPr>
              <a:spLocks noChangeArrowheads="1"/>
            </p:cNvSpPr>
            <p:nvPr/>
          </p:nvSpPr>
          <p:spPr bwMode="auto">
            <a:xfrm>
              <a:off x="798780" y="894029"/>
              <a:ext cx="2345473" cy="2366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607283">
                <a:lnSpc>
                  <a:spcPct val="90000"/>
                </a:lnSpc>
              </a:pPr>
              <a:r>
                <a:rPr lang="en-US" altLang="en-US" sz="1400" b="1" dirty="0">
                  <a:solidFill>
                    <a:prstClr val="white"/>
                  </a:solidFill>
                  <a:cs typeface="Arial" panose="020B0604020202020204" pitchFamily="34" charset="0"/>
                </a:rPr>
                <a:t>Incident Management</a:t>
              </a:r>
            </a:p>
          </p:txBody>
        </p:sp>
        <p:sp>
          <p:nvSpPr>
            <p:cNvPr id="137" name="Rectangle 27"/>
            <p:cNvSpPr>
              <a:spLocks noChangeArrowheads="1"/>
            </p:cNvSpPr>
            <p:nvPr/>
          </p:nvSpPr>
          <p:spPr bwMode="auto">
            <a:xfrm>
              <a:off x="798780" y="1706477"/>
              <a:ext cx="2267150" cy="2366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607283">
                <a:lnSpc>
                  <a:spcPct val="90000"/>
                </a:lnSpc>
              </a:pPr>
              <a:r>
                <a:rPr lang="en-US" altLang="en-US" sz="1400" b="1" dirty="0">
                  <a:solidFill>
                    <a:prstClr val="white"/>
                  </a:solidFill>
                  <a:cs typeface="Arial" panose="020B0604020202020204" pitchFamily="34" charset="0"/>
                </a:rPr>
                <a:t>Dashboarding &amp; Reporting</a:t>
              </a:r>
              <a:endParaRPr lang="en-US" altLang="en-US" sz="1400" dirty="0">
                <a:solidFill>
                  <a:prstClr val="white"/>
                </a:solidFill>
                <a:cs typeface="Arial" panose="020B0604020202020204" pitchFamily="34" charset="0"/>
              </a:endParaRPr>
            </a:p>
          </p:txBody>
        </p:sp>
        <p:sp>
          <p:nvSpPr>
            <p:cNvPr id="146" name="Rectangle 27"/>
            <p:cNvSpPr>
              <a:spLocks noChangeArrowheads="1"/>
            </p:cNvSpPr>
            <p:nvPr/>
          </p:nvSpPr>
          <p:spPr bwMode="auto">
            <a:xfrm>
              <a:off x="798780" y="1987971"/>
              <a:ext cx="2742486" cy="2366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607283">
                <a:lnSpc>
                  <a:spcPct val="90000"/>
                </a:lnSpc>
              </a:pPr>
              <a:r>
                <a:rPr lang="en-US" altLang="en-US" sz="1400" b="1" dirty="0">
                  <a:solidFill>
                    <a:prstClr val="white"/>
                  </a:solidFill>
                  <a:cs typeface="Arial" panose="020B0604020202020204" pitchFamily="34" charset="0"/>
                </a:rPr>
                <a:t>Operations</a:t>
              </a:r>
              <a:endParaRPr lang="en-US" altLang="en-US" sz="1400" dirty="0">
                <a:solidFill>
                  <a:prstClr val="white"/>
                </a:solidFill>
                <a:cs typeface="Arial" panose="020B0604020202020204" pitchFamily="34" charset="0"/>
              </a:endParaRPr>
            </a:p>
          </p:txBody>
        </p:sp>
        <p:sp>
          <p:nvSpPr>
            <p:cNvPr id="151" name="Rectangle 27"/>
            <p:cNvSpPr>
              <a:spLocks noChangeArrowheads="1"/>
            </p:cNvSpPr>
            <p:nvPr/>
          </p:nvSpPr>
          <p:spPr bwMode="auto">
            <a:xfrm>
              <a:off x="798780" y="2269474"/>
              <a:ext cx="2152650" cy="2366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607283">
                <a:lnSpc>
                  <a:spcPct val="90000"/>
                </a:lnSpc>
              </a:pPr>
              <a:r>
                <a:rPr lang="en-US" altLang="en-US" sz="1400" b="1" dirty="0">
                  <a:solidFill>
                    <a:prstClr val="white"/>
                  </a:solidFill>
                  <a:cs typeface="Arial" panose="020B0604020202020204" pitchFamily="34" charset="0"/>
                </a:rPr>
                <a:t>Compliance</a:t>
              </a:r>
              <a:endParaRPr lang="en-US" altLang="en-US" sz="1400" dirty="0">
                <a:solidFill>
                  <a:prstClr val="white"/>
                </a:solidFill>
                <a:cs typeface="Arial" panose="020B0604020202020204" pitchFamily="34" charset="0"/>
              </a:endParaRPr>
            </a:p>
          </p:txBody>
        </p:sp>
        <p:sp>
          <p:nvSpPr>
            <p:cNvPr id="156" name="Rectangle 27"/>
            <p:cNvSpPr>
              <a:spLocks noChangeArrowheads="1"/>
            </p:cNvSpPr>
            <p:nvPr/>
          </p:nvSpPr>
          <p:spPr bwMode="auto">
            <a:xfrm>
              <a:off x="798780" y="2550975"/>
              <a:ext cx="2080755" cy="2366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607283">
                <a:lnSpc>
                  <a:spcPct val="90000"/>
                </a:lnSpc>
              </a:pPr>
              <a:r>
                <a:rPr lang="en-US" altLang="en-US" sz="1400" b="1" dirty="0">
                  <a:solidFill>
                    <a:prstClr val="white"/>
                  </a:solidFill>
                  <a:cs typeface="Arial" panose="020B0604020202020204" pitchFamily="34" charset="0"/>
                </a:rPr>
                <a:t>Build to Manage</a:t>
              </a:r>
              <a:endParaRPr lang="en-US" altLang="en-US" sz="1400" dirty="0">
                <a:solidFill>
                  <a:prstClr val="white"/>
                </a:solidFill>
                <a:cs typeface="Arial" panose="020B0604020202020204" pitchFamily="34" charset="0"/>
              </a:endParaRPr>
            </a:p>
          </p:txBody>
        </p:sp>
        <p:sp>
          <p:nvSpPr>
            <p:cNvPr id="16" name="Rectangle 15"/>
            <p:cNvSpPr/>
            <p:nvPr/>
          </p:nvSpPr>
          <p:spPr>
            <a:xfrm>
              <a:off x="803028" y="1189512"/>
              <a:ext cx="1534315" cy="219482"/>
            </a:xfrm>
            <a:prstGeom prst="rect">
              <a:avLst/>
            </a:prstGeom>
          </p:spPr>
          <p:txBody>
            <a:bodyPr wrap="none">
              <a:spAutoFit/>
            </a:bodyPr>
            <a:lstStyle/>
            <a:p>
              <a:pPr defTabSz="607283">
                <a:lnSpc>
                  <a:spcPct val="90000"/>
                </a:lnSpc>
              </a:pPr>
              <a:r>
                <a:rPr lang="de-DE" altLang="en-US" sz="1400" b="1" dirty="0">
                  <a:solidFill>
                    <a:prstClr val="white"/>
                  </a:solidFill>
                  <a:latin typeface="Arial" panose="020B0604020202020204" pitchFamily="34" charset="0"/>
                  <a:cs typeface="Arial" panose="020B0604020202020204" pitchFamily="34" charset="0"/>
                </a:rPr>
                <a:t>Problem </a:t>
              </a:r>
              <a:r>
                <a:rPr lang="en-US" altLang="en-US" sz="1400" b="1" dirty="0">
                  <a:solidFill>
                    <a:prstClr val="white"/>
                  </a:solidFill>
                  <a:latin typeface="Arial" panose="020B0604020202020204" pitchFamily="34" charset="0"/>
                  <a:cs typeface="Arial" panose="020B0604020202020204" pitchFamily="34" charset="0"/>
                </a:rPr>
                <a:t>Management</a:t>
              </a:r>
            </a:p>
          </p:txBody>
        </p:sp>
        <p:sp>
          <p:nvSpPr>
            <p:cNvPr id="116" name="Rectangle 115"/>
            <p:cNvSpPr/>
            <p:nvPr/>
          </p:nvSpPr>
          <p:spPr>
            <a:xfrm>
              <a:off x="801523" y="1452638"/>
              <a:ext cx="1487426" cy="219482"/>
            </a:xfrm>
            <a:prstGeom prst="rect">
              <a:avLst/>
            </a:prstGeom>
          </p:spPr>
          <p:txBody>
            <a:bodyPr wrap="none">
              <a:spAutoFit/>
            </a:bodyPr>
            <a:lstStyle/>
            <a:p>
              <a:pPr defTabSz="607283">
                <a:lnSpc>
                  <a:spcPct val="90000"/>
                </a:lnSpc>
              </a:pPr>
              <a:r>
                <a:rPr lang="de-DE" altLang="en-US" sz="1400" b="1">
                  <a:solidFill>
                    <a:prstClr val="white"/>
                  </a:solidFill>
                  <a:latin typeface="Arial" panose="020B0604020202020204" pitchFamily="34" charset="0"/>
                  <a:cs typeface="Arial" panose="020B0604020202020204" pitchFamily="34" charset="0"/>
                </a:rPr>
                <a:t>Change </a:t>
              </a:r>
              <a:r>
                <a:rPr lang="en-US" altLang="en-US" sz="1400" b="1" dirty="0">
                  <a:solidFill>
                    <a:prstClr val="white"/>
                  </a:solidFill>
                  <a:latin typeface="Arial" panose="020B0604020202020204" pitchFamily="34" charset="0"/>
                  <a:cs typeface="Arial" panose="020B0604020202020204" pitchFamily="34" charset="0"/>
                </a:rPr>
                <a:t>Management</a:t>
              </a:r>
            </a:p>
          </p:txBody>
        </p:sp>
        <p:sp>
          <p:nvSpPr>
            <p:cNvPr id="141" name="Rectangle 27"/>
            <p:cNvSpPr>
              <a:spLocks noChangeArrowheads="1"/>
            </p:cNvSpPr>
            <p:nvPr/>
          </p:nvSpPr>
          <p:spPr bwMode="auto">
            <a:xfrm>
              <a:off x="797275" y="2822117"/>
              <a:ext cx="2675687" cy="2366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607283">
                <a:lnSpc>
                  <a:spcPct val="90000"/>
                </a:lnSpc>
              </a:pPr>
              <a:r>
                <a:rPr lang="en-US" altLang="en-US" sz="1400" b="1" dirty="0">
                  <a:solidFill>
                    <a:prstClr val="white"/>
                  </a:solidFill>
                  <a:cs typeface="Arial" panose="020B0604020202020204" pitchFamily="34" charset="0"/>
                </a:rPr>
                <a:t>Release Management</a:t>
              </a:r>
            </a:p>
          </p:txBody>
        </p:sp>
        <p:sp>
          <p:nvSpPr>
            <p:cNvPr id="160" name="Rectangle 27"/>
            <p:cNvSpPr>
              <a:spLocks noChangeArrowheads="1"/>
            </p:cNvSpPr>
            <p:nvPr/>
          </p:nvSpPr>
          <p:spPr bwMode="auto">
            <a:xfrm>
              <a:off x="795771" y="3101277"/>
              <a:ext cx="2080755" cy="2366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607283">
                <a:lnSpc>
                  <a:spcPct val="90000"/>
                </a:lnSpc>
              </a:pPr>
              <a:r>
                <a:rPr lang="en-US" altLang="en-US" sz="1400" b="1" dirty="0">
                  <a:solidFill>
                    <a:prstClr val="white"/>
                  </a:solidFill>
                  <a:cs typeface="Arial" panose="020B0604020202020204" pitchFamily="34" charset="0"/>
                </a:rPr>
                <a:t>Configuration Management</a:t>
              </a:r>
            </a:p>
          </p:txBody>
        </p:sp>
        <p:sp>
          <p:nvSpPr>
            <p:cNvPr id="165" name="Rectangle 27"/>
            <p:cNvSpPr>
              <a:spLocks noChangeArrowheads="1"/>
            </p:cNvSpPr>
            <p:nvPr/>
          </p:nvSpPr>
          <p:spPr bwMode="auto">
            <a:xfrm>
              <a:off x="794267" y="3380436"/>
              <a:ext cx="2678695" cy="2366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607283">
                <a:lnSpc>
                  <a:spcPct val="90000"/>
                </a:lnSpc>
              </a:pPr>
              <a:r>
                <a:rPr lang="it-IT" altLang="en-US" sz="1400" b="1" dirty="0">
                  <a:solidFill>
                    <a:prstClr val="white"/>
                  </a:solidFill>
                  <a:cs typeface="Arial" panose="020B0604020202020204" pitchFamily="34" charset="0"/>
                </a:rPr>
                <a:t>Service Continuity</a:t>
              </a:r>
            </a:p>
          </p:txBody>
        </p:sp>
        <p:sp>
          <p:nvSpPr>
            <p:cNvPr id="170" name="Rectangle 27"/>
            <p:cNvSpPr>
              <a:spLocks noChangeArrowheads="1"/>
            </p:cNvSpPr>
            <p:nvPr/>
          </p:nvSpPr>
          <p:spPr bwMode="auto">
            <a:xfrm>
              <a:off x="792763" y="3659595"/>
              <a:ext cx="3221683" cy="2366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607283">
                <a:lnSpc>
                  <a:spcPct val="90000"/>
                </a:lnSpc>
              </a:pPr>
              <a:r>
                <a:rPr lang="en-US" altLang="en-US" sz="1400" b="1" dirty="0">
                  <a:solidFill>
                    <a:prstClr val="white"/>
                  </a:solidFill>
                  <a:cs typeface="Arial" panose="020B0604020202020204" pitchFamily="34" charset="0"/>
                </a:rPr>
                <a:t>Performance &amp; Capacity Management</a:t>
              </a:r>
              <a:endParaRPr lang="en-US" altLang="en-US" sz="1400" dirty="0">
                <a:solidFill>
                  <a:prstClr val="white"/>
                </a:solidFill>
                <a:cs typeface="Arial" panose="020B0604020202020204" pitchFamily="34" charset="0"/>
              </a:endParaRPr>
            </a:p>
          </p:txBody>
        </p:sp>
        <p:sp>
          <p:nvSpPr>
            <p:cNvPr id="176" name="Rectangle 27"/>
            <p:cNvSpPr>
              <a:spLocks noChangeArrowheads="1"/>
            </p:cNvSpPr>
            <p:nvPr/>
          </p:nvSpPr>
          <p:spPr bwMode="auto">
            <a:xfrm>
              <a:off x="794261" y="3933408"/>
              <a:ext cx="2080755" cy="2366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607283">
                <a:lnSpc>
                  <a:spcPct val="90000"/>
                </a:lnSpc>
              </a:pPr>
              <a:r>
                <a:rPr lang="en-US" altLang="en-US" sz="1400" b="1" dirty="0">
                  <a:solidFill>
                    <a:prstClr val="white"/>
                  </a:solidFill>
                  <a:cs typeface="Arial" panose="020B0604020202020204" pitchFamily="34" charset="0"/>
                </a:rPr>
                <a:t>Service Level Management </a:t>
              </a:r>
              <a:endParaRPr lang="en-US" altLang="en-US" sz="1400" dirty="0">
                <a:solidFill>
                  <a:prstClr val="white"/>
                </a:solidFill>
                <a:cs typeface="Arial" panose="020B0604020202020204" pitchFamily="34" charset="0"/>
              </a:endParaRPr>
            </a:p>
          </p:txBody>
        </p:sp>
        <p:sp>
          <p:nvSpPr>
            <p:cNvPr id="181" name="Rectangle 27"/>
            <p:cNvSpPr>
              <a:spLocks noChangeArrowheads="1"/>
            </p:cNvSpPr>
            <p:nvPr/>
          </p:nvSpPr>
          <p:spPr bwMode="auto">
            <a:xfrm>
              <a:off x="794267" y="4221922"/>
              <a:ext cx="2678695" cy="2366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607283">
                <a:lnSpc>
                  <a:spcPct val="90000"/>
                </a:lnSpc>
              </a:pPr>
              <a:r>
                <a:rPr lang="en-US" altLang="en-US" sz="1400" b="1" dirty="0">
                  <a:solidFill>
                    <a:prstClr val="white"/>
                  </a:solidFill>
                  <a:cs typeface="Arial" panose="020B0604020202020204" pitchFamily="34" charset="0"/>
                </a:rPr>
                <a:t>Financial Management</a:t>
              </a:r>
              <a:endParaRPr lang="en-US" altLang="en-US" sz="1400" dirty="0">
                <a:solidFill>
                  <a:prstClr val="white"/>
                </a:solidFill>
                <a:cs typeface="Arial" panose="020B0604020202020204" pitchFamily="34" charset="0"/>
              </a:endParaRPr>
            </a:p>
          </p:txBody>
        </p:sp>
        <p:sp>
          <p:nvSpPr>
            <p:cNvPr id="9" name="Oval 8"/>
            <p:cNvSpPr/>
            <p:nvPr/>
          </p:nvSpPr>
          <p:spPr>
            <a:xfrm>
              <a:off x="527337" y="630842"/>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a:solidFill>
                  <a:prstClr val="white"/>
                </a:solidFill>
              </a:endParaRPr>
            </a:p>
          </p:txBody>
        </p:sp>
        <p:sp>
          <p:nvSpPr>
            <p:cNvPr id="10" name="Oval 9"/>
            <p:cNvSpPr/>
            <p:nvPr/>
          </p:nvSpPr>
          <p:spPr>
            <a:xfrm>
              <a:off x="572849" y="676012"/>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a:solidFill>
                  <a:prstClr val="white"/>
                </a:solidFill>
              </a:endParaRPr>
            </a:p>
          </p:txBody>
        </p:sp>
        <p:sp>
          <p:nvSpPr>
            <p:cNvPr id="123" name="Oval 122"/>
            <p:cNvSpPr/>
            <p:nvPr/>
          </p:nvSpPr>
          <p:spPr>
            <a:xfrm>
              <a:off x="527337" y="912344"/>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124" name="Oval 123"/>
            <p:cNvSpPr/>
            <p:nvPr/>
          </p:nvSpPr>
          <p:spPr>
            <a:xfrm>
              <a:off x="572849" y="957514"/>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138" name="Oval 137"/>
            <p:cNvSpPr/>
            <p:nvPr/>
          </p:nvSpPr>
          <p:spPr>
            <a:xfrm>
              <a:off x="527337" y="1724792"/>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139" name="Oval 138"/>
            <p:cNvSpPr/>
            <p:nvPr/>
          </p:nvSpPr>
          <p:spPr>
            <a:xfrm>
              <a:off x="572849" y="1769962"/>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147" name="Oval 146"/>
            <p:cNvSpPr/>
            <p:nvPr/>
          </p:nvSpPr>
          <p:spPr>
            <a:xfrm>
              <a:off x="527337" y="2006285"/>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148" name="Oval 147"/>
            <p:cNvSpPr/>
            <p:nvPr/>
          </p:nvSpPr>
          <p:spPr>
            <a:xfrm>
              <a:off x="572849" y="2051455"/>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152" name="Oval 151"/>
            <p:cNvSpPr/>
            <p:nvPr/>
          </p:nvSpPr>
          <p:spPr>
            <a:xfrm>
              <a:off x="527337" y="2287788"/>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a:solidFill>
                  <a:prstClr val="white"/>
                </a:solidFill>
              </a:endParaRPr>
            </a:p>
          </p:txBody>
        </p:sp>
        <p:sp>
          <p:nvSpPr>
            <p:cNvPr id="153" name="Oval 152"/>
            <p:cNvSpPr/>
            <p:nvPr/>
          </p:nvSpPr>
          <p:spPr>
            <a:xfrm>
              <a:off x="572849" y="2332958"/>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a:solidFill>
                  <a:prstClr val="white"/>
                </a:solidFill>
              </a:endParaRPr>
            </a:p>
          </p:txBody>
        </p:sp>
        <p:sp>
          <p:nvSpPr>
            <p:cNvPr id="157" name="Oval 156"/>
            <p:cNvSpPr/>
            <p:nvPr/>
          </p:nvSpPr>
          <p:spPr>
            <a:xfrm>
              <a:off x="527337" y="2569290"/>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158" name="Oval 157"/>
            <p:cNvSpPr/>
            <p:nvPr/>
          </p:nvSpPr>
          <p:spPr>
            <a:xfrm>
              <a:off x="572849" y="2614460"/>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128" name="Oval 127"/>
            <p:cNvSpPr/>
            <p:nvPr/>
          </p:nvSpPr>
          <p:spPr>
            <a:xfrm>
              <a:off x="527337" y="1185838"/>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129" name="Oval 128"/>
            <p:cNvSpPr/>
            <p:nvPr/>
          </p:nvSpPr>
          <p:spPr>
            <a:xfrm>
              <a:off x="572849" y="1231007"/>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117" name="Oval 116"/>
            <p:cNvSpPr/>
            <p:nvPr/>
          </p:nvSpPr>
          <p:spPr>
            <a:xfrm>
              <a:off x="525994" y="1448963"/>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118" name="Oval 117"/>
            <p:cNvSpPr/>
            <p:nvPr/>
          </p:nvSpPr>
          <p:spPr>
            <a:xfrm>
              <a:off x="571507" y="1494133"/>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142" name="Oval 141"/>
            <p:cNvSpPr/>
            <p:nvPr/>
          </p:nvSpPr>
          <p:spPr>
            <a:xfrm>
              <a:off x="525994" y="2840432"/>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143" name="Oval 142"/>
            <p:cNvSpPr/>
            <p:nvPr/>
          </p:nvSpPr>
          <p:spPr>
            <a:xfrm>
              <a:off x="571507" y="2885601"/>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161" name="Oval 160"/>
            <p:cNvSpPr/>
            <p:nvPr/>
          </p:nvSpPr>
          <p:spPr>
            <a:xfrm>
              <a:off x="524653" y="3119591"/>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162" name="Oval 161"/>
            <p:cNvSpPr/>
            <p:nvPr/>
          </p:nvSpPr>
          <p:spPr>
            <a:xfrm>
              <a:off x="570166" y="3164761"/>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166" name="Oval 165"/>
            <p:cNvSpPr/>
            <p:nvPr/>
          </p:nvSpPr>
          <p:spPr>
            <a:xfrm>
              <a:off x="523311" y="3398750"/>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167" name="Oval 166"/>
            <p:cNvSpPr/>
            <p:nvPr/>
          </p:nvSpPr>
          <p:spPr>
            <a:xfrm>
              <a:off x="568824" y="3443920"/>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171" name="Oval 170"/>
            <p:cNvSpPr/>
            <p:nvPr/>
          </p:nvSpPr>
          <p:spPr>
            <a:xfrm>
              <a:off x="521970" y="3677910"/>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172" name="Oval 171"/>
            <p:cNvSpPr/>
            <p:nvPr/>
          </p:nvSpPr>
          <p:spPr>
            <a:xfrm>
              <a:off x="567483" y="3723080"/>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177" name="Oval 176"/>
            <p:cNvSpPr/>
            <p:nvPr/>
          </p:nvSpPr>
          <p:spPr>
            <a:xfrm>
              <a:off x="523306" y="3951722"/>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178" name="Oval 177"/>
            <p:cNvSpPr/>
            <p:nvPr/>
          </p:nvSpPr>
          <p:spPr>
            <a:xfrm>
              <a:off x="568819" y="3996892"/>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182" name="Oval 181"/>
            <p:cNvSpPr/>
            <p:nvPr/>
          </p:nvSpPr>
          <p:spPr>
            <a:xfrm>
              <a:off x="523311" y="4240237"/>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183" name="Oval 182"/>
            <p:cNvSpPr/>
            <p:nvPr/>
          </p:nvSpPr>
          <p:spPr>
            <a:xfrm>
              <a:off x="568824" y="4285407"/>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82" name="Oval 81"/>
            <p:cNvSpPr/>
            <p:nvPr/>
          </p:nvSpPr>
          <p:spPr>
            <a:xfrm>
              <a:off x="523946" y="4239244"/>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83" name="Oval 82"/>
            <p:cNvSpPr/>
            <p:nvPr/>
          </p:nvSpPr>
          <p:spPr>
            <a:xfrm>
              <a:off x="569459" y="4284414"/>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85" name="Oval 84"/>
            <p:cNvSpPr/>
            <p:nvPr/>
          </p:nvSpPr>
          <p:spPr>
            <a:xfrm>
              <a:off x="523952" y="4527758"/>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86" name="Oval 85"/>
            <p:cNvSpPr/>
            <p:nvPr/>
          </p:nvSpPr>
          <p:spPr>
            <a:xfrm>
              <a:off x="569464" y="4572928"/>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87" name="Rectangle 27"/>
            <p:cNvSpPr>
              <a:spLocks noChangeArrowheads="1"/>
            </p:cNvSpPr>
            <p:nvPr/>
          </p:nvSpPr>
          <p:spPr bwMode="auto">
            <a:xfrm>
              <a:off x="794985" y="4509443"/>
              <a:ext cx="2678695" cy="2366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607283">
                <a:lnSpc>
                  <a:spcPct val="90000"/>
                </a:lnSpc>
              </a:pPr>
              <a:r>
                <a:rPr lang="en-US" altLang="en-US" sz="1400" b="1" dirty="0">
                  <a:solidFill>
                    <a:prstClr val="white"/>
                  </a:solidFill>
                  <a:cs typeface="Arial" panose="020B0604020202020204" pitchFamily="34" charset="0"/>
                </a:rPr>
                <a:t>Business Performance</a:t>
              </a:r>
              <a:endParaRPr lang="en-US" altLang="en-US" sz="1400" dirty="0">
                <a:solidFill>
                  <a:prstClr val="white"/>
                </a:solidFill>
                <a:cs typeface="Arial" panose="020B0604020202020204" pitchFamily="34" charset="0"/>
              </a:endParaRPr>
            </a:p>
          </p:txBody>
        </p:sp>
        <p:sp>
          <p:nvSpPr>
            <p:cNvPr id="121" name="Oval 120"/>
            <p:cNvSpPr/>
            <p:nvPr/>
          </p:nvSpPr>
          <p:spPr>
            <a:xfrm>
              <a:off x="568820" y="4285649"/>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125" name="Oval 124"/>
            <p:cNvSpPr/>
            <p:nvPr/>
          </p:nvSpPr>
          <p:spPr>
            <a:xfrm>
              <a:off x="523312" y="4528994"/>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126" name="Oval 125"/>
            <p:cNvSpPr/>
            <p:nvPr/>
          </p:nvSpPr>
          <p:spPr>
            <a:xfrm>
              <a:off x="568825" y="4574164"/>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131" name="Oval 130"/>
            <p:cNvSpPr/>
            <p:nvPr/>
          </p:nvSpPr>
          <p:spPr>
            <a:xfrm>
              <a:off x="523953" y="4816515"/>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132" name="Oval 131"/>
            <p:cNvSpPr/>
            <p:nvPr/>
          </p:nvSpPr>
          <p:spPr>
            <a:xfrm>
              <a:off x="569465" y="4861685"/>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b="1">
                <a:solidFill>
                  <a:prstClr val="white"/>
                </a:solidFill>
              </a:endParaRPr>
            </a:p>
          </p:txBody>
        </p:sp>
        <p:sp>
          <p:nvSpPr>
            <p:cNvPr id="133" name="Rectangle 27"/>
            <p:cNvSpPr>
              <a:spLocks noChangeArrowheads="1"/>
            </p:cNvSpPr>
            <p:nvPr/>
          </p:nvSpPr>
          <p:spPr bwMode="auto">
            <a:xfrm>
              <a:off x="794986" y="4798200"/>
              <a:ext cx="2678695" cy="2366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607283">
                <a:lnSpc>
                  <a:spcPct val="90000"/>
                </a:lnSpc>
              </a:pPr>
              <a:r>
                <a:rPr lang="en-US" altLang="en-US" sz="1400" b="1" dirty="0">
                  <a:solidFill>
                    <a:prstClr val="white"/>
                  </a:solidFill>
                  <a:cs typeface="Arial" panose="020B0604020202020204" pitchFamily="34" charset="0"/>
                </a:rPr>
                <a:t>Continued Service Improvement</a:t>
              </a:r>
              <a:endParaRPr lang="en-US" altLang="en-US" sz="1400" dirty="0">
                <a:solidFill>
                  <a:prstClr val="white"/>
                </a:solidFill>
                <a:cs typeface="Arial" panose="020B0604020202020204" pitchFamily="34" charset="0"/>
              </a:endParaRPr>
            </a:p>
          </p:txBody>
        </p:sp>
      </p:grpSp>
      <p:sp>
        <p:nvSpPr>
          <p:cNvPr id="136" name="Title 2"/>
          <p:cNvSpPr txBox="1">
            <a:spLocks noGrp="1"/>
          </p:cNvSpPr>
          <p:nvPr>
            <p:ph type="title"/>
          </p:nvPr>
        </p:nvSpPr>
        <p:spPr>
          <a:xfrm>
            <a:off x="311151" y="225426"/>
            <a:ext cx="10515600" cy="570641"/>
          </a:xfrm>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40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Cloud Service Management – Where to start ?</a:t>
            </a:r>
            <a:endParaRPr lang="en-US" sz="2400" b="1" dirty="0">
              <a:solidFill>
                <a:srgbClr val="FFFF00"/>
              </a:solidFill>
              <a:latin typeface="Arial" charset="0"/>
              <a:ea typeface="Arial" charset="0"/>
              <a:cs typeface="Arial" charset="0"/>
            </a:endParaRPr>
          </a:p>
        </p:txBody>
      </p:sp>
      <p:sp>
        <p:nvSpPr>
          <p:cNvPr id="140" name="TextBox 139"/>
          <p:cNvSpPr txBox="1"/>
          <p:nvPr/>
        </p:nvSpPr>
        <p:spPr>
          <a:xfrm>
            <a:off x="4970037" y="964435"/>
            <a:ext cx="7013983" cy="5333296"/>
          </a:xfrm>
          <a:prstGeom prst="rect">
            <a:avLst/>
          </a:prstGeom>
          <a:noFill/>
        </p:spPr>
        <p:txBody>
          <a:bodyPr wrap="square" rtlCol="0" anchor="t" anchorCtr="0">
            <a:noAutofit/>
          </a:bodyPr>
          <a:lstStyle/>
          <a:p>
            <a:pPr marL="115885" indent="-115885" defTabSz="607283">
              <a:lnSpc>
                <a:spcPct val="90000"/>
              </a:lnSpc>
              <a:spcBef>
                <a:spcPts val="600"/>
              </a:spcBef>
              <a:buFont typeface="Arial" panose="020B0604020202020204" pitchFamily="34" charset="0"/>
              <a:buChar char="•"/>
            </a:pPr>
            <a:r>
              <a:rPr lang="de-DE" sz="1600" b="1" dirty="0">
                <a:solidFill>
                  <a:prstClr val="white"/>
                </a:solidFill>
                <a:latin typeface="Arial Narrow" panose="020B0606020202030204" pitchFamily="34" charset="0"/>
              </a:rPr>
              <a:t>Core</a:t>
            </a:r>
            <a:r>
              <a:rPr lang="de-DE" sz="1600" dirty="0">
                <a:solidFill>
                  <a:prstClr val="white"/>
                </a:solidFill>
                <a:latin typeface="Arial Narrow" panose="020B0606020202030204" pitchFamily="34" charset="0"/>
              </a:rPr>
              <a:t/>
            </a:r>
            <a:br>
              <a:rPr lang="de-DE" sz="1600" dirty="0">
                <a:solidFill>
                  <a:prstClr val="white"/>
                </a:solidFill>
                <a:latin typeface="Arial Narrow" panose="020B0606020202030204" pitchFamily="34" charset="0"/>
              </a:rPr>
            </a:br>
            <a:r>
              <a:rPr lang="de-DE" sz="1600" dirty="0">
                <a:solidFill>
                  <a:prstClr val="white"/>
                </a:solidFill>
                <a:latin typeface="Arial Narrow" panose="020B0606020202030204" pitchFamily="34" charset="0"/>
              </a:rPr>
              <a:t>These are the core practices of Cloud Service Management  and Operations that most companies have to follow right from the beginning of the transformation to cloud. These practices assure availability and visibility of services. </a:t>
            </a:r>
            <a:br>
              <a:rPr lang="de-DE" sz="1600" dirty="0">
                <a:solidFill>
                  <a:prstClr val="white"/>
                </a:solidFill>
                <a:latin typeface="Arial Narrow" panose="020B0606020202030204" pitchFamily="34" charset="0"/>
              </a:rPr>
            </a:br>
            <a:r>
              <a:rPr lang="de-DE" sz="1600" dirty="0">
                <a:solidFill>
                  <a:prstClr val="white"/>
                </a:solidFill>
                <a:latin typeface="Arial Narrow" panose="020B0606020202030204" pitchFamily="34" charset="0"/>
              </a:rPr>
              <a:t/>
            </a:r>
            <a:br>
              <a:rPr lang="de-DE" sz="1600" dirty="0">
                <a:solidFill>
                  <a:prstClr val="white"/>
                </a:solidFill>
                <a:latin typeface="Arial Narrow" panose="020B0606020202030204" pitchFamily="34" charset="0"/>
              </a:rPr>
            </a:br>
            <a:r>
              <a:rPr lang="de-DE" sz="1600" i="1" dirty="0">
                <a:solidFill>
                  <a:prstClr val="white"/>
                </a:solidFill>
                <a:latin typeface="Arial Narrow" panose="020B0606020202030204" pitchFamily="34" charset="0"/>
              </a:rPr>
              <a:t>An example is Incident that rapidly restores the service, while Problem Managment identifies the root-cause and prevents the reoccurances of these incidents.</a:t>
            </a:r>
          </a:p>
          <a:p>
            <a:pPr defTabSz="607283">
              <a:lnSpc>
                <a:spcPct val="90000"/>
              </a:lnSpc>
              <a:spcBef>
                <a:spcPts val="600"/>
              </a:spcBef>
            </a:pPr>
            <a:endParaRPr lang="de-DE" sz="1600" dirty="0">
              <a:solidFill>
                <a:prstClr val="white"/>
              </a:solidFill>
              <a:latin typeface="Arial Narrow" panose="020B0606020202030204" pitchFamily="34" charset="0"/>
            </a:endParaRPr>
          </a:p>
          <a:p>
            <a:pPr marL="115885" indent="-115885" defTabSz="607283">
              <a:lnSpc>
                <a:spcPct val="90000"/>
              </a:lnSpc>
              <a:spcBef>
                <a:spcPts val="600"/>
              </a:spcBef>
              <a:buFont typeface="Arial" panose="020B0604020202020204" pitchFamily="34" charset="0"/>
              <a:buChar char="•"/>
            </a:pPr>
            <a:r>
              <a:rPr lang="de-DE" sz="1600" b="1" dirty="0">
                <a:solidFill>
                  <a:prstClr val="white"/>
                </a:solidFill>
                <a:latin typeface="Arial Narrow" panose="020B0606020202030204" pitchFamily="34" charset="0"/>
              </a:rPr>
              <a:t>Scale</a:t>
            </a:r>
            <a:r>
              <a:rPr lang="de-DE" sz="1600" dirty="0">
                <a:solidFill>
                  <a:prstClr val="white"/>
                </a:solidFill>
                <a:latin typeface="Arial Narrow" panose="020B0606020202030204" pitchFamily="34" charset="0"/>
              </a:rPr>
              <a:t/>
            </a:r>
            <a:br>
              <a:rPr lang="de-DE" sz="1600" dirty="0">
                <a:solidFill>
                  <a:prstClr val="white"/>
                </a:solidFill>
                <a:latin typeface="Arial Narrow" panose="020B0606020202030204" pitchFamily="34" charset="0"/>
              </a:rPr>
            </a:br>
            <a:r>
              <a:rPr lang="de-DE" sz="1600" dirty="0">
                <a:solidFill>
                  <a:prstClr val="white"/>
                </a:solidFill>
                <a:latin typeface="Arial Narrow" panose="020B0606020202030204" pitchFamily="34" charset="0"/>
              </a:rPr>
              <a:t>As the cloud adoption increases, these practices need to be followed to scale with the growing demand. They align parallel activities performed by other entities with the needs of Service Management.</a:t>
            </a:r>
            <a:br>
              <a:rPr lang="de-DE" sz="1600" dirty="0">
                <a:solidFill>
                  <a:prstClr val="white"/>
                </a:solidFill>
                <a:latin typeface="Arial Narrow" panose="020B0606020202030204" pitchFamily="34" charset="0"/>
              </a:rPr>
            </a:br>
            <a:r>
              <a:rPr lang="de-DE" sz="1600" dirty="0">
                <a:solidFill>
                  <a:prstClr val="white"/>
                </a:solidFill>
                <a:latin typeface="Arial Narrow" panose="020B0606020202030204" pitchFamily="34" charset="0"/>
              </a:rPr>
              <a:t/>
            </a:r>
            <a:br>
              <a:rPr lang="de-DE" sz="1600" dirty="0">
                <a:solidFill>
                  <a:prstClr val="white"/>
                </a:solidFill>
                <a:latin typeface="Arial Narrow" panose="020B0606020202030204" pitchFamily="34" charset="0"/>
              </a:rPr>
            </a:br>
            <a:r>
              <a:rPr lang="de-DE" sz="1600" i="1" dirty="0">
                <a:solidFill>
                  <a:prstClr val="white"/>
                </a:solidFill>
                <a:latin typeface="Arial Narrow" panose="020B0606020202030204" pitchFamily="34" charset="0"/>
              </a:rPr>
              <a:t>For instance, Developers build manageable micro-services.</a:t>
            </a:r>
          </a:p>
          <a:p>
            <a:pPr defTabSz="607283">
              <a:lnSpc>
                <a:spcPct val="90000"/>
              </a:lnSpc>
              <a:spcBef>
                <a:spcPts val="600"/>
              </a:spcBef>
            </a:pPr>
            <a:endParaRPr lang="de-DE" sz="1600" dirty="0">
              <a:solidFill>
                <a:prstClr val="white"/>
              </a:solidFill>
              <a:latin typeface="Arial Narrow" panose="020B0606020202030204" pitchFamily="34" charset="0"/>
            </a:endParaRPr>
          </a:p>
          <a:p>
            <a:pPr marL="115885" indent="-115885" defTabSz="607283">
              <a:lnSpc>
                <a:spcPct val="90000"/>
              </a:lnSpc>
              <a:spcBef>
                <a:spcPts val="600"/>
              </a:spcBef>
              <a:buFont typeface="Arial" panose="020B0604020202020204" pitchFamily="34" charset="0"/>
              <a:buChar char="•"/>
            </a:pPr>
            <a:r>
              <a:rPr lang="de-DE" sz="1600" b="1" dirty="0">
                <a:solidFill>
                  <a:prstClr val="white"/>
                </a:solidFill>
                <a:latin typeface="Arial Narrow" panose="020B0606020202030204" pitchFamily="34" charset="0"/>
              </a:rPr>
              <a:t>Service-orientation</a:t>
            </a:r>
            <a:r>
              <a:rPr lang="de-DE" sz="1600" dirty="0">
                <a:solidFill>
                  <a:prstClr val="white"/>
                </a:solidFill>
                <a:latin typeface="Arial Narrow" panose="020B0606020202030204" pitchFamily="34" charset="0"/>
              </a:rPr>
              <a:t/>
            </a:r>
            <a:br>
              <a:rPr lang="de-DE" sz="1600" dirty="0">
                <a:solidFill>
                  <a:prstClr val="white"/>
                </a:solidFill>
                <a:latin typeface="Arial Narrow" panose="020B0606020202030204" pitchFamily="34" charset="0"/>
              </a:rPr>
            </a:br>
            <a:r>
              <a:rPr lang="de-DE" sz="1600" dirty="0">
                <a:solidFill>
                  <a:prstClr val="white"/>
                </a:solidFill>
                <a:latin typeface="Arial Narrow" panose="020B0606020202030204" pitchFamily="34" charset="0"/>
              </a:rPr>
              <a:t>These practices add a service-oriented view and business-focus to Service Management. Activities are now strongly aligned with SLAs and business KPIs.</a:t>
            </a:r>
            <a:br>
              <a:rPr lang="de-DE" sz="1600" dirty="0">
                <a:solidFill>
                  <a:prstClr val="white"/>
                </a:solidFill>
                <a:latin typeface="Arial Narrow" panose="020B0606020202030204" pitchFamily="34" charset="0"/>
              </a:rPr>
            </a:br>
            <a:r>
              <a:rPr lang="de-DE" sz="1600" dirty="0">
                <a:solidFill>
                  <a:prstClr val="white"/>
                </a:solidFill>
                <a:latin typeface="Arial Narrow" panose="020B0606020202030204" pitchFamily="34" charset="0"/>
              </a:rPr>
              <a:t/>
            </a:r>
            <a:br>
              <a:rPr lang="de-DE" sz="1600" dirty="0">
                <a:solidFill>
                  <a:prstClr val="white"/>
                </a:solidFill>
                <a:latin typeface="Arial Narrow" panose="020B0606020202030204" pitchFamily="34" charset="0"/>
              </a:rPr>
            </a:br>
            <a:r>
              <a:rPr lang="de-DE" sz="1600" i="1" dirty="0">
                <a:solidFill>
                  <a:prstClr val="white"/>
                </a:solidFill>
                <a:latin typeface="Arial Narrow" panose="020B0606020202030204" pitchFamily="34" charset="0"/>
              </a:rPr>
              <a:t>As an example, business performance information is visualized in dashboards and used to prioritize operational activities.</a:t>
            </a:r>
          </a:p>
          <a:p>
            <a:pPr marL="115885" indent="-115885" defTabSz="607283">
              <a:lnSpc>
                <a:spcPct val="90000"/>
              </a:lnSpc>
              <a:spcBef>
                <a:spcPts val="600"/>
              </a:spcBef>
              <a:buFont typeface="Arial" panose="020B0604020202020204" pitchFamily="34" charset="0"/>
              <a:buChar char="•"/>
            </a:pPr>
            <a:endParaRPr lang="de-DE" sz="1600" dirty="0">
              <a:solidFill>
                <a:prstClr val="white"/>
              </a:solidFill>
              <a:latin typeface="Arial Narrow" panose="020B0606020202030204" pitchFamily="34" charset="0"/>
            </a:endParaRPr>
          </a:p>
        </p:txBody>
      </p:sp>
    </p:spTree>
    <p:extLst>
      <p:ext uri="{BB962C8B-B14F-4D97-AF65-F5344CB8AC3E}">
        <p14:creationId xmlns:p14="http://schemas.microsoft.com/office/powerpoint/2010/main" val="992897823"/>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366093" y="657054"/>
            <a:ext cx="9460659" cy="6099959"/>
          </a:xfrm>
          <a:prstGeom prst="roundRect">
            <a:avLst>
              <a:gd name="adj" fmla="val 7522"/>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sz="2400">
              <a:solidFill>
                <a:prstClr val="white"/>
              </a:solidFill>
            </a:endParaRPr>
          </a:p>
        </p:txBody>
      </p:sp>
      <p:sp>
        <p:nvSpPr>
          <p:cNvPr id="3" name="Title 2"/>
          <p:cNvSpPr txBox="1">
            <a:spLocks noGrp="1"/>
          </p:cNvSpPr>
          <p:nvPr>
            <p:ph type="title"/>
          </p:nvPr>
        </p:nvSpPr>
        <p:spPr>
          <a:xfrm>
            <a:off x="311151" y="225426"/>
            <a:ext cx="10515600" cy="570641"/>
          </a:xfrm>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40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Cloud Service Management and Operation</a:t>
            </a:r>
            <a:endParaRPr lang="en-US" sz="2400" b="1" dirty="0">
              <a:solidFill>
                <a:srgbClr val="FFFF00"/>
              </a:solidFill>
              <a:latin typeface="Arial" charset="0"/>
              <a:ea typeface="Arial" charset="0"/>
              <a:cs typeface="Arial" charset="0"/>
            </a:endParaRPr>
          </a:p>
        </p:txBody>
      </p:sp>
      <p:pic>
        <p:nvPicPr>
          <p:cNvPr id="3074" name="Picture 2" descr="CSMO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700" y="701122"/>
            <a:ext cx="8717789" cy="5943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9523847"/>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noGrp="1"/>
          </p:cNvSpPr>
          <p:nvPr>
            <p:ph type="title"/>
          </p:nvPr>
        </p:nvSpPr>
        <p:spPr>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40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Operations Transformation</a:t>
            </a:r>
            <a:endParaRPr lang="en-US" sz="2400" b="1" dirty="0">
              <a:solidFill>
                <a:srgbClr val="FFFF00"/>
              </a:solidFill>
              <a:latin typeface="Arial" charset="0"/>
              <a:ea typeface="Arial" charset="0"/>
              <a:cs typeface="Arial" charset="0"/>
            </a:endParaRPr>
          </a:p>
        </p:txBody>
      </p:sp>
      <p:sp>
        <p:nvSpPr>
          <p:cNvPr id="4" name="Content Placeholder 3"/>
          <p:cNvSpPr>
            <a:spLocks noGrp="1"/>
          </p:cNvSpPr>
          <p:nvPr>
            <p:ph sz="half" idx="1"/>
          </p:nvPr>
        </p:nvSpPr>
        <p:spPr>
          <a:xfrm>
            <a:off x="456424" y="1678635"/>
            <a:ext cx="5025216" cy="4351339"/>
          </a:xfrm>
        </p:spPr>
        <p:txBody>
          <a:bodyPr/>
          <a:lstStyle/>
          <a:p>
            <a:pPr marL="115885" indent="-115885" defTabSz="607283">
              <a:spcBef>
                <a:spcPts val="600"/>
              </a:spcBef>
            </a:pPr>
            <a:r>
              <a:rPr lang="en-US" sz="1600" dirty="0">
                <a:solidFill>
                  <a:prstClr val="white"/>
                </a:solidFill>
                <a:latin typeface="Arial Narrow" panose="020B0606020202030204" pitchFamily="34" charset="0"/>
              </a:rPr>
              <a:t>Optimize Service Management through DevOps culture and Cloud Computing</a:t>
            </a:r>
          </a:p>
          <a:p>
            <a:pPr marL="115885" indent="-115885" defTabSz="607283">
              <a:spcBef>
                <a:spcPts val="600"/>
              </a:spcBef>
            </a:pPr>
            <a:r>
              <a:rPr lang="de-DE" sz="1600" dirty="0">
                <a:solidFill>
                  <a:prstClr val="white"/>
                </a:solidFill>
                <a:latin typeface="Arial Narrow" panose="020B0606020202030204" pitchFamily="34" charset="0"/>
              </a:rPr>
              <a:t>Change in mindset: </a:t>
            </a:r>
          </a:p>
          <a:p>
            <a:pPr marL="723169" lvl="1" indent="-115885" defTabSz="607283">
              <a:spcBef>
                <a:spcPts val="600"/>
              </a:spcBef>
            </a:pPr>
            <a:r>
              <a:rPr lang="de-DE" sz="1600" dirty="0">
                <a:solidFill>
                  <a:prstClr val="white"/>
                </a:solidFill>
                <a:latin typeface="Arial Narrow" panose="020B0606020202030204" pitchFamily="34" charset="0"/>
              </a:rPr>
              <a:t>Flexibility before Efficiency; IT philosopy is „Yes“; Decentralized Governance</a:t>
            </a:r>
          </a:p>
          <a:p>
            <a:pPr marL="723169" lvl="1" indent="-115885" defTabSz="607283">
              <a:spcBef>
                <a:spcPts val="600"/>
              </a:spcBef>
            </a:pPr>
            <a:r>
              <a:rPr lang="de-DE" sz="1600" dirty="0">
                <a:solidFill>
                  <a:prstClr val="white"/>
                </a:solidFill>
                <a:latin typeface="Arial Narrow" panose="020B0606020202030204" pitchFamily="34" charset="0"/>
              </a:rPr>
              <a:t>Accept </a:t>
            </a:r>
            <a:r>
              <a:rPr lang="en-US" sz="1600" dirty="0">
                <a:solidFill>
                  <a:prstClr val="white"/>
                </a:solidFill>
                <a:latin typeface="Arial Narrow" panose="020B0606020202030204" pitchFamily="34" charset="0"/>
              </a:rPr>
              <a:t>failures as fact, need for graceful recovery</a:t>
            </a:r>
          </a:p>
          <a:p>
            <a:pPr marL="115885" indent="-115885" defTabSz="607283">
              <a:spcBef>
                <a:spcPts val="600"/>
              </a:spcBef>
            </a:pPr>
            <a:r>
              <a:rPr lang="de-DE" sz="1600" dirty="0">
                <a:solidFill>
                  <a:prstClr val="white"/>
                </a:solidFill>
                <a:latin typeface="Arial Narrow" panose="020B0606020202030204" pitchFamily="34" charset="0"/>
              </a:rPr>
              <a:t>New Practices</a:t>
            </a:r>
            <a:endParaRPr lang="en-US" sz="1600" dirty="0">
              <a:solidFill>
                <a:prstClr val="white"/>
              </a:solidFill>
              <a:latin typeface="Arial Narrow" panose="020B0606020202030204" pitchFamily="34" charset="0"/>
            </a:endParaRPr>
          </a:p>
          <a:p>
            <a:pPr marL="723169" lvl="1" indent="-115885" defTabSz="607283">
              <a:spcBef>
                <a:spcPts val="600"/>
              </a:spcBef>
            </a:pPr>
            <a:r>
              <a:rPr lang="en-US" sz="1600" dirty="0">
                <a:solidFill>
                  <a:prstClr val="white"/>
                </a:solidFill>
                <a:latin typeface="Arial Narrow" panose="020B0606020202030204" pitchFamily="34" charset="0"/>
              </a:rPr>
              <a:t>Automation everywhere</a:t>
            </a:r>
          </a:p>
          <a:p>
            <a:pPr marL="723169" lvl="1" indent="-115885" defTabSz="607283">
              <a:spcBef>
                <a:spcPts val="600"/>
              </a:spcBef>
            </a:pPr>
            <a:r>
              <a:rPr lang="en-US" sz="1600" dirty="0">
                <a:solidFill>
                  <a:prstClr val="white"/>
                </a:solidFill>
                <a:latin typeface="Arial Narrow" panose="020B0606020202030204" pitchFamily="34" charset="0"/>
              </a:rPr>
              <a:t>Highly collaborative operations, “</a:t>
            </a:r>
            <a:r>
              <a:rPr lang="en-US" sz="1600" dirty="0" err="1">
                <a:solidFill>
                  <a:prstClr val="white"/>
                </a:solidFill>
                <a:latin typeface="Arial Narrow" panose="020B0606020202030204" pitchFamily="34" charset="0"/>
              </a:rPr>
              <a:t>ChatOps</a:t>
            </a:r>
            <a:r>
              <a:rPr lang="en-US" sz="1600" dirty="0">
                <a:solidFill>
                  <a:prstClr val="white"/>
                </a:solidFill>
                <a:latin typeface="Arial Narrow" panose="020B0606020202030204" pitchFamily="34" charset="0"/>
              </a:rPr>
              <a:t>”</a:t>
            </a:r>
          </a:p>
          <a:p>
            <a:pPr marL="115885" indent="-115885" defTabSz="607283">
              <a:spcBef>
                <a:spcPts val="600"/>
              </a:spcBef>
            </a:pPr>
            <a:r>
              <a:rPr lang="de-DE" sz="1600" dirty="0">
                <a:solidFill>
                  <a:prstClr val="white"/>
                </a:solidFill>
                <a:latin typeface="Arial Narrow" panose="020B0606020202030204" pitchFamily="34" charset="0"/>
              </a:rPr>
              <a:t>Traditional Roles change: DevOps, EnvOps, First Responder, Site Reliability Engineers</a:t>
            </a:r>
          </a:p>
          <a:p>
            <a:pPr marL="115885" indent="-115885" defTabSz="607283">
              <a:spcBef>
                <a:spcPts val="600"/>
              </a:spcBef>
            </a:pPr>
            <a:r>
              <a:rPr lang="de-DE" sz="1600" dirty="0">
                <a:solidFill>
                  <a:prstClr val="white"/>
                </a:solidFill>
                <a:latin typeface="Arial Narrow" panose="020B0606020202030204" pitchFamily="34" charset="0"/>
              </a:rPr>
              <a:t>Processes change: from </a:t>
            </a:r>
            <a:r>
              <a:rPr lang="en-US" sz="1600" dirty="0">
                <a:solidFill>
                  <a:prstClr val="white"/>
                </a:solidFill>
                <a:latin typeface="Arial Narrow" panose="020B0606020202030204" pitchFamily="34" charset="0"/>
              </a:rPr>
              <a:t>Change &amp; Release Management to Continuous Delivery</a:t>
            </a:r>
          </a:p>
          <a:p>
            <a:endParaRPr lang="en-US" dirty="0"/>
          </a:p>
        </p:txBody>
      </p:sp>
      <p:sp>
        <p:nvSpPr>
          <p:cNvPr id="5" name="Content Placeholder 4"/>
          <p:cNvSpPr>
            <a:spLocks noGrp="1"/>
          </p:cNvSpPr>
          <p:nvPr>
            <p:ph sz="half" idx="2"/>
          </p:nvPr>
        </p:nvSpPr>
        <p:spPr/>
        <p:txBody>
          <a:bodyPr/>
          <a:lstStyle/>
          <a:p>
            <a:endParaRPr lang="en-US"/>
          </a:p>
        </p:txBody>
      </p:sp>
      <p:grpSp>
        <p:nvGrpSpPr>
          <p:cNvPr id="72" name="Group 10"/>
          <p:cNvGrpSpPr>
            <a:grpSpLocks/>
          </p:cNvGrpSpPr>
          <p:nvPr/>
        </p:nvGrpSpPr>
        <p:grpSpPr bwMode="auto">
          <a:xfrm>
            <a:off x="5481640" y="1825625"/>
            <a:ext cx="6373989" cy="2836917"/>
            <a:chOff x="255181" y="871872"/>
            <a:chExt cx="11706447" cy="5209953"/>
          </a:xfrm>
        </p:grpSpPr>
        <p:sp>
          <p:nvSpPr>
            <p:cNvPr id="73" name="Rectangle 72"/>
            <p:cNvSpPr/>
            <p:nvPr/>
          </p:nvSpPr>
          <p:spPr>
            <a:xfrm>
              <a:off x="255181" y="871872"/>
              <a:ext cx="11706447" cy="5209953"/>
            </a:xfrm>
            <a:prstGeom prst="rect">
              <a:avLst/>
            </a:prstGeom>
            <a:solidFill>
              <a:srgbClr val="DFE9E9"/>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7283">
                <a:defRPr/>
              </a:pPr>
              <a:endParaRPr lang="en-US" sz="2400">
                <a:solidFill>
                  <a:prstClr val="white"/>
                </a:solidFill>
              </a:endParaRPr>
            </a:p>
          </p:txBody>
        </p:sp>
        <p:pic>
          <p:nvPicPr>
            <p:cNvPr id="7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4377" y="1073890"/>
              <a:ext cx="11267337" cy="2542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4"/>
            <p:cNvPicPr>
              <a:picLocks noChangeAspect="1"/>
            </p:cNvPicPr>
            <p:nvPr/>
          </p:nvPicPr>
          <p:blipFill>
            <a:blip r:embed="rId4">
              <a:extLst>
                <a:ext uri="{28A0092B-C50C-407E-A947-70E740481C1C}">
                  <a14:useLocalDpi xmlns:a14="http://schemas.microsoft.com/office/drawing/2010/main" val="0"/>
                </a:ext>
              </a:extLst>
            </a:blip>
            <a:srcRect b="16646"/>
            <a:stretch>
              <a:fillRect/>
            </a:stretch>
          </p:blipFill>
          <p:spPr bwMode="auto">
            <a:xfrm>
              <a:off x="441317" y="3420958"/>
              <a:ext cx="11308220" cy="2269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Rectangle 75"/>
            <p:cNvSpPr/>
            <p:nvPr/>
          </p:nvSpPr>
          <p:spPr>
            <a:xfrm>
              <a:off x="5140011" y="922670"/>
              <a:ext cx="1855823" cy="423844"/>
            </a:xfrm>
            <a:prstGeom prst="rect">
              <a:avLst/>
            </a:prstGeom>
            <a:solidFill>
              <a:srgbClr val="DFE9E9"/>
            </a:solidFill>
            <a:ln>
              <a:solidFill>
                <a:srgbClr val="DFE9E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7283">
                <a:defRPr/>
              </a:pPr>
              <a:endParaRPr lang="en-US" sz="2400">
                <a:solidFill>
                  <a:prstClr val="white"/>
                </a:solidFill>
              </a:endParaRPr>
            </a:p>
          </p:txBody>
        </p:sp>
      </p:grpSp>
    </p:spTree>
    <p:extLst>
      <p:ext uri="{BB962C8B-B14F-4D97-AF65-F5344CB8AC3E}">
        <p14:creationId xmlns:p14="http://schemas.microsoft.com/office/powerpoint/2010/main" val="4203093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noGrp="1"/>
          </p:cNvSpPr>
          <p:nvPr>
            <p:ph type="title"/>
          </p:nvPr>
        </p:nvSpPr>
        <p:spPr>
          <a:xfrm>
            <a:off x="311151" y="225426"/>
            <a:ext cx="10515600" cy="570641"/>
          </a:xfrm>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40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Operations Transformation – Organizational Change</a:t>
            </a:r>
            <a:endParaRPr lang="en-US" sz="2400" b="1" dirty="0">
              <a:solidFill>
                <a:srgbClr val="FFFF00"/>
              </a:solidFill>
              <a:latin typeface="Arial" charset="0"/>
              <a:ea typeface="Arial" charset="0"/>
              <a:cs typeface="Arial" charset="0"/>
            </a:endParaRPr>
          </a:p>
        </p:txBody>
      </p:sp>
      <p:sp>
        <p:nvSpPr>
          <p:cNvPr id="4" name="TextBox 3"/>
          <p:cNvSpPr txBox="1"/>
          <p:nvPr/>
        </p:nvSpPr>
        <p:spPr>
          <a:xfrm>
            <a:off x="1358275" y="1478831"/>
            <a:ext cx="1393650" cy="574644"/>
          </a:xfrm>
          <a:prstGeom prst="rect">
            <a:avLst/>
          </a:prstGeom>
          <a:noFill/>
          <a:ln>
            <a:noFill/>
          </a:ln>
        </p:spPr>
        <p:txBody>
          <a:bodyPr wrap="none" lIns="0" tIns="0" rIns="0" bIns="0" rtlCol="0">
            <a:spAutoFit/>
          </a:bodyPr>
          <a:lstStyle/>
          <a:p>
            <a:pPr algn="ctr" defTabSz="609585"/>
            <a:r>
              <a:rPr lang="en-US" sz="1867" b="1" kern="0" spc="-40" dirty="0">
                <a:solidFill>
                  <a:prstClr val="white"/>
                </a:solidFill>
                <a:latin typeface="Arial" panose="020B0604020202020204" pitchFamily="34" charset="0"/>
                <a:cs typeface="Arial" panose="020B0604020202020204" pitchFamily="34" charset="0"/>
              </a:rPr>
              <a:t>Traditional</a:t>
            </a:r>
          </a:p>
          <a:p>
            <a:pPr algn="ctr" defTabSz="609585"/>
            <a:r>
              <a:rPr lang="en-US" sz="1867" b="1" kern="0" spc="-40" dirty="0">
                <a:solidFill>
                  <a:prstClr val="white"/>
                </a:solidFill>
                <a:latin typeface="Arial" panose="020B0604020202020204" pitchFamily="34" charset="0"/>
                <a:cs typeface="Arial" panose="020B0604020202020204" pitchFamily="34" charset="0"/>
              </a:rPr>
              <a:t>Enterprise IT</a:t>
            </a:r>
          </a:p>
        </p:txBody>
      </p:sp>
      <p:cxnSp>
        <p:nvCxnSpPr>
          <p:cNvPr id="5" name="Straight Connector 4"/>
          <p:cNvCxnSpPr/>
          <p:nvPr/>
        </p:nvCxnSpPr>
        <p:spPr>
          <a:xfrm flipH="1">
            <a:off x="3950817" y="2245648"/>
            <a:ext cx="6489" cy="2593704"/>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311151" y="2220930"/>
            <a:ext cx="11390079" cy="4943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5237404" y="1504067"/>
            <a:ext cx="1817485" cy="574644"/>
          </a:xfrm>
          <a:prstGeom prst="rect">
            <a:avLst/>
          </a:prstGeom>
          <a:noFill/>
          <a:ln>
            <a:noFill/>
          </a:ln>
        </p:spPr>
        <p:txBody>
          <a:bodyPr wrap="none" lIns="0" tIns="0" rIns="0" bIns="0" rtlCol="0">
            <a:spAutoFit/>
          </a:bodyPr>
          <a:lstStyle/>
          <a:p>
            <a:pPr defTabSz="609585"/>
            <a:r>
              <a:rPr lang="en-US" sz="1867" b="1" kern="0" spc="-40" dirty="0">
                <a:solidFill>
                  <a:prstClr val="white"/>
                </a:solidFill>
                <a:latin typeface="Arial" panose="020B0604020202020204" pitchFamily="34" charset="0"/>
                <a:cs typeface="Arial" panose="020B0604020202020204" pitchFamily="34" charset="0"/>
              </a:rPr>
              <a:t>Large Enterprise</a:t>
            </a:r>
          </a:p>
          <a:p>
            <a:pPr defTabSz="609585"/>
            <a:r>
              <a:rPr lang="en-US" sz="1867" b="1" kern="0" spc="-40" dirty="0">
                <a:solidFill>
                  <a:prstClr val="white"/>
                </a:solidFill>
                <a:latin typeface="Arial" panose="020B0604020202020204" pitchFamily="34" charset="0"/>
                <a:cs typeface="Arial" panose="020B0604020202020204" pitchFamily="34" charset="0"/>
              </a:rPr>
              <a:t>Moving to Cloud</a:t>
            </a:r>
          </a:p>
        </p:txBody>
      </p:sp>
      <p:sp>
        <p:nvSpPr>
          <p:cNvPr id="9" name="Rounded Rectangle 8"/>
          <p:cNvSpPr/>
          <p:nvPr/>
        </p:nvSpPr>
        <p:spPr>
          <a:xfrm>
            <a:off x="460787" y="5963323"/>
            <a:ext cx="1474651" cy="301160"/>
          </a:xfrm>
          <a:prstGeom prst="round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400" dirty="0">
                <a:solidFill>
                  <a:prstClr val="white"/>
                </a:solidFill>
                <a:latin typeface="Arial" panose="020B0604020202020204" pitchFamily="34" charset="0"/>
                <a:cs typeface="Arial" panose="020B0604020202020204" pitchFamily="34" charset="0"/>
              </a:rPr>
              <a:t>Infrastructure</a:t>
            </a:r>
          </a:p>
        </p:txBody>
      </p:sp>
      <p:sp>
        <p:nvSpPr>
          <p:cNvPr id="10" name="Rounded Rectangle 9"/>
          <p:cNvSpPr/>
          <p:nvPr/>
        </p:nvSpPr>
        <p:spPr>
          <a:xfrm>
            <a:off x="460787" y="5527543"/>
            <a:ext cx="1474651" cy="401911"/>
          </a:xfrm>
          <a:prstGeom prst="roundRect">
            <a:avLst/>
          </a:prstGeom>
          <a:solidFill>
            <a:schemeClr val="accent6">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lnSpc>
                <a:spcPts val="1333"/>
              </a:lnSpc>
            </a:pPr>
            <a:r>
              <a:rPr lang="en-US" sz="1400" dirty="0">
                <a:solidFill>
                  <a:prstClr val="black"/>
                </a:solidFill>
                <a:latin typeface="Arial" panose="020B0604020202020204" pitchFamily="34" charset="0"/>
                <a:cs typeface="Arial" panose="020B0604020202020204" pitchFamily="34" charset="0"/>
              </a:rPr>
              <a:t>Services  / Middleware</a:t>
            </a:r>
          </a:p>
        </p:txBody>
      </p:sp>
      <p:sp>
        <p:nvSpPr>
          <p:cNvPr id="11" name="Rounded Rectangle 10"/>
          <p:cNvSpPr/>
          <p:nvPr/>
        </p:nvSpPr>
        <p:spPr>
          <a:xfrm>
            <a:off x="460785" y="5192516"/>
            <a:ext cx="1474651" cy="30116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400" dirty="0">
                <a:solidFill>
                  <a:prstClr val="black"/>
                </a:solidFill>
                <a:latin typeface="Arial" panose="020B0604020202020204" pitchFamily="34" charset="0"/>
                <a:cs typeface="Arial" panose="020B0604020202020204" pitchFamily="34" charset="0"/>
              </a:rPr>
              <a:t>Application</a:t>
            </a:r>
          </a:p>
        </p:txBody>
      </p:sp>
      <p:sp>
        <p:nvSpPr>
          <p:cNvPr id="12" name="TextBox 11"/>
          <p:cNvSpPr txBox="1"/>
          <p:nvPr/>
        </p:nvSpPr>
        <p:spPr>
          <a:xfrm>
            <a:off x="954347" y="4091646"/>
            <a:ext cx="2570897" cy="389787"/>
          </a:xfrm>
          <a:prstGeom prst="rect">
            <a:avLst/>
          </a:prstGeom>
          <a:noFill/>
          <a:ln>
            <a:noFill/>
          </a:ln>
        </p:spPr>
        <p:txBody>
          <a:bodyPr wrap="none" lIns="0" tIns="0" rIns="0" bIns="0" rtlCol="0">
            <a:spAutoFit/>
          </a:bodyPr>
          <a:lstStyle/>
          <a:p>
            <a:pPr defTabSz="609585"/>
            <a:r>
              <a:rPr lang="en-US" sz="1333" b="1" kern="0" spc="-40" dirty="0">
                <a:solidFill>
                  <a:prstClr val="white"/>
                </a:solidFill>
                <a:latin typeface="Arial" panose="020B0604020202020204" pitchFamily="34" charset="0"/>
                <a:cs typeface="Arial" panose="020B0604020202020204" pitchFamily="34" charset="0"/>
              </a:rPr>
              <a:t>Ops – infrastructure:  </a:t>
            </a:r>
            <a:r>
              <a:rPr lang="en-US" sz="1200" kern="0" spc="-40" dirty="0">
                <a:solidFill>
                  <a:prstClr val="white"/>
                </a:solidFill>
                <a:latin typeface="Arial" panose="020B0604020202020204" pitchFamily="34" charset="0"/>
                <a:cs typeface="Arial" panose="020B0604020202020204" pitchFamily="34" charset="0"/>
              </a:rPr>
              <a:t>Procurement, </a:t>
            </a:r>
            <a:br>
              <a:rPr lang="en-US" sz="1200" kern="0" spc="-40" dirty="0">
                <a:solidFill>
                  <a:prstClr val="white"/>
                </a:solidFill>
                <a:latin typeface="Arial" panose="020B0604020202020204" pitchFamily="34" charset="0"/>
                <a:cs typeface="Arial" panose="020B0604020202020204" pitchFamily="34" charset="0"/>
              </a:rPr>
            </a:br>
            <a:r>
              <a:rPr lang="en-US" sz="1200" kern="0" spc="-40" dirty="0">
                <a:solidFill>
                  <a:prstClr val="white"/>
                </a:solidFill>
                <a:latin typeface="Arial" panose="020B0604020202020204" pitchFamily="34" charset="0"/>
                <a:cs typeface="Arial" panose="020B0604020202020204" pitchFamily="34" charset="0"/>
              </a:rPr>
              <a:t>provisioning, OS patch, etc. </a:t>
            </a:r>
          </a:p>
        </p:txBody>
      </p:sp>
      <p:sp>
        <p:nvSpPr>
          <p:cNvPr id="13" name="TextBox 12"/>
          <p:cNvSpPr txBox="1"/>
          <p:nvPr/>
        </p:nvSpPr>
        <p:spPr>
          <a:xfrm>
            <a:off x="951634" y="3425673"/>
            <a:ext cx="2342308" cy="574453"/>
          </a:xfrm>
          <a:prstGeom prst="rect">
            <a:avLst/>
          </a:prstGeom>
          <a:noFill/>
          <a:ln>
            <a:noFill/>
          </a:ln>
        </p:spPr>
        <p:txBody>
          <a:bodyPr wrap="none" lIns="0" tIns="0" rIns="0" bIns="0" rtlCol="0">
            <a:spAutoFit/>
          </a:bodyPr>
          <a:lstStyle/>
          <a:p>
            <a:pPr defTabSz="609585"/>
            <a:r>
              <a:rPr lang="en-US" sz="1333" b="1" kern="0" spc="-40" dirty="0">
                <a:solidFill>
                  <a:prstClr val="white"/>
                </a:solidFill>
                <a:latin typeface="Arial" panose="020B0604020202020204" pitchFamily="34" charset="0"/>
                <a:cs typeface="Arial" panose="020B0604020202020204" pitchFamily="34" charset="0"/>
              </a:rPr>
              <a:t>Ops – Services &amp; middleware: </a:t>
            </a:r>
          </a:p>
          <a:p>
            <a:pPr defTabSz="609585"/>
            <a:r>
              <a:rPr lang="en-US" sz="1200" kern="0" spc="-40" dirty="0">
                <a:solidFill>
                  <a:prstClr val="white"/>
                </a:solidFill>
                <a:latin typeface="Arial" panose="020B0604020202020204" pitchFamily="34" charset="0"/>
                <a:cs typeface="Arial" panose="020B0604020202020204" pitchFamily="34" charset="0"/>
              </a:rPr>
              <a:t>request driven provisioning, </a:t>
            </a:r>
          </a:p>
          <a:p>
            <a:pPr defTabSz="609585"/>
            <a:r>
              <a:rPr lang="en-US" sz="1200" kern="0" spc="-40" dirty="0">
                <a:solidFill>
                  <a:prstClr val="white"/>
                </a:solidFill>
                <a:latin typeface="Arial" panose="020B0604020202020204" pitchFamily="34" charset="0"/>
                <a:cs typeface="Arial" panose="020B0604020202020204" pitchFamily="34" charset="0"/>
              </a:rPr>
              <a:t>configuration, patch..</a:t>
            </a:r>
          </a:p>
        </p:txBody>
      </p:sp>
      <p:sp>
        <p:nvSpPr>
          <p:cNvPr id="14" name="TextBox 13"/>
          <p:cNvSpPr txBox="1"/>
          <p:nvPr/>
        </p:nvSpPr>
        <p:spPr>
          <a:xfrm>
            <a:off x="945172" y="2892138"/>
            <a:ext cx="2855590" cy="389787"/>
          </a:xfrm>
          <a:prstGeom prst="rect">
            <a:avLst/>
          </a:prstGeom>
          <a:noFill/>
          <a:ln>
            <a:noFill/>
          </a:ln>
        </p:spPr>
        <p:txBody>
          <a:bodyPr wrap="none" lIns="0" tIns="0" rIns="0" bIns="0" rtlCol="0">
            <a:spAutoFit/>
          </a:bodyPr>
          <a:lstStyle/>
          <a:p>
            <a:pPr defTabSz="609585"/>
            <a:r>
              <a:rPr lang="en-US" sz="1333" b="1" kern="0" spc="-40" dirty="0" err="1">
                <a:solidFill>
                  <a:prstClr val="white"/>
                </a:solidFill>
                <a:latin typeface="Arial" panose="020B0604020202020204" pitchFamily="34" charset="0"/>
                <a:cs typeface="Arial" panose="020B0604020202020204" pitchFamily="34" charset="0"/>
              </a:rPr>
              <a:t>Dev</a:t>
            </a:r>
            <a:r>
              <a:rPr lang="en-US" sz="1333" b="1" kern="0" spc="-40" dirty="0">
                <a:solidFill>
                  <a:prstClr val="white"/>
                </a:solidFill>
                <a:latin typeface="Arial" panose="020B0604020202020204" pitchFamily="34" charset="0"/>
                <a:cs typeface="Arial" panose="020B0604020202020204" pitchFamily="34" charset="0"/>
              </a:rPr>
              <a:t> </a:t>
            </a:r>
            <a:r>
              <a:rPr lang="en-US" sz="1200" b="1" kern="0" spc="-40" dirty="0">
                <a:solidFill>
                  <a:prstClr val="white"/>
                </a:solidFill>
                <a:latin typeface="Arial" panose="020B0604020202020204" pitchFamily="34" charset="0"/>
                <a:cs typeface="Arial" panose="020B0604020202020204" pitchFamily="34" charset="0"/>
              </a:rPr>
              <a:t>–  </a:t>
            </a:r>
            <a:r>
              <a:rPr lang="en-US" sz="1200" kern="0" spc="-40" dirty="0">
                <a:solidFill>
                  <a:prstClr val="white"/>
                </a:solidFill>
                <a:latin typeface="Arial" panose="020B0604020202020204" pitchFamily="34" charset="0"/>
                <a:cs typeface="Arial" panose="020B0604020202020204" pitchFamily="34" charset="0"/>
              </a:rPr>
              <a:t>app development, deploy,</a:t>
            </a:r>
            <a:br>
              <a:rPr lang="en-US" sz="1200" kern="0" spc="-40" dirty="0">
                <a:solidFill>
                  <a:prstClr val="white"/>
                </a:solidFill>
                <a:latin typeface="Arial" panose="020B0604020202020204" pitchFamily="34" charset="0"/>
                <a:cs typeface="Arial" panose="020B0604020202020204" pitchFamily="34" charset="0"/>
              </a:rPr>
            </a:br>
            <a:r>
              <a:rPr lang="en-US" sz="1200" kern="0" spc="-40" dirty="0">
                <a:solidFill>
                  <a:prstClr val="white"/>
                </a:solidFill>
                <a:latin typeface="Arial" panose="020B0604020202020204" pitchFamily="34" charset="0"/>
                <a:cs typeface="Arial" panose="020B0604020202020204" pitchFamily="34" charset="0"/>
              </a:rPr>
              <a:t>test…(note: QA team omitted to keep simple)</a:t>
            </a:r>
          </a:p>
        </p:txBody>
      </p:sp>
      <p:pic>
        <p:nvPicPr>
          <p:cNvPr id="15" name="Picture 14" descr="man_person_mens_roo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144" y="4165242"/>
            <a:ext cx="284113" cy="213085"/>
          </a:xfrm>
          <a:prstGeom prst="rect">
            <a:avLst/>
          </a:prstGeom>
          <a:solidFill>
            <a:srgbClr val="FF0000"/>
          </a:solidFill>
        </p:spPr>
      </p:pic>
      <p:pic>
        <p:nvPicPr>
          <p:cNvPr id="16" name="Picture 15" descr="man_person_mens_roo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0785" y="3517943"/>
            <a:ext cx="284113" cy="213085"/>
          </a:xfrm>
          <a:prstGeom prst="rect">
            <a:avLst/>
          </a:prstGeom>
          <a:solidFill>
            <a:schemeClr val="accent6">
              <a:lumMod val="75000"/>
              <a:lumOff val="25000"/>
            </a:schemeClr>
          </a:solidFill>
        </p:spPr>
      </p:pic>
      <p:pic>
        <p:nvPicPr>
          <p:cNvPr id="17" name="Picture 16" descr="man_person_mens_roo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1610" y="2904656"/>
            <a:ext cx="284113" cy="239547"/>
          </a:xfrm>
          <a:prstGeom prst="rect">
            <a:avLst/>
          </a:prstGeom>
          <a:solidFill>
            <a:schemeClr val="accent1"/>
          </a:solidFill>
        </p:spPr>
      </p:pic>
      <p:sp>
        <p:nvSpPr>
          <p:cNvPr id="18" name="TextBox 17"/>
          <p:cNvSpPr txBox="1"/>
          <p:nvPr/>
        </p:nvSpPr>
        <p:spPr>
          <a:xfrm>
            <a:off x="5269967" y="4856761"/>
            <a:ext cx="2681183" cy="205121"/>
          </a:xfrm>
          <a:prstGeom prst="rect">
            <a:avLst/>
          </a:prstGeom>
          <a:noFill/>
          <a:ln>
            <a:noFill/>
          </a:ln>
        </p:spPr>
        <p:txBody>
          <a:bodyPr wrap="none" lIns="0" tIns="0" rIns="0" bIns="0" rtlCol="0">
            <a:spAutoFit/>
          </a:bodyPr>
          <a:lstStyle/>
          <a:p>
            <a:pPr defTabSz="609585"/>
            <a:r>
              <a:rPr lang="en-US" sz="1333" b="1" kern="0" spc="-40" dirty="0">
                <a:solidFill>
                  <a:prstClr val="white"/>
                </a:solidFill>
                <a:latin typeface="Arial" panose="020B0604020202020204" pitchFamily="34" charset="0"/>
                <a:cs typeface="Arial" panose="020B0604020202020204" pitchFamily="34" charset="0"/>
              </a:rPr>
              <a:t>Third party cloud provider </a:t>
            </a:r>
            <a:r>
              <a:rPr lang="en-US" sz="1200" b="1" kern="0" spc="-40" dirty="0">
                <a:solidFill>
                  <a:prstClr val="white"/>
                </a:solidFill>
                <a:latin typeface="Arial" panose="020B0604020202020204" pitchFamily="34" charset="0"/>
                <a:cs typeface="Arial" panose="020B0604020202020204" pitchFamily="34" charset="0"/>
              </a:rPr>
              <a:t>(ex: IBM) </a:t>
            </a:r>
            <a:endParaRPr lang="en-US" sz="1200" kern="0" spc="-40" dirty="0">
              <a:solidFill>
                <a:prstClr val="white"/>
              </a:solidFill>
              <a:latin typeface="Arial" panose="020B0604020202020204" pitchFamily="34" charset="0"/>
              <a:cs typeface="Arial" panose="020B0604020202020204" pitchFamily="34" charset="0"/>
            </a:endParaRPr>
          </a:p>
        </p:txBody>
      </p:sp>
      <p:sp>
        <p:nvSpPr>
          <p:cNvPr id="19" name="TextBox 18"/>
          <p:cNvSpPr txBox="1"/>
          <p:nvPr/>
        </p:nvSpPr>
        <p:spPr>
          <a:xfrm>
            <a:off x="5265516" y="2681643"/>
            <a:ext cx="2991577" cy="574453"/>
          </a:xfrm>
          <a:prstGeom prst="rect">
            <a:avLst/>
          </a:prstGeom>
          <a:noFill/>
          <a:ln>
            <a:noFill/>
          </a:ln>
        </p:spPr>
        <p:txBody>
          <a:bodyPr wrap="square" lIns="0" tIns="0" rIns="0" bIns="0" rtlCol="0">
            <a:spAutoFit/>
          </a:bodyPr>
          <a:lstStyle/>
          <a:p>
            <a:pPr defTabSz="609585"/>
            <a:r>
              <a:rPr lang="en-US" sz="1333" b="1" kern="0" spc="-40" dirty="0">
                <a:solidFill>
                  <a:prstClr val="white"/>
                </a:solidFill>
                <a:latin typeface="Arial" panose="020B0604020202020204" pitchFamily="34" charset="0"/>
                <a:cs typeface="Arial" panose="020B0604020202020204" pitchFamily="34" charset="0"/>
              </a:rPr>
              <a:t>Enterprise DevOps teams </a:t>
            </a:r>
            <a:r>
              <a:rPr lang="en-US" sz="1200" b="1" kern="0" spc="-40" dirty="0">
                <a:solidFill>
                  <a:prstClr val="white"/>
                </a:solidFill>
                <a:latin typeface="Arial" panose="020B0604020202020204" pitchFamily="34" charset="0"/>
                <a:cs typeface="Arial" panose="020B0604020202020204" pitchFamily="34" charset="0"/>
              </a:rPr>
              <a:t>–  </a:t>
            </a:r>
            <a:r>
              <a:rPr lang="en-US" sz="1200" kern="0" spc="-40" dirty="0">
                <a:solidFill>
                  <a:prstClr val="white"/>
                </a:solidFill>
                <a:latin typeface="Arial" panose="020B0604020202020204" pitchFamily="34" charset="0"/>
                <a:cs typeface="Arial" panose="020B0604020202020204" pitchFamily="34" charset="0"/>
              </a:rPr>
              <a:t>delivering </a:t>
            </a:r>
            <a:r>
              <a:rPr lang="en-US" sz="1200" kern="0" spc="-40" dirty="0" err="1">
                <a:solidFill>
                  <a:prstClr val="white"/>
                </a:solidFill>
                <a:latin typeface="Arial" panose="020B0604020202020204" pitchFamily="34" charset="0"/>
                <a:cs typeface="Arial" panose="020B0604020202020204" pitchFamily="34" charset="0"/>
              </a:rPr>
              <a:t>Microservices</a:t>
            </a:r>
            <a:r>
              <a:rPr lang="en-US" sz="1200" kern="0" spc="-40" dirty="0">
                <a:solidFill>
                  <a:prstClr val="white"/>
                </a:solidFill>
                <a:latin typeface="Arial" panose="020B0604020202020204" pitchFamily="34" charset="0"/>
                <a:cs typeface="Arial" panose="020B0604020202020204" pitchFamily="34" charset="0"/>
              </a:rPr>
              <a:t> as full-stack deployments.  Design tor resiliency, testing, QA. </a:t>
            </a:r>
            <a:endParaRPr lang="en-US" sz="1200" b="1" kern="0" spc="-40" dirty="0">
              <a:solidFill>
                <a:prstClr val="white"/>
              </a:solidFill>
              <a:latin typeface="Arial" panose="020B0604020202020204" pitchFamily="34" charset="0"/>
              <a:cs typeface="Arial" panose="020B0604020202020204" pitchFamily="34" charset="0"/>
            </a:endParaRPr>
          </a:p>
        </p:txBody>
      </p:sp>
      <p:pic>
        <p:nvPicPr>
          <p:cNvPr id="20" name="Picture 19" descr="man_person_mens_roo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8609" y="4943338"/>
            <a:ext cx="284113" cy="213085"/>
          </a:xfrm>
          <a:prstGeom prst="rect">
            <a:avLst/>
          </a:prstGeom>
          <a:solidFill>
            <a:srgbClr val="FF0000"/>
          </a:solidFill>
        </p:spPr>
      </p:pic>
      <p:pic>
        <p:nvPicPr>
          <p:cNvPr id="21" name="Picture 20" descr="man_person_mens_roo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6694" y="2863171"/>
            <a:ext cx="284113" cy="213085"/>
          </a:xfrm>
          <a:prstGeom prst="rect">
            <a:avLst/>
          </a:prstGeom>
          <a:solidFill>
            <a:schemeClr val="accent6">
              <a:lumMod val="75000"/>
              <a:lumOff val="25000"/>
            </a:schemeClr>
          </a:solidFill>
        </p:spPr>
      </p:pic>
      <p:pic>
        <p:nvPicPr>
          <p:cNvPr id="22" name="Picture 21" descr="man_person_mens_roo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6694" y="2644490"/>
            <a:ext cx="284113" cy="213085"/>
          </a:xfrm>
          <a:prstGeom prst="rect">
            <a:avLst/>
          </a:prstGeom>
          <a:solidFill>
            <a:schemeClr val="accent1"/>
          </a:solidFill>
        </p:spPr>
      </p:pic>
      <p:cxnSp>
        <p:nvCxnSpPr>
          <p:cNvPr id="23" name="Straight Arrow Connector 22"/>
          <p:cNvCxnSpPr/>
          <p:nvPr/>
        </p:nvCxnSpPr>
        <p:spPr>
          <a:xfrm flipV="1">
            <a:off x="3654961" y="2931057"/>
            <a:ext cx="1100711" cy="586887"/>
          </a:xfrm>
          <a:prstGeom prst="straightConnector1">
            <a:avLst/>
          </a:prstGeom>
          <a:ln>
            <a:headEnd type="triangle"/>
            <a:tailEnd type="arrow"/>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4107352" y="3013174"/>
            <a:ext cx="351378" cy="287323"/>
          </a:xfrm>
          <a:prstGeom prst="rect">
            <a:avLst/>
          </a:prstGeom>
          <a:solidFill>
            <a:srgbClr val="11475F"/>
          </a:solidFill>
          <a:ln>
            <a:noFill/>
          </a:ln>
        </p:spPr>
        <p:txBody>
          <a:bodyPr wrap="none" lIns="0" tIns="0" rIns="0" bIns="0" rtlCol="0">
            <a:spAutoFit/>
          </a:bodyPr>
          <a:lstStyle/>
          <a:p>
            <a:pPr defTabSz="609585"/>
            <a:r>
              <a:rPr lang="en-US" sz="1867" kern="0" spc="-40" dirty="0">
                <a:solidFill>
                  <a:prstClr val="white"/>
                </a:solidFill>
                <a:latin typeface="Arial" panose="020B0604020202020204" pitchFamily="34" charset="0"/>
                <a:cs typeface="Arial" panose="020B0604020202020204" pitchFamily="34" charset="0"/>
              </a:rPr>
              <a:t>join</a:t>
            </a:r>
          </a:p>
        </p:txBody>
      </p:sp>
      <p:cxnSp>
        <p:nvCxnSpPr>
          <p:cNvPr id="25" name="Straight Arrow Connector 24"/>
          <p:cNvCxnSpPr/>
          <p:nvPr/>
        </p:nvCxnSpPr>
        <p:spPr>
          <a:xfrm flipV="1">
            <a:off x="3654961" y="3235640"/>
            <a:ext cx="1058023" cy="744029"/>
          </a:xfrm>
          <a:prstGeom prst="straightConnector1">
            <a:avLst/>
          </a:prstGeom>
          <a:ln>
            <a:headEnd type="triangle"/>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654961" y="4205541"/>
            <a:ext cx="1086655" cy="456031"/>
          </a:xfrm>
          <a:prstGeom prst="straightConnector1">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5618043" y="3756066"/>
            <a:ext cx="38152" cy="184666"/>
          </a:xfrm>
          <a:prstGeom prst="rect">
            <a:avLst/>
          </a:prstGeom>
          <a:noFill/>
          <a:ln>
            <a:noFill/>
          </a:ln>
        </p:spPr>
        <p:txBody>
          <a:bodyPr wrap="none" lIns="0" tIns="0" rIns="0" bIns="0" rtlCol="0">
            <a:spAutoFit/>
          </a:bodyPr>
          <a:lstStyle/>
          <a:p>
            <a:pPr defTabSz="609585"/>
            <a:r>
              <a:rPr lang="en-US" sz="1200" b="1" kern="0" spc="-40" dirty="0">
                <a:solidFill>
                  <a:prstClr val="white"/>
                </a:solidFill>
                <a:latin typeface="Arial" panose="020B0604020202020204" pitchFamily="34" charset="0"/>
                <a:cs typeface="Arial" panose="020B0604020202020204" pitchFamily="34" charset="0"/>
              </a:rPr>
              <a:t> </a:t>
            </a:r>
            <a:endParaRPr lang="en-US" sz="1200" kern="0" spc="-40" dirty="0">
              <a:solidFill>
                <a:prstClr val="white"/>
              </a:solidFill>
              <a:latin typeface="Arial" panose="020B0604020202020204" pitchFamily="34" charset="0"/>
              <a:cs typeface="Arial" panose="020B0604020202020204" pitchFamily="34" charset="0"/>
            </a:endParaRPr>
          </a:p>
        </p:txBody>
      </p:sp>
      <p:pic>
        <p:nvPicPr>
          <p:cNvPr id="28" name="Picture 27" descr="man_person_mens_roo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6682" y="3079632"/>
            <a:ext cx="284113" cy="213085"/>
          </a:xfrm>
          <a:prstGeom prst="rect">
            <a:avLst/>
          </a:prstGeom>
          <a:solidFill>
            <a:srgbClr val="FF0000"/>
          </a:solidFill>
        </p:spPr>
      </p:pic>
      <p:sp>
        <p:nvSpPr>
          <p:cNvPr id="29" name="TextBox 28"/>
          <p:cNvSpPr txBox="1"/>
          <p:nvPr/>
        </p:nvSpPr>
        <p:spPr>
          <a:xfrm>
            <a:off x="4955931" y="3396777"/>
            <a:ext cx="3610744" cy="964238"/>
          </a:xfrm>
          <a:prstGeom prst="rect">
            <a:avLst/>
          </a:prstGeom>
          <a:noFill/>
          <a:ln>
            <a:noFill/>
          </a:ln>
        </p:spPr>
        <p:txBody>
          <a:bodyPr wrap="square" lIns="0" tIns="0" rIns="0" bIns="0" rtlCol="0">
            <a:spAutoFit/>
          </a:bodyPr>
          <a:lstStyle/>
          <a:p>
            <a:pPr defTabSz="609585"/>
            <a:r>
              <a:rPr lang="en-US" sz="1333" b="1" kern="0" spc="-40" dirty="0">
                <a:solidFill>
                  <a:prstClr val="white"/>
                </a:solidFill>
                <a:latin typeface="Arial" panose="020B0604020202020204" pitchFamily="34" charset="0"/>
                <a:cs typeface="Arial" panose="020B0604020202020204" pitchFamily="34" charset="0"/>
              </a:rPr>
              <a:t>Site Reliability Engineers / Environment Ops -  Centralized policy, governance, audit.</a:t>
            </a:r>
          </a:p>
          <a:p>
            <a:pPr defTabSz="609585"/>
            <a:r>
              <a:rPr lang="en-US" sz="1200" kern="0" spc="-40" dirty="0">
                <a:solidFill>
                  <a:prstClr val="white"/>
                </a:solidFill>
                <a:latin typeface="Arial" panose="020B0604020202020204" pitchFamily="34" charset="0"/>
                <a:cs typeface="Arial" panose="020B0604020202020204" pitchFamily="34" charset="0"/>
              </a:rPr>
              <a:t>Ensure org compliance policy, interface with cloud provider, First Responders, define acceptance criteria  for new </a:t>
            </a:r>
            <a:r>
              <a:rPr lang="en-US" sz="1200" kern="0" spc="-40" dirty="0" err="1">
                <a:solidFill>
                  <a:prstClr val="white"/>
                </a:solidFill>
                <a:latin typeface="Arial" panose="020B0604020202020204" pitchFamily="34" charset="0"/>
                <a:cs typeface="Arial" panose="020B0604020202020204" pitchFamily="34" charset="0"/>
              </a:rPr>
              <a:t>Microservices</a:t>
            </a:r>
            <a:r>
              <a:rPr lang="en-US" sz="1200" kern="0" spc="-40" dirty="0">
                <a:solidFill>
                  <a:prstClr val="white"/>
                </a:solidFill>
                <a:latin typeface="Arial" panose="020B0604020202020204" pitchFamily="34" charset="0"/>
                <a:cs typeface="Arial" panose="020B0604020202020204" pitchFamily="34" charset="0"/>
              </a:rPr>
              <a:t>, and automated tests, audits, triage. </a:t>
            </a:r>
          </a:p>
        </p:txBody>
      </p:sp>
      <p:sp>
        <p:nvSpPr>
          <p:cNvPr id="30" name="TextBox 29"/>
          <p:cNvSpPr txBox="1"/>
          <p:nvPr/>
        </p:nvSpPr>
        <p:spPr>
          <a:xfrm>
            <a:off x="4265555" y="3866372"/>
            <a:ext cx="399148" cy="287323"/>
          </a:xfrm>
          <a:prstGeom prst="rect">
            <a:avLst/>
          </a:prstGeom>
          <a:solidFill>
            <a:srgbClr val="11475F"/>
          </a:solidFill>
          <a:ln>
            <a:noFill/>
          </a:ln>
        </p:spPr>
        <p:txBody>
          <a:bodyPr wrap="none" lIns="0" tIns="0" rIns="0" bIns="0" rtlCol="0">
            <a:spAutoFit/>
          </a:bodyPr>
          <a:lstStyle/>
          <a:p>
            <a:pPr defTabSz="609585"/>
            <a:r>
              <a:rPr lang="en-US" sz="1867" kern="0" spc="-40" dirty="0">
                <a:solidFill>
                  <a:prstClr val="white"/>
                </a:solidFill>
                <a:latin typeface="Arial" panose="020B0604020202020204" pitchFamily="34" charset="0"/>
                <a:cs typeface="Arial" panose="020B0604020202020204" pitchFamily="34" charset="0"/>
              </a:rPr>
              <a:t>split</a:t>
            </a:r>
          </a:p>
        </p:txBody>
      </p:sp>
      <p:cxnSp>
        <p:nvCxnSpPr>
          <p:cNvPr id="31" name="Straight Connector 30"/>
          <p:cNvCxnSpPr/>
          <p:nvPr/>
        </p:nvCxnSpPr>
        <p:spPr>
          <a:xfrm flipH="1">
            <a:off x="5061582" y="4505726"/>
            <a:ext cx="3452956" cy="18636"/>
          </a:xfrm>
          <a:prstGeom prst="line">
            <a:avLst/>
          </a:prstGeom>
          <a:ln>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pic>
        <p:nvPicPr>
          <p:cNvPr id="32" name="Picture 31" descr="man_person_mens_roo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9417" y="4694336"/>
            <a:ext cx="284113" cy="213085"/>
          </a:xfrm>
          <a:prstGeom prst="rect">
            <a:avLst/>
          </a:prstGeom>
          <a:solidFill>
            <a:schemeClr val="accent6">
              <a:lumMod val="75000"/>
              <a:lumOff val="25000"/>
            </a:schemeClr>
          </a:solidFill>
        </p:spPr>
      </p:pic>
      <p:sp>
        <p:nvSpPr>
          <p:cNvPr id="33" name="TextBox 32"/>
          <p:cNvSpPr txBox="1"/>
          <p:nvPr/>
        </p:nvSpPr>
        <p:spPr>
          <a:xfrm>
            <a:off x="9954678" y="2710036"/>
            <a:ext cx="1156325" cy="389787"/>
          </a:xfrm>
          <a:prstGeom prst="rect">
            <a:avLst/>
          </a:prstGeom>
          <a:noFill/>
          <a:ln>
            <a:noFill/>
          </a:ln>
        </p:spPr>
        <p:txBody>
          <a:bodyPr wrap="square" lIns="0" tIns="0" rIns="0" bIns="0" rtlCol="0">
            <a:spAutoFit/>
          </a:bodyPr>
          <a:lstStyle/>
          <a:p>
            <a:pPr defTabSz="609585"/>
            <a:r>
              <a:rPr lang="en-US" sz="1200" kern="0" spc="-40" dirty="0">
                <a:solidFill>
                  <a:prstClr val="white"/>
                </a:solidFill>
                <a:latin typeface="Arial" panose="020B0604020202020204" pitchFamily="34" charset="0"/>
                <a:cs typeface="Arial" panose="020B0604020202020204" pitchFamily="34" charset="0"/>
              </a:rPr>
              <a:t>Full Stack </a:t>
            </a:r>
            <a:r>
              <a:rPr lang="en-US" sz="1333" b="1" kern="0" spc="-40" dirty="0">
                <a:solidFill>
                  <a:prstClr val="white"/>
                </a:solidFill>
                <a:latin typeface="Arial" panose="020B0604020202020204" pitchFamily="34" charset="0"/>
                <a:cs typeface="Arial" panose="020B0604020202020204" pitchFamily="34" charset="0"/>
              </a:rPr>
              <a:t>DevOps Team</a:t>
            </a:r>
          </a:p>
        </p:txBody>
      </p:sp>
      <p:pic>
        <p:nvPicPr>
          <p:cNvPr id="34" name="Picture 33" descr="man_person_mens_roo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44998" y="2910254"/>
            <a:ext cx="284113" cy="213085"/>
          </a:xfrm>
          <a:prstGeom prst="rect">
            <a:avLst/>
          </a:prstGeom>
          <a:solidFill>
            <a:schemeClr val="accent6">
              <a:lumMod val="75000"/>
              <a:lumOff val="25000"/>
            </a:schemeClr>
          </a:solidFill>
        </p:spPr>
      </p:pic>
      <p:pic>
        <p:nvPicPr>
          <p:cNvPr id="35" name="Picture 34" descr="man_person_mens_roo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44998" y="2691571"/>
            <a:ext cx="284113" cy="213085"/>
          </a:xfrm>
          <a:prstGeom prst="rect">
            <a:avLst/>
          </a:prstGeom>
          <a:solidFill>
            <a:schemeClr val="accent1"/>
          </a:solidFill>
        </p:spPr>
      </p:pic>
      <p:pic>
        <p:nvPicPr>
          <p:cNvPr id="36" name="Picture 35" descr="man_person_mens_roo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43901" y="3126712"/>
            <a:ext cx="284113" cy="213085"/>
          </a:xfrm>
          <a:prstGeom prst="rect">
            <a:avLst/>
          </a:prstGeom>
          <a:solidFill>
            <a:srgbClr val="FF0000"/>
          </a:solidFill>
        </p:spPr>
      </p:pic>
      <p:sp>
        <p:nvSpPr>
          <p:cNvPr id="37" name="TextBox 36"/>
          <p:cNvSpPr txBox="1"/>
          <p:nvPr/>
        </p:nvSpPr>
        <p:spPr>
          <a:xfrm>
            <a:off x="9617865" y="1525501"/>
            <a:ext cx="802463" cy="574644"/>
          </a:xfrm>
          <a:prstGeom prst="rect">
            <a:avLst/>
          </a:prstGeom>
          <a:noFill/>
          <a:ln>
            <a:noFill/>
          </a:ln>
        </p:spPr>
        <p:txBody>
          <a:bodyPr wrap="none" lIns="0" tIns="0" rIns="0" bIns="0" rtlCol="0">
            <a:spAutoFit/>
          </a:bodyPr>
          <a:lstStyle/>
          <a:p>
            <a:pPr algn="ctr" defTabSz="609585"/>
            <a:r>
              <a:rPr lang="en-US" sz="1867" b="1" kern="0" spc="-40" dirty="0">
                <a:solidFill>
                  <a:prstClr val="white"/>
                </a:solidFill>
                <a:latin typeface="Arial" panose="020B0604020202020204" pitchFamily="34" charset="0"/>
                <a:cs typeface="Arial" panose="020B0604020202020204" pitchFamily="34" charset="0"/>
              </a:rPr>
              <a:t>Small</a:t>
            </a:r>
          </a:p>
          <a:p>
            <a:pPr algn="ctr" defTabSz="609585"/>
            <a:r>
              <a:rPr lang="en-US" sz="1867" b="1" kern="0" spc="-40" dirty="0">
                <a:solidFill>
                  <a:prstClr val="white"/>
                </a:solidFill>
                <a:latin typeface="Arial" panose="020B0604020202020204" pitchFamily="34" charset="0"/>
                <a:cs typeface="Arial" panose="020B0604020202020204" pitchFamily="34" charset="0"/>
              </a:rPr>
              <a:t>Startup</a:t>
            </a:r>
          </a:p>
        </p:txBody>
      </p:sp>
      <p:cxnSp>
        <p:nvCxnSpPr>
          <p:cNvPr id="38" name="Straight Connector 37"/>
          <p:cNvCxnSpPr/>
          <p:nvPr/>
        </p:nvCxnSpPr>
        <p:spPr>
          <a:xfrm flipH="1">
            <a:off x="8662930" y="2270367"/>
            <a:ext cx="6489" cy="2593704"/>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9368322" y="4848403"/>
            <a:ext cx="2681183" cy="389787"/>
          </a:xfrm>
          <a:prstGeom prst="rect">
            <a:avLst/>
          </a:prstGeom>
          <a:noFill/>
          <a:ln>
            <a:noFill/>
          </a:ln>
        </p:spPr>
        <p:txBody>
          <a:bodyPr wrap="none" lIns="0" tIns="0" rIns="0" bIns="0" rtlCol="0">
            <a:spAutoFit/>
          </a:bodyPr>
          <a:lstStyle/>
          <a:p>
            <a:pPr defTabSz="609585"/>
            <a:r>
              <a:rPr lang="en-US" sz="1333" b="1" kern="0" spc="-40" dirty="0">
                <a:solidFill>
                  <a:prstClr val="white"/>
                </a:solidFill>
                <a:latin typeface="Arial" panose="020B0604020202020204" pitchFamily="34" charset="0"/>
                <a:cs typeface="Arial" panose="020B0604020202020204" pitchFamily="34" charset="0"/>
              </a:rPr>
              <a:t>Third party cloud provider </a:t>
            </a:r>
            <a:r>
              <a:rPr lang="en-US" sz="1200" b="1" kern="0" spc="-40" dirty="0">
                <a:solidFill>
                  <a:prstClr val="white"/>
                </a:solidFill>
                <a:latin typeface="Arial" panose="020B0604020202020204" pitchFamily="34" charset="0"/>
                <a:cs typeface="Arial" panose="020B0604020202020204" pitchFamily="34" charset="0"/>
              </a:rPr>
              <a:t>(ex: IBM) </a:t>
            </a:r>
            <a:br>
              <a:rPr lang="en-US" sz="1200" b="1" kern="0" spc="-40" dirty="0">
                <a:solidFill>
                  <a:prstClr val="white"/>
                </a:solidFill>
                <a:latin typeface="Arial" panose="020B0604020202020204" pitchFamily="34" charset="0"/>
                <a:cs typeface="Arial" panose="020B0604020202020204" pitchFamily="34" charset="0"/>
              </a:rPr>
            </a:br>
            <a:r>
              <a:rPr lang="en-US" sz="1200" b="1" kern="0" spc="-40" dirty="0">
                <a:solidFill>
                  <a:prstClr val="white"/>
                </a:solidFill>
                <a:latin typeface="Arial" panose="020B0604020202020204" pitchFamily="34" charset="0"/>
                <a:cs typeface="Arial" panose="020B0604020202020204" pitchFamily="34" charset="0"/>
              </a:rPr>
              <a:t> </a:t>
            </a:r>
            <a:endParaRPr lang="en-US" sz="1200" kern="0" spc="-40" dirty="0">
              <a:solidFill>
                <a:prstClr val="white"/>
              </a:solidFill>
              <a:latin typeface="Arial" panose="020B0604020202020204" pitchFamily="34" charset="0"/>
              <a:cs typeface="Arial" panose="020B0604020202020204" pitchFamily="34" charset="0"/>
            </a:endParaRPr>
          </a:p>
        </p:txBody>
      </p:sp>
      <p:pic>
        <p:nvPicPr>
          <p:cNvPr id="40" name="Picture 39" descr="man_person_mens_roo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54794" y="4934980"/>
            <a:ext cx="284113" cy="213085"/>
          </a:xfrm>
          <a:prstGeom prst="rect">
            <a:avLst/>
          </a:prstGeom>
          <a:solidFill>
            <a:srgbClr val="FF0000"/>
          </a:solidFill>
        </p:spPr>
      </p:pic>
      <p:pic>
        <p:nvPicPr>
          <p:cNvPr id="41" name="Picture 40" descr="man_person_mens_roo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57774" y="4685979"/>
            <a:ext cx="284113" cy="213085"/>
          </a:xfrm>
          <a:prstGeom prst="rect">
            <a:avLst/>
          </a:prstGeom>
          <a:solidFill>
            <a:schemeClr val="accent6">
              <a:lumMod val="75000"/>
              <a:lumOff val="25000"/>
            </a:schemeClr>
          </a:solidFill>
        </p:spPr>
      </p:pic>
      <p:cxnSp>
        <p:nvCxnSpPr>
          <p:cNvPr id="42" name="Straight Connector 41"/>
          <p:cNvCxnSpPr/>
          <p:nvPr/>
        </p:nvCxnSpPr>
        <p:spPr>
          <a:xfrm flipH="1" flipV="1">
            <a:off x="8745560" y="4503893"/>
            <a:ext cx="3106376" cy="1833"/>
          </a:xfrm>
          <a:prstGeom prst="line">
            <a:avLst/>
          </a:prstGeom>
          <a:ln>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sp>
        <p:nvSpPr>
          <p:cNvPr id="43" name="Left-Right Arrow 42"/>
          <p:cNvSpPr/>
          <p:nvPr/>
        </p:nvSpPr>
        <p:spPr>
          <a:xfrm>
            <a:off x="3293018" y="1710003"/>
            <a:ext cx="1221149" cy="241684"/>
          </a:xfrm>
          <a:prstGeom prst="lef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7283"/>
            <a:endParaRPr lang="en-US" sz="1467">
              <a:solidFill>
                <a:prstClr val="white"/>
              </a:solidFill>
              <a:latin typeface="Arial" panose="020B0604020202020204" pitchFamily="34" charset="0"/>
              <a:cs typeface="Arial" panose="020B0604020202020204" pitchFamily="34" charset="0"/>
            </a:endParaRPr>
          </a:p>
        </p:txBody>
      </p:sp>
      <p:sp>
        <p:nvSpPr>
          <p:cNvPr id="44" name="TextBox 43"/>
          <p:cNvSpPr txBox="1"/>
          <p:nvPr/>
        </p:nvSpPr>
        <p:spPr>
          <a:xfrm>
            <a:off x="3476348" y="1463825"/>
            <a:ext cx="837409" cy="287323"/>
          </a:xfrm>
          <a:prstGeom prst="rect">
            <a:avLst/>
          </a:prstGeom>
          <a:noFill/>
          <a:ln>
            <a:noFill/>
          </a:ln>
        </p:spPr>
        <p:txBody>
          <a:bodyPr wrap="none" lIns="0" tIns="0" rIns="0" bIns="0" rtlCol="0">
            <a:spAutoFit/>
          </a:bodyPr>
          <a:lstStyle/>
          <a:p>
            <a:pPr defTabSz="607283"/>
            <a:r>
              <a:rPr lang="en-US" sz="1867" i="1" kern="0" spc="-40" dirty="0">
                <a:solidFill>
                  <a:prstClr val="white"/>
                </a:solidFill>
                <a:latin typeface="Arial" panose="020B0604020202020204" pitchFamily="34" charset="0"/>
                <a:cs typeface="Arial" panose="020B0604020202020204" pitchFamily="34" charset="0"/>
              </a:rPr>
              <a:t>Co-exist</a:t>
            </a:r>
          </a:p>
        </p:txBody>
      </p:sp>
      <p:sp>
        <p:nvSpPr>
          <p:cNvPr id="45" name="TextBox 44"/>
          <p:cNvSpPr txBox="1"/>
          <p:nvPr/>
        </p:nvSpPr>
        <p:spPr>
          <a:xfrm>
            <a:off x="4204835" y="5414349"/>
            <a:ext cx="7209987" cy="943848"/>
          </a:xfrm>
          <a:prstGeom prst="rect">
            <a:avLst/>
          </a:prstGeom>
          <a:noFill/>
          <a:ln>
            <a:noFill/>
          </a:ln>
        </p:spPr>
        <p:txBody>
          <a:bodyPr wrap="none" lIns="0" tIns="0" rIns="0" bIns="0" rtlCol="0">
            <a:spAutoFit/>
          </a:bodyPr>
          <a:lstStyle/>
          <a:p>
            <a:pPr defTabSz="607283">
              <a:spcBef>
                <a:spcPts val="800"/>
              </a:spcBef>
            </a:pPr>
            <a:r>
              <a:rPr lang="en-US" sz="1600" b="1" kern="0" spc="-40" dirty="0">
                <a:solidFill>
                  <a:prstClr val="white"/>
                </a:solidFill>
                <a:latin typeface="Arial" panose="020B0604020202020204" pitchFamily="34" charset="0"/>
                <a:cs typeface="Arial" panose="020B0604020202020204" pitchFamily="34" charset="0"/>
              </a:rPr>
              <a:t>DevOps personas need a view of their project</a:t>
            </a:r>
          </a:p>
          <a:p>
            <a:pPr defTabSz="607283">
              <a:spcBef>
                <a:spcPts val="800"/>
              </a:spcBef>
            </a:pPr>
            <a:r>
              <a:rPr lang="en-US" sz="1600" b="1" kern="0" spc="-40" dirty="0">
                <a:solidFill>
                  <a:prstClr val="white"/>
                </a:solidFill>
                <a:latin typeface="Arial" panose="020B0604020202020204" pitchFamily="34" charset="0"/>
                <a:cs typeface="Arial" panose="020B0604020202020204" pitchFamily="34" charset="0"/>
              </a:rPr>
              <a:t>SRE / Environment Ops personas need a view across multiple DevOps teams</a:t>
            </a:r>
          </a:p>
          <a:p>
            <a:pPr defTabSz="607283">
              <a:spcBef>
                <a:spcPts val="800"/>
              </a:spcBef>
            </a:pPr>
            <a:r>
              <a:rPr lang="en-US" sz="1600" b="1" kern="0" spc="-40" dirty="0">
                <a:solidFill>
                  <a:prstClr val="white"/>
                </a:solidFill>
                <a:latin typeface="Arial" panose="020B0604020202020204" pitchFamily="34" charset="0"/>
                <a:cs typeface="Arial" panose="020B0604020202020204" pitchFamily="34" charset="0"/>
              </a:rPr>
              <a:t>Traditional IT Ops needs view across both traditional and cloud environments</a:t>
            </a:r>
          </a:p>
        </p:txBody>
      </p:sp>
      <p:cxnSp>
        <p:nvCxnSpPr>
          <p:cNvPr id="48" name="Straight Arrow Connector 47"/>
          <p:cNvCxnSpPr/>
          <p:nvPr/>
        </p:nvCxnSpPr>
        <p:spPr>
          <a:xfrm flipV="1">
            <a:off x="3654961" y="2710037"/>
            <a:ext cx="1100711" cy="366220"/>
          </a:xfrm>
          <a:prstGeom prst="straightConnector1">
            <a:avLst/>
          </a:prstGeom>
          <a:ln>
            <a:headEnd type="triangle"/>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403074"/>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p:cNvSpPr/>
          <p:nvPr/>
        </p:nvSpPr>
        <p:spPr>
          <a:xfrm>
            <a:off x="2397817" y="3572047"/>
            <a:ext cx="6649936" cy="3000021"/>
          </a:xfrm>
          <a:prstGeom prst="roundRect">
            <a:avLst/>
          </a:prstGeom>
          <a:solidFill>
            <a:srgbClr val="104158"/>
          </a:solid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sz="2400">
              <a:solidFill>
                <a:prstClr val="white"/>
              </a:solidFill>
            </a:endParaRPr>
          </a:p>
        </p:txBody>
      </p:sp>
      <p:sp>
        <p:nvSpPr>
          <p:cNvPr id="3" name="Title 2"/>
          <p:cNvSpPr txBox="1">
            <a:spLocks noGrp="1"/>
          </p:cNvSpPr>
          <p:nvPr>
            <p:ph type="title"/>
          </p:nvPr>
        </p:nvSpPr>
        <p:spPr>
          <a:xfrm>
            <a:off x="311151" y="225426"/>
            <a:ext cx="10515600" cy="570641"/>
          </a:xfrm>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40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Operations Transformation – Relationship of CSMO and DevOps</a:t>
            </a:r>
            <a:endParaRPr lang="en-US" sz="2400" b="1" dirty="0">
              <a:solidFill>
                <a:srgbClr val="FFFF00"/>
              </a:solidFill>
              <a:latin typeface="Arial" charset="0"/>
              <a:ea typeface="Arial" charset="0"/>
              <a:cs typeface="Arial" charset="0"/>
            </a:endParaRPr>
          </a:p>
        </p:txBody>
      </p:sp>
      <p:sp>
        <p:nvSpPr>
          <p:cNvPr id="4" name="Freeform: Shape 18"/>
          <p:cNvSpPr/>
          <p:nvPr/>
        </p:nvSpPr>
        <p:spPr>
          <a:xfrm>
            <a:off x="4824080" y="1696184"/>
            <a:ext cx="844121" cy="1365569"/>
          </a:xfrm>
          <a:custGeom>
            <a:avLst/>
            <a:gdLst>
              <a:gd name="connsiteX0" fmla="*/ 491925 w 983849"/>
              <a:gd name="connsiteY0" fmla="*/ 0 h 1591928"/>
              <a:gd name="connsiteX1" fmla="*/ 517421 w 983849"/>
              <a:gd name="connsiteY1" fmla="*/ 12282 h 1591928"/>
              <a:gd name="connsiteX2" fmla="*/ 983849 w 983849"/>
              <a:gd name="connsiteY2" fmla="*/ 795964 h 1591928"/>
              <a:gd name="connsiteX3" fmla="*/ 517421 w 983849"/>
              <a:gd name="connsiteY3" fmla="*/ 1579646 h 1591928"/>
              <a:gd name="connsiteX4" fmla="*/ 491925 w 983849"/>
              <a:gd name="connsiteY4" fmla="*/ 1591928 h 1591928"/>
              <a:gd name="connsiteX5" fmla="*/ 466428 w 983849"/>
              <a:gd name="connsiteY5" fmla="*/ 1579646 h 1591928"/>
              <a:gd name="connsiteX6" fmla="*/ 0 w 983849"/>
              <a:gd name="connsiteY6" fmla="*/ 795964 h 1591928"/>
              <a:gd name="connsiteX7" fmla="*/ 466428 w 983849"/>
              <a:gd name="connsiteY7" fmla="*/ 12282 h 159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3849" h="1591928">
                <a:moveTo>
                  <a:pt x="491925" y="0"/>
                </a:moveTo>
                <a:lnTo>
                  <a:pt x="517421" y="12282"/>
                </a:lnTo>
                <a:cubicBezTo>
                  <a:pt x="795247" y="163206"/>
                  <a:pt x="983849" y="457560"/>
                  <a:pt x="983849" y="795964"/>
                </a:cubicBezTo>
                <a:cubicBezTo>
                  <a:pt x="983849" y="1134368"/>
                  <a:pt x="795247" y="1428722"/>
                  <a:pt x="517421" y="1579646"/>
                </a:cubicBezTo>
                <a:lnTo>
                  <a:pt x="491925" y="1591928"/>
                </a:lnTo>
                <a:lnTo>
                  <a:pt x="466428" y="1579646"/>
                </a:lnTo>
                <a:cubicBezTo>
                  <a:pt x="188603" y="1428722"/>
                  <a:pt x="0" y="1134368"/>
                  <a:pt x="0" y="795964"/>
                </a:cubicBezTo>
                <a:cubicBezTo>
                  <a:pt x="0" y="457560"/>
                  <a:pt x="188603" y="163206"/>
                  <a:pt x="466428" y="12282"/>
                </a:cubicBezTo>
                <a:close/>
              </a:path>
            </a:pathLst>
          </a:custGeom>
          <a:solidFill>
            <a:srgbClr val="36A853"/>
          </a:solidFill>
          <a:ln>
            <a:solidFill>
              <a:schemeClr val="accent4">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defTabSz="607283">
              <a:defRPr/>
            </a:pPr>
            <a:endParaRPr lang="he-IL" sz="1400">
              <a:solidFill>
                <a:prstClr val="white"/>
              </a:solidFill>
            </a:endParaRPr>
          </a:p>
        </p:txBody>
      </p:sp>
      <p:sp>
        <p:nvSpPr>
          <p:cNvPr id="5" name="Freeform: Shape 15"/>
          <p:cNvSpPr/>
          <p:nvPr/>
        </p:nvSpPr>
        <p:spPr>
          <a:xfrm>
            <a:off x="4139253" y="1614492"/>
            <a:ext cx="1106887" cy="1528947"/>
          </a:xfrm>
          <a:custGeom>
            <a:avLst/>
            <a:gdLst>
              <a:gd name="connsiteX0" fmla="*/ 891251 w 1290578"/>
              <a:gd name="connsiteY0" fmla="*/ 0 h 1782502"/>
              <a:gd name="connsiteX1" fmla="*/ 1238166 w 1290578"/>
              <a:gd name="connsiteY1" fmla="*/ 70039 h 1782502"/>
              <a:gd name="connsiteX2" fmla="*/ 1290578 w 1290578"/>
              <a:gd name="connsiteY2" fmla="*/ 95287 h 1782502"/>
              <a:gd name="connsiteX3" fmla="*/ 1265081 w 1290578"/>
              <a:gd name="connsiteY3" fmla="*/ 107569 h 1782502"/>
              <a:gd name="connsiteX4" fmla="*/ 798653 w 1290578"/>
              <a:gd name="connsiteY4" fmla="*/ 891251 h 1782502"/>
              <a:gd name="connsiteX5" fmla="*/ 1265081 w 1290578"/>
              <a:gd name="connsiteY5" fmla="*/ 1674933 h 1782502"/>
              <a:gd name="connsiteX6" fmla="*/ 1290578 w 1290578"/>
              <a:gd name="connsiteY6" fmla="*/ 1687215 h 1782502"/>
              <a:gd name="connsiteX7" fmla="*/ 1238166 w 1290578"/>
              <a:gd name="connsiteY7" fmla="*/ 1712463 h 1782502"/>
              <a:gd name="connsiteX8" fmla="*/ 891251 w 1290578"/>
              <a:gd name="connsiteY8" fmla="*/ 1782502 h 1782502"/>
              <a:gd name="connsiteX9" fmla="*/ 0 w 1290578"/>
              <a:gd name="connsiteY9" fmla="*/ 891251 h 1782502"/>
              <a:gd name="connsiteX10" fmla="*/ 891251 w 1290578"/>
              <a:gd name="connsiteY10" fmla="*/ 0 h 1782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0578" h="1782502">
                <a:moveTo>
                  <a:pt x="891251" y="0"/>
                </a:moveTo>
                <a:cubicBezTo>
                  <a:pt x="1014307" y="0"/>
                  <a:pt x="1131538" y="24939"/>
                  <a:pt x="1238166" y="70039"/>
                </a:cubicBezTo>
                <a:lnTo>
                  <a:pt x="1290578" y="95287"/>
                </a:lnTo>
                <a:lnTo>
                  <a:pt x="1265081" y="107569"/>
                </a:lnTo>
                <a:cubicBezTo>
                  <a:pt x="987256" y="258493"/>
                  <a:pt x="798653" y="552847"/>
                  <a:pt x="798653" y="891251"/>
                </a:cubicBezTo>
                <a:cubicBezTo>
                  <a:pt x="798653" y="1229655"/>
                  <a:pt x="987256" y="1524009"/>
                  <a:pt x="1265081" y="1674933"/>
                </a:cubicBezTo>
                <a:lnTo>
                  <a:pt x="1290578" y="1687215"/>
                </a:lnTo>
                <a:lnTo>
                  <a:pt x="1238166" y="1712463"/>
                </a:lnTo>
                <a:cubicBezTo>
                  <a:pt x="1131538" y="1757563"/>
                  <a:pt x="1014307" y="1782502"/>
                  <a:pt x="891251" y="1782502"/>
                </a:cubicBezTo>
                <a:cubicBezTo>
                  <a:pt x="399027" y="1782502"/>
                  <a:pt x="0" y="1383475"/>
                  <a:pt x="0" y="891251"/>
                </a:cubicBezTo>
                <a:cubicBezTo>
                  <a:pt x="0" y="399027"/>
                  <a:pt x="399027" y="0"/>
                  <a:pt x="891251" y="0"/>
                </a:cubicBezTo>
                <a:close/>
              </a:path>
            </a:pathLst>
          </a:custGeom>
          <a:solidFill>
            <a:srgbClr val="36A853"/>
          </a:solidFill>
          <a:ln>
            <a:solidFill>
              <a:schemeClr val="accent4">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defTabSz="607283">
              <a:defRPr/>
            </a:pPr>
            <a:endParaRPr lang="he-IL" sz="1400">
              <a:solidFill>
                <a:prstClr val="white"/>
              </a:solidFill>
            </a:endParaRPr>
          </a:p>
        </p:txBody>
      </p:sp>
      <p:sp>
        <p:nvSpPr>
          <p:cNvPr id="8" name="TextBox 19"/>
          <p:cNvSpPr txBox="1">
            <a:spLocks noChangeArrowheads="1"/>
          </p:cNvSpPr>
          <p:nvPr/>
        </p:nvSpPr>
        <p:spPr bwMode="auto">
          <a:xfrm>
            <a:off x="4487425" y="1229901"/>
            <a:ext cx="74873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defTabSz="607283"/>
            <a:r>
              <a:rPr lang="en-US" altLang="en-US" sz="1400" dirty="0">
                <a:solidFill>
                  <a:prstClr val="white"/>
                </a:solidFill>
              </a:rPr>
              <a:t>DevOps</a:t>
            </a:r>
            <a:endParaRPr lang="he-IL" altLang="en-US" sz="1400" dirty="0">
              <a:solidFill>
                <a:prstClr val="white"/>
              </a:solidFill>
            </a:endParaRPr>
          </a:p>
        </p:txBody>
      </p:sp>
      <p:sp>
        <p:nvSpPr>
          <p:cNvPr id="15" name="Oval 14"/>
          <p:cNvSpPr/>
          <p:nvPr/>
        </p:nvSpPr>
        <p:spPr>
          <a:xfrm>
            <a:off x="950019" y="1850749"/>
            <a:ext cx="1131840" cy="1131839"/>
          </a:xfrm>
          <a:prstGeom prst="ellipse">
            <a:avLst/>
          </a:prstGeom>
          <a:solidFill>
            <a:srgbClr val="FFFF0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07283">
              <a:defRPr/>
            </a:pPr>
            <a:endParaRPr lang="he-IL" sz="1400">
              <a:solidFill>
                <a:prstClr val="white"/>
              </a:solidFill>
            </a:endParaRPr>
          </a:p>
        </p:txBody>
      </p:sp>
      <p:sp>
        <p:nvSpPr>
          <p:cNvPr id="16" name="TextBox 19"/>
          <p:cNvSpPr txBox="1">
            <a:spLocks noChangeArrowheads="1"/>
          </p:cNvSpPr>
          <p:nvPr/>
        </p:nvSpPr>
        <p:spPr bwMode="auto">
          <a:xfrm>
            <a:off x="907709" y="1529353"/>
            <a:ext cx="11710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defTabSz="607283"/>
            <a:r>
              <a:rPr lang="en-US" altLang="en-US" sz="1400" dirty="0">
                <a:solidFill>
                  <a:prstClr val="white"/>
                </a:solidFill>
              </a:rPr>
              <a:t>Development</a:t>
            </a:r>
            <a:endParaRPr lang="he-IL" altLang="en-US" sz="1400" dirty="0">
              <a:solidFill>
                <a:prstClr val="white"/>
              </a:solidFill>
            </a:endParaRPr>
          </a:p>
        </p:txBody>
      </p:sp>
      <p:sp>
        <p:nvSpPr>
          <p:cNvPr id="17" name="Oval 16"/>
          <p:cNvSpPr/>
          <p:nvPr/>
        </p:nvSpPr>
        <p:spPr>
          <a:xfrm>
            <a:off x="7566663" y="1872149"/>
            <a:ext cx="1131840" cy="1131839"/>
          </a:xfrm>
          <a:prstGeom prst="ellipse">
            <a:avLst/>
          </a:prstGeom>
          <a:solidFill>
            <a:srgbClr val="4285F4"/>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07283">
              <a:defRPr/>
            </a:pPr>
            <a:endParaRPr lang="he-IL" sz="1400">
              <a:solidFill>
                <a:prstClr val="white"/>
              </a:solidFill>
            </a:endParaRPr>
          </a:p>
        </p:txBody>
      </p:sp>
      <p:sp>
        <p:nvSpPr>
          <p:cNvPr id="18" name="TextBox 20"/>
          <p:cNvSpPr txBox="1">
            <a:spLocks noChangeArrowheads="1"/>
          </p:cNvSpPr>
          <p:nvPr/>
        </p:nvSpPr>
        <p:spPr bwMode="auto">
          <a:xfrm>
            <a:off x="7514028" y="1539944"/>
            <a:ext cx="11667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defTabSz="607283"/>
            <a:r>
              <a:rPr lang="en-US" altLang="en-US" sz="1400" dirty="0">
                <a:solidFill>
                  <a:prstClr val="white"/>
                </a:solidFill>
              </a:rPr>
              <a:t>IT Operations</a:t>
            </a:r>
            <a:endParaRPr lang="he-IL" altLang="en-US" sz="1400" dirty="0">
              <a:solidFill>
                <a:prstClr val="white"/>
              </a:solidFill>
            </a:endParaRPr>
          </a:p>
        </p:txBody>
      </p:sp>
      <p:sp>
        <p:nvSpPr>
          <p:cNvPr id="21" name="Right Arrow 20"/>
          <p:cNvSpPr/>
          <p:nvPr/>
        </p:nvSpPr>
        <p:spPr>
          <a:xfrm>
            <a:off x="2372744" y="2181726"/>
            <a:ext cx="1540041" cy="481263"/>
          </a:xfrm>
          <a:prstGeom prst="rightArrow">
            <a:avLst/>
          </a:prstGeom>
          <a:solidFill>
            <a:srgbClr val="144E6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sz="2400">
              <a:solidFill>
                <a:prstClr val="white"/>
              </a:solidFill>
            </a:endParaRPr>
          </a:p>
        </p:txBody>
      </p:sp>
      <p:sp>
        <p:nvSpPr>
          <p:cNvPr id="22" name="Right Arrow 21"/>
          <p:cNvSpPr/>
          <p:nvPr/>
        </p:nvSpPr>
        <p:spPr>
          <a:xfrm flipH="1">
            <a:off x="5900812" y="2181727"/>
            <a:ext cx="1540041" cy="481263"/>
          </a:xfrm>
          <a:prstGeom prst="rightArrow">
            <a:avLst/>
          </a:prstGeom>
          <a:solidFill>
            <a:srgbClr val="144E6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sz="2400">
              <a:solidFill>
                <a:prstClr val="white"/>
              </a:solidFill>
            </a:endParaRPr>
          </a:p>
        </p:txBody>
      </p:sp>
      <p:sp>
        <p:nvSpPr>
          <p:cNvPr id="30" name="Oval 29"/>
          <p:cNvSpPr/>
          <p:nvPr/>
        </p:nvSpPr>
        <p:spPr>
          <a:xfrm>
            <a:off x="4510220" y="4039923"/>
            <a:ext cx="2423477" cy="2285251"/>
          </a:xfrm>
          <a:prstGeom prst="ellipse">
            <a:avLst/>
          </a:prstGeom>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defTabSz="607283">
              <a:defRPr/>
            </a:pPr>
            <a:endParaRPr lang="he-IL" sz="1400">
              <a:solidFill>
                <a:prstClr val="white"/>
              </a:solidFill>
            </a:endParaRPr>
          </a:p>
        </p:txBody>
      </p:sp>
      <p:sp>
        <p:nvSpPr>
          <p:cNvPr id="31" name="Freeform: Shape 24"/>
          <p:cNvSpPr/>
          <p:nvPr/>
        </p:nvSpPr>
        <p:spPr>
          <a:xfrm>
            <a:off x="4511875" y="4037035"/>
            <a:ext cx="2423477" cy="1156047"/>
          </a:xfrm>
          <a:custGeom>
            <a:avLst/>
            <a:gdLst>
              <a:gd name="connsiteX0" fmla="*/ 908804 w 1817608"/>
              <a:gd name="connsiteY0" fmla="*/ 0 h 867035"/>
              <a:gd name="connsiteX1" fmla="*/ 1817608 w 1817608"/>
              <a:gd name="connsiteY1" fmla="*/ 856969 h 867035"/>
              <a:gd name="connsiteX2" fmla="*/ 1816532 w 1817608"/>
              <a:gd name="connsiteY2" fmla="*/ 867035 h 867035"/>
              <a:gd name="connsiteX3" fmla="*/ 1076 w 1817608"/>
              <a:gd name="connsiteY3" fmla="*/ 867035 h 867035"/>
              <a:gd name="connsiteX4" fmla="*/ 0 w 1817608"/>
              <a:gd name="connsiteY4" fmla="*/ 856969 h 867035"/>
              <a:gd name="connsiteX5" fmla="*/ 908804 w 1817608"/>
              <a:gd name="connsiteY5" fmla="*/ 0 h 86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7608" h="867035">
                <a:moveTo>
                  <a:pt x="908804" y="0"/>
                </a:moveTo>
                <a:cubicBezTo>
                  <a:pt x="1410723" y="0"/>
                  <a:pt x="1817608" y="383678"/>
                  <a:pt x="1817608" y="856969"/>
                </a:cubicBezTo>
                <a:lnTo>
                  <a:pt x="1816532" y="867035"/>
                </a:lnTo>
                <a:lnTo>
                  <a:pt x="1076" y="867035"/>
                </a:lnTo>
                <a:lnTo>
                  <a:pt x="0" y="856969"/>
                </a:lnTo>
                <a:cubicBezTo>
                  <a:pt x="0" y="383678"/>
                  <a:pt x="406885" y="0"/>
                  <a:pt x="908804" y="0"/>
                </a:cubicBezTo>
                <a:close/>
              </a:path>
            </a:pathLst>
          </a:custGeom>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1" anchor="ctr">
            <a:noAutofit/>
          </a:bodyPr>
          <a:lstStyle/>
          <a:p>
            <a:pPr algn="ctr" defTabSz="607283">
              <a:defRPr/>
            </a:pPr>
            <a:endParaRPr lang="he-IL" sz="1400">
              <a:solidFill>
                <a:prstClr val="white"/>
              </a:solidFill>
            </a:endParaRPr>
          </a:p>
        </p:txBody>
      </p:sp>
      <p:sp>
        <p:nvSpPr>
          <p:cNvPr id="24" name="TextBox 25"/>
          <p:cNvSpPr txBox="1">
            <a:spLocks noChangeArrowheads="1"/>
          </p:cNvSpPr>
          <p:nvPr/>
        </p:nvSpPr>
        <p:spPr bwMode="auto">
          <a:xfrm>
            <a:off x="3137570" y="3586095"/>
            <a:ext cx="5315301"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defTabSz="607283"/>
            <a:r>
              <a:rPr lang="en-US" altLang="en-US" sz="1867" b="1" dirty="0">
                <a:solidFill>
                  <a:prstClr val="white"/>
                </a:solidFill>
              </a:rPr>
              <a:t>Cloud Service Management and Operations (CSMO)</a:t>
            </a:r>
            <a:endParaRPr lang="he-IL" altLang="en-US" sz="1467" b="1" dirty="0">
              <a:solidFill>
                <a:prstClr val="white"/>
              </a:solidFill>
            </a:endParaRPr>
          </a:p>
        </p:txBody>
      </p:sp>
      <p:sp>
        <p:nvSpPr>
          <p:cNvPr id="29" name="Callout: Line with Accent Bar 27"/>
          <p:cNvSpPr/>
          <p:nvPr/>
        </p:nvSpPr>
        <p:spPr>
          <a:xfrm flipH="1">
            <a:off x="2603412" y="5865333"/>
            <a:ext cx="1631249" cy="419817"/>
          </a:xfrm>
          <a:prstGeom prst="accentCallout1">
            <a:avLst>
              <a:gd name="adj1" fmla="val 34680"/>
              <a:gd name="adj2" fmla="val 4147"/>
              <a:gd name="adj3" fmla="val 76789"/>
              <a:gd name="adj4" fmla="val -8773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07283"/>
            <a:r>
              <a:rPr lang="en-US" sz="1600" dirty="0">
                <a:solidFill>
                  <a:prstClr val="white"/>
                </a:solidFill>
              </a:rPr>
              <a:t>Service Management,</a:t>
            </a:r>
          </a:p>
          <a:p>
            <a:pPr algn="ctr" defTabSz="607283"/>
            <a:r>
              <a:rPr lang="en-US" sz="1600" dirty="0">
                <a:solidFill>
                  <a:prstClr val="white"/>
                </a:solidFill>
              </a:rPr>
              <a:t>ITIL, IT4IT</a:t>
            </a:r>
            <a:endParaRPr lang="he-IL" sz="1600" dirty="0">
              <a:solidFill>
                <a:prstClr val="white"/>
              </a:solidFill>
            </a:endParaRPr>
          </a:p>
        </p:txBody>
      </p:sp>
      <p:sp>
        <p:nvSpPr>
          <p:cNvPr id="34" name="Right Arrow 33"/>
          <p:cNvSpPr/>
          <p:nvPr/>
        </p:nvSpPr>
        <p:spPr>
          <a:xfrm rot="20392972">
            <a:off x="8841297" y="1741455"/>
            <a:ext cx="1540041" cy="481263"/>
          </a:xfrm>
          <a:prstGeom prst="rightArrow">
            <a:avLst/>
          </a:prstGeom>
          <a:solidFill>
            <a:srgbClr val="144E67"/>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sz="2400">
              <a:solidFill>
                <a:prstClr val="white"/>
              </a:solidFill>
            </a:endParaRPr>
          </a:p>
        </p:txBody>
      </p:sp>
      <p:sp>
        <p:nvSpPr>
          <p:cNvPr id="35" name="Oval 34"/>
          <p:cNvSpPr/>
          <p:nvPr/>
        </p:nvSpPr>
        <p:spPr>
          <a:xfrm>
            <a:off x="10538663" y="1275516"/>
            <a:ext cx="779989" cy="779989"/>
          </a:xfrm>
          <a:prstGeom prst="ellipse">
            <a:avLst/>
          </a:prstGeom>
          <a:solidFill>
            <a:srgbClr val="002060"/>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07283">
              <a:defRPr/>
            </a:pPr>
            <a:endParaRPr lang="he-IL" sz="1400">
              <a:solidFill>
                <a:prstClr val="white"/>
              </a:solidFill>
            </a:endParaRPr>
          </a:p>
        </p:txBody>
      </p:sp>
      <p:sp>
        <p:nvSpPr>
          <p:cNvPr id="36" name="TextBox 20"/>
          <p:cNvSpPr txBox="1">
            <a:spLocks noChangeArrowheads="1"/>
          </p:cNvSpPr>
          <p:nvPr/>
        </p:nvSpPr>
        <p:spPr bwMode="auto">
          <a:xfrm>
            <a:off x="10660061" y="900164"/>
            <a:ext cx="43954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defTabSz="607283"/>
            <a:r>
              <a:rPr lang="en-US" altLang="en-US" sz="1400" dirty="0" err="1">
                <a:solidFill>
                  <a:prstClr val="white"/>
                </a:solidFill>
              </a:rPr>
              <a:t>aaS</a:t>
            </a:r>
            <a:endParaRPr lang="he-IL" altLang="en-US" sz="1400" dirty="0">
              <a:solidFill>
                <a:prstClr val="white"/>
              </a:solidFill>
            </a:endParaRPr>
          </a:p>
        </p:txBody>
      </p:sp>
      <p:sp>
        <p:nvSpPr>
          <p:cNvPr id="39" name="Freeform: Shape 18"/>
          <p:cNvSpPr/>
          <p:nvPr/>
        </p:nvSpPr>
        <p:spPr>
          <a:xfrm>
            <a:off x="5432927" y="4187124"/>
            <a:ext cx="1253349" cy="2007221"/>
          </a:xfrm>
          <a:custGeom>
            <a:avLst/>
            <a:gdLst>
              <a:gd name="connsiteX0" fmla="*/ 491925 w 983849"/>
              <a:gd name="connsiteY0" fmla="*/ 0 h 1591928"/>
              <a:gd name="connsiteX1" fmla="*/ 517421 w 983849"/>
              <a:gd name="connsiteY1" fmla="*/ 12282 h 1591928"/>
              <a:gd name="connsiteX2" fmla="*/ 983849 w 983849"/>
              <a:gd name="connsiteY2" fmla="*/ 795964 h 1591928"/>
              <a:gd name="connsiteX3" fmla="*/ 517421 w 983849"/>
              <a:gd name="connsiteY3" fmla="*/ 1579646 h 1591928"/>
              <a:gd name="connsiteX4" fmla="*/ 491925 w 983849"/>
              <a:gd name="connsiteY4" fmla="*/ 1591928 h 1591928"/>
              <a:gd name="connsiteX5" fmla="*/ 466428 w 983849"/>
              <a:gd name="connsiteY5" fmla="*/ 1579646 h 1591928"/>
              <a:gd name="connsiteX6" fmla="*/ 0 w 983849"/>
              <a:gd name="connsiteY6" fmla="*/ 795964 h 1591928"/>
              <a:gd name="connsiteX7" fmla="*/ 466428 w 983849"/>
              <a:gd name="connsiteY7" fmla="*/ 12282 h 159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3849" h="1591928">
                <a:moveTo>
                  <a:pt x="491925" y="0"/>
                </a:moveTo>
                <a:lnTo>
                  <a:pt x="517421" y="12282"/>
                </a:lnTo>
                <a:cubicBezTo>
                  <a:pt x="795247" y="163206"/>
                  <a:pt x="983849" y="457560"/>
                  <a:pt x="983849" y="795964"/>
                </a:cubicBezTo>
                <a:cubicBezTo>
                  <a:pt x="983849" y="1134368"/>
                  <a:pt x="795247" y="1428722"/>
                  <a:pt x="517421" y="1579646"/>
                </a:cubicBezTo>
                <a:lnTo>
                  <a:pt x="491925" y="1591928"/>
                </a:lnTo>
                <a:lnTo>
                  <a:pt x="466428" y="1579646"/>
                </a:lnTo>
                <a:cubicBezTo>
                  <a:pt x="188603" y="1428722"/>
                  <a:pt x="0" y="1134368"/>
                  <a:pt x="0" y="795964"/>
                </a:cubicBezTo>
                <a:cubicBezTo>
                  <a:pt x="0" y="457560"/>
                  <a:pt x="188603" y="163206"/>
                  <a:pt x="466428" y="12282"/>
                </a:cubicBezTo>
                <a:close/>
              </a:path>
            </a:pathLst>
          </a:custGeom>
          <a:solidFill>
            <a:srgbClr val="FFC000"/>
          </a:solidFill>
          <a:ln>
            <a:solidFill>
              <a:schemeClr val="accent4">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defTabSz="607283">
              <a:defRPr/>
            </a:pPr>
            <a:endParaRPr lang="he-IL" sz="1400">
              <a:solidFill>
                <a:prstClr val="white"/>
              </a:solidFill>
            </a:endParaRPr>
          </a:p>
        </p:txBody>
      </p:sp>
      <p:grpSp>
        <p:nvGrpSpPr>
          <p:cNvPr id="2" name="Group 1"/>
          <p:cNvGrpSpPr/>
          <p:nvPr/>
        </p:nvGrpSpPr>
        <p:grpSpPr>
          <a:xfrm>
            <a:off x="4500117" y="4319535"/>
            <a:ext cx="1740744" cy="1740741"/>
            <a:chOff x="3409240" y="3319074"/>
            <a:chExt cx="1146711" cy="1146710"/>
          </a:xfrm>
        </p:grpSpPr>
        <p:sp>
          <p:nvSpPr>
            <p:cNvPr id="38" name="Freeform: Shape 15"/>
            <p:cNvSpPr/>
            <p:nvPr/>
          </p:nvSpPr>
          <p:spPr>
            <a:xfrm>
              <a:off x="3409240" y="3319074"/>
              <a:ext cx="830165" cy="1146710"/>
            </a:xfrm>
            <a:custGeom>
              <a:avLst/>
              <a:gdLst>
                <a:gd name="connsiteX0" fmla="*/ 891251 w 1290578"/>
                <a:gd name="connsiteY0" fmla="*/ 0 h 1782502"/>
                <a:gd name="connsiteX1" fmla="*/ 1238166 w 1290578"/>
                <a:gd name="connsiteY1" fmla="*/ 70039 h 1782502"/>
                <a:gd name="connsiteX2" fmla="*/ 1290578 w 1290578"/>
                <a:gd name="connsiteY2" fmla="*/ 95287 h 1782502"/>
                <a:gd name="connsiteX3" fmla="*/ 1265081 w 1290578"/>
                <a:gd name="connsiteY3" fmla="*/ 107569 h 1782502"/>
                <a:gd name="connsiteX4" fmla="*/ 798653 w 1290578"/>
                <a:gd name="connsiteY4" fmla="*/ 891251 h 1782502"/>
                <a:gd name="connsiteX5" fmla="*/ 1265081 w 1290578"/>
                <a:gd name="connsiteY5" fmla="*/ 1674933 h 1782502"/>
                <a:gd name="connsiteX6" fmla="*/ 1290578 w 1290578"/>
                <a:gd name="connsiteY6" fmla="*/ 1687215 h 1782502"/>
                <a:gd name="connsiteX7" fmla="*/ 1238166 w 1290578"/>
                <a:gd name="connsiteY7" fmla="*/ 1712463 h 1782502"/>
                <a:gd name="connsiteX8" fmla="*/ 891251 w 1290578"/>
                <a:gd name="connsiteY8" fmla="*/ 1782502 h 1782502"/>
                <a:gd name="connsiteX9" fmla="*/ 0 w 1290578"/>
                <a:gd name="connsiteY9" fmla="*/ 891251 h 1782502"/>
                <a:gd name="connsiteX10" fmla="*/ 891251 w 1290578"/>
                <a:gd name="connsiteY10" fmla="*/ 0 h 1782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0578" h="1782502">
                  <a:moveTo>
                    <a:pt x="891251" y="0"/>
                  </a:moveTo>
                  <a:cubicBezTo>
                    <a:pt x="1014307" y="0"/>
                    <a:pt x="1131538" y="24939"/>
                    <a:pt x="1238166" y="70039"/>
                  </a:cubicBezTo>
                  <a:lnTo>
                    <a:pt x="1290578" y="95287"/>
                  </a:lnTo>
                  <a:lnTo>
                    <a:pt x="1265081" y="107569"/>
                  </a:lnTo>
                  <a:cubicBezTo>
                    <a:pt x="987256" y="258493"/>
                    <a:pt x="798653" y="552847"/>
                    <a:pt x="798653" y="891251"/>
                  </a:cubicBezTo>
                  <a:cubicBezTo>
                    <a:pt x="798653" y="1229655"/>
                    <a:pt x="987256" y="1524009"/>
                    <a:pt x="1265081" y="1674933"/>
                  </a:cubicBezTo>
                  <a:lnTo>
                    <a:pt x="1290578" y="1687215"/>
                  </a:lnTo>
                  <a:lnTo>
                    <a:pt x="1238166" y="1712463"/>
                  </a:lnTo>
                  <a:cubicBezTo>
                    <a:pt x="1131538" y="1757563"/>
                    <a:pt x="1014307" y="1782502"/>
                    <a:pt x="891251" y="1782502"/>
                  </a:cubicBezTo>
                  <a:cubicBezTo>
                    <a:pt x="399027" y="1782502"/>
                    <a:pt x="0" y="1383475"/>
                    <a:pt x="0" y="891251"/>
                  </a:cubicBezTo>
                  <a:cubicBezTo>
                    <a:pt x="0" y="399027"/>
                    <a:pt x="399027" y="0"/>
                    <a:pt x="891251" y="0"/>
                  </a:cubicBezTo>
                  <a:close/>
                </a:path>
              </a:pathLst>
            </a:custGeom>
            <a:solidFill>
              <a:srgbClr val="36A853"/>
            </a:solidFill>
            <a:ln>
              <a:solidFill>
                <a:schemeClr val="accent4">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defTabSz="607283">
                <a:defRPr/>
              </a:pPr>
              <a:endParaRPr lang="he-IL" sz="1400">
                <a:solidFill>
                  <a:prstClr val="white"/>
                </a:solidFill>
              </a:endParaRPr>
            </a:p>
          </p:txBody>
        </p:sp>
        <p:sp>
          <p:nvSpPr>
            <p:cNvPr id="37" name="Freeform: Shape 18"/>
            <p:cNvSpPr/>
            <p:nvPr/>
          </p:nvSpPr>
          <p:spPr>
            <a:xfrm>
              <a:off x="3922860" y="3380342"/>
              <a:ext cx="633091" cy="1024177"/>
            </a:xfrm>
            <a:custGeom>
              <a:avLst/>
              <a:gdLst>
                <a:gd name="connsiteX0" fmla="*/ 491925 w 983849"/>
                <a:gd name="connsiteY0" fmla="*/ 0 h 1591928"/>
                <a:gd name="connsiteX1" fmla="*/ 517421 w 983849"/>
                <a:gd name="connsiteY1" fmla="*/ 12282 h 1591928"/>
                <a:gd name="connsiteX2" fmla="*/ 983849 w 983849"/>
                <a:gd name="connsiteY2" fmla="*/ 795964 h 1591928"/>
                <a:gd name="connsiteX3" fmla="*/ 517421 w 983849"/>
                <a:gd name="connsiteY3" fmla="*/ 1579646 h 1591928"/>
                <a:gd name="connsiteX4" fmla="*/ 491925 w 983849"/>
                <a:gd name="connsiteY4" fmla="*/ 1591928 h 1591928"/>
                <a:gd name="connsiteX5" fmla="*/ 466428 w 983849"/>
                <a:gd name="connsiteY5" fmla="*/ 1579646 h 1591928"/>
                <a:gd name="connsiteX6" fmla="*/ 0 w 983849"/>
                <a:gd name="connsiteY6" fmla="*/ 795964 h 1591928"/>
                <a:gd name="connsiteX7" fmla="*/ 466428 w 983849"/>
                <a:gd name="connsiteY7" fmla="*/ 12282 h 159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3849" h="1591928">
                  <a:moveTo>
                    <a:pt x="491925" y="0"/>
                  </a:moveTo>
                  <a:lnTo>
                    <a:pt x="517421" y="12282"/>
                  </a:lnTo>
                  <a:cubicBezTo>
                    <a:pt x="795247" y="163206"/>
                    <a:pt x="983849" y="457560"/>
                    <a:pt x="983849" y="795964"/>
                  </a:cubicBezTo>
                  <a:cubicBezTo>
                    <a:pt x="983849" y="1134368"/>
                    <a:pt x="795247" y="1428722"/>
                    <a:pt x="517421" y="1579646"/>
                  </a:cubicBezTo>
                  <a:lnTo>
                    <a:pt x="491925" y="1591928"/>
                  </a:lnTo>
                  <a:lnTo>
                    <a:pt x="466428" y="1579646"/>
                  </a:lnTo>
                  <a:cubicBezTo>
                    <a:pt x="188603" y="1428722"/>
                    <a:pt x="0" y="1134368"/>
                    <a:pt x="0" y="795964"/>
                  </a:cubicBezTo>
                  <a:cubicBezTo>
                    <a:pt x="0" y="457560"/>
                    <a:pt x="188603" y="163206"/>
                    <a:pt x="466428" y="12282"/>
                  </a:cubicBezTo>
                  <a:close/>
                </a:path>
              </a:pathLst>
            </a:custGeom>
            <a:solidFill>
              <a:srgbClr val="36A853"/>
            </a:solidFill>
            <a:ln>
              <a:solidFill>
                <a:schemeClr val="accent4">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defTabSz="607283">
                <a:defRPr/>
              </a:pPr>
              <a:endParaRPr lang="he-IL" sz="1400">
                <a:solidFill>
                  <a:prstClr val="white"/>
                </a:solidFill>
              </a:endParaRPr>
            </a:p>
          </p:txBody>
        </p:sp>
      </p:grpSp>
      <p:sp>
        <p:nvSpPr>
          <p:cNvPr id="28" name="Callout: Line with Accent Bar 26"/>
          <p:cNvSpPr/>
          <p:nvPr/>
        </p:nvSpPr>
        <p:spPr>
          <a:xfrm flipH="1">
            <a:off x="2927549" y="4289854"/>
            <a:ext cx="1487859" cy="419817"/>
          </a:xfrm>
          <a:prstGeom prst="accentCallout1">
            <a:avLst>
              <a:gd name="adj1" fmla="val 20303"/>
              <a:gd name="adj2" fmla="val 16332"/>
              <a:gd name="adj3" fmla="val 174497"/>
              <a:gd name="adj4" fmla="val -4793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07283"/>
            <a:r>
              <a:rPr lang="en-US" sz="1600" dirty="0">
                <a:solidFill>
                  <a:prstClr val="white"/>
                </a:solidFill>
              </a:rPr>
              <a:t>DevOps</a:t>
            </a:r>
            <a:endParaRPr lang="he-IL" sz="1600" dirty="0">
              <a:solidFill>
                <a:prstClr val="white"/>
              </a:solidFill>
            </a:endParaRPr>
          </a:p>
        </p:txBody>
      </p:sp>
      <p:sp>
        <p:nvSpPr>
          <p:cNvPr id="26" name="Callout: Line with Accent Bar 11"/>
          <p:cNvSpPr/>
          <p:nvPr/>
        </p:nvSpPr>
        <p:spPr>
          <a:xfrm>
            <a:off x="7232222" y="4258370"/>
            <a:ext cx="1788937" cy="277268"/>
          </a:xfrm>
          <a:prstGeom prst="accentCallout1">
            <a:avLst>
              <a:gd name="adj1" fmla="val 20303"/>
              <a:gd name="adj2" fmla="val 7560"/>
              <a:gd name="adj3" fmla="val 198038"/>
              <a:gd name="adj4" fmla="val -2381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07283"/>
            <a:r>
              <a:rPr lang="en-US" sz="1600" dirty="0">
                <a:solidFill>
                  <a:prstClr val="white"/>
                </a:solidFill>
              </a:rPr>
              <a:t>Environment</a:t>
            </a:r>
          </a:p>
          <a:p>
            <a:pPr algn="ctr" defTabSz="607283"/>
            <a:r>
              <a:rPr lang="en-US" sz="1600" dirty="0">
                <a:solidFill>
                  <a:prstClr val="white"/>
                </a:solidFill>
              </a:rPr>
              <a:t>Ops</a:t>
            </a:r>
            <a:endParaRPr lang="he-IL" sz="1600" dirty="0">
              <a:solidFill>
                <a:prstClr val="white"/>
              </a:solidFill>
            </a:endParaRPr>
          </a:p>
        </p:txBody>
      </p:sp>
      <p:sp>
        <p:nvSpPr>
          <p:cNvPr id="32" name="Right Arrow 31"/>
          <p:cNvSpPr/>
          <p:nvPr/>
        </p:nvSpPr>
        <p:spPr>
          <a:xfrm rot="1207028" flipV="1">
            <a:off x="8841293" y="2683009"/>
            <a:ext cx="1540041" cy="481263"/>
          </a:xfrm>
          <a:prstGeom prst="rightArrow">
            <a:avLst/>
          </a:prstGeom>
          <a:solidFill>
            <a:srgbClr val="144E67"/>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sz="2400">
              <a:solidFill>
                <a:prstClr val="white"/>
              </a:solidFill>
            </a:endParaRPr>
          </a:p>
        </p:txBody>
      </p:sp>
      <p:sp>
        <p:nvSpPr>
          <p:cNvPr id="33" name="Oval 32"/>
          <p:cNvSpPr/>
          <p:nvPr/>
        </p:nvSpPr>
        <p:spPr>
          <a:xfrm>
            <a:off x="10536654" y="2854847"/>
            <a:ext cx="779989" cy="779989"/>
          </a:xfrm>
          <a:prstGeom prst="ellipse">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07283">
              <a:defRPr/>
            </a:pPr>
            <a:endParaRPr lang="he-IL" sz="1400">
              <a:solidFill>
                <a:prstClr val="white"/>
              </a:solidFill>
            </a:endParaRPr>
          </a:p>
        </p:txBody>
      </p:sp>
      <p:sp>
        <p:nvSpPr>
          <p:cNvPr id="40" name="TextBox 20"/>
          <p:cNvSpPr txBox="1">
            <a:spLocks noChangeArrowheads="1"/>
          </p:cNvSpPr>
          <p:nvPr/>
        </p:nvSpPr>
        <p:spPr bwMode="auto">
          <a:xfrm>
            <a:off x="10525272" y="2503636"/>
            <a:ext cx="72904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defTabSz="607283"/>
            <a:r>
              <a:rPr lang="en-US" altLang="en-US" sz="1400" dirty="0" err="1">
                <a:solidFill>
                  <a:prstClr val="white"/>
                </a:solidFill>
              </a:rPr>
              <a:t>EnvOps</a:t>
            </a:r>
            <a:endParaRPr lang="he-IL" altLang="en-US" sz="1400" dirty="0">
              <a:solidFill>
                <a:prstClr val="white"/>
              </a:solidFill>
            </a:endParaRPr>
          </a:p>
        </p:txBody>
      </p:sp>
      <p:sp>
        <p:nvSpPr>
          <p:cNvPr id="27" name="Callout: Line with Accent Bar 25"/>
          <p:cNvSpPr/>
          <p:nvPr/>
        </p:nvSpPr>
        <p:spPr>
          <a:xfrm>
            <a:off x="7234257" y="5495860"/>
            <a:ext cx="1788937" cy="226616"/>
          </a:xfrm>
          <a:prstGeom prst="accentCallout1">
            <a:avLst>
              <a:gd name="adj1" fmla="val 25630"/>
              <a:gd name="adj2" fmla="val 8235"/>
              <a:gd name="adj3" fmla="val -118569"/>
              <a:gd name="adj4" fmla="val -4529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07283">
              <a:tabLst>
                <a:tab pos="361942" algn="l"/>
              </a:tabLst>
            </a:pPr>
            <a:r>
              <a:rPr lang="en-US" sz="1600" dirty="0">
                <a:solidFill>
                  <a:prstClr val="white"/>
                </a:solidFill>
              </a:rPr>
              <a:t>Site Reliability</a:t>
            </a:r>
          </a:p>
          <a:p>
            <a:pPr algn="ctr" defTabSz="607283">
              <a:tabLst>
                <a:tab pos="361942" algn="l"/>
              </a:tabLst>
            </a:pPr>
            <a:r>
              <a:rPr lang="de-DE" sz="1600" dirty="0">
                <a:solidFill>
                  <a:prstClr val="white"/>
                </a:solidFill>
              </a:rPr>
              <a:t>Engineering</a:t>
            </a:r>
            <a:endParaRPr lang="he-IL" sz="2400" dirty="0">
              <a:solidFill>
                <a:prstClr val="white"/>
              </a:solidFill>
            </a:endParaRPr>
          </a:p>
        </p:txBody>
      </p:sp>
      <p:sp>
        <p:nvSpPr>
          <p:cNvPr id="41" name="Right Arrow 40"/>
          <p:cNvSpPr/>
          <p:nvPr/>
        </p:nvSpPr>
        <p:spPr>
          <a:xfrm rot="20392972">
            <a:off x="2295561" y="1575516"/>
            <a:ext cx="1408096" cy="362851"/>
          </a:xfrm>
          <a:prstGeom prst="rightArrow">
            <a:avLst>
              <a:gd name="adj1" fmla="val 31952"/>
              <a:gd name="adj2" fmla="val 40579"/>
            </a:avLst>
          </a:prstGeom>
          <a:solidFill>
            <a:srgbClr val="144E67"/>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sz="2400">
              <a:solidFill>
                <a:prstClr val="white"/>
              </a:solidFill>
            </a:endParaRPr>
          </a:p>
        </p:txBody>
      </p:sp>
      <p:sp>
        <p:nvSpPr>
          <p:cNvPr id="42" name="Oval 41"/>
          <p:cNvSpPr/>
          <p:nvPr/>
        </p:nvSpPr>
        <p:spPr>
          <a:xfrm>
            <a:off x="3714261" y="1113005"/>
            <a:ext cx="572344" cy="572344"/>
          </a:xfrm>
          <a:prstGeom prst="ellipse">
            <a:avLst/>
          </a:prstGeom>
          <a:solidFill>
            <a:srgbClr val="002060"/>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07283">
              <a:defRPr/>
            </a:pPr>
            <a:endParaRPr lang="he-IL" sz="1400">
              <a:solidFill>
                <a:prstClr val="white"/>
              </a:solidFill>
            </a:endParaRPr>
          </a:p>
        </p:txBody>
      </p:sp>
      <p:sp>
        <p:nvSpPr>
          <p:cNvPr id="43" name="TextBox 20"/>
          <p:cNvSpPr txBox="1">
            <a:spLocks noChangeArrowheads="1"/>
          </p:cNvSpPr>
          <p:nvPr/>
        </p:nvSpPr>
        <p:spPr bwMode="auto">
          <a:xfrm>
            <a:off x="3587709" y="762214"/>
            <a:ext cx="80092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defTabSz="607283"/>
            <a:r>
              <a:rPr lang="en-US" altLang="en-US" sz="1400" dirty="0" err="1">
                <a:solidFill>
                  <a:prstClr val="white"/>
                </a:solidFill>
              </a:rPr>
              <a:t>NoOps</a:t>
            </a:r>
            <a:r>
              <a:rPr lang="en-US" altLang="en-US" sz="1400" dirty="0">
                <a:solidFill>
                  <a:prstClr val="white"/>
                </a:solidFill>
              </a:rPr>
              <a:t> ?</a:t>
            </a:r>
            <a:endParaRPr lang="he-IL" altLang="en-US" sz="1400" dirty="0">
              <a:solidFill>
                <a:prstClr val="white"/>
              </a:solidFill>
            </a:endParaRPr>
          </a:p>
        </p:txBody>
      </p:sp>
      <p:sp>
        <p:nvSpPr>
          <p:cNvPr id="44" name="Freeform: Shape 18"/>
          <p:cNvSpPr/>
          <p:nvPr/>
        </p:nvSpPr>
        <p:spPr>
          <a:xfrm>
            <a:off x="6519993" y="953683"/>
            <a:ext cx="518267" cy="829997"/>
          </a:xfrm>
          <a:custGeom>
            <a:avLst/>
            <a:gdLst>
              <a:gd name="connsiteX0" fmla="*/ 491925 w 983849"/>
              <a:gd name="connsiteY0" fmla="*/ 0 h 1591928"/>
              <a:gd name="connsiteX1" fmla="*/ 517421 w 983849"/>
              <a:gd name="connsiteY1" fmla="*/ 12282 h 1591928"/>
              <a:gd name="connsiteX2" fmla="*/ 983849 w 983849"/>
              <a:gd name="connsiteY2" fmla="*/ 795964 h 1591928"/>
              <a:gd name="connsiteX3" fmla="*/ 517421 w 983849"/>
              <a:gd name="connsiteY3" fmla="*/ 1579646 h 1591928"/>
              <a:gd name="connsiteX4" fmla="*/ 491925 w 983849"/>
              <a:gd name="connsiteY4" fmla="*/ 1591928 h 1591928"/>
              <a:gd name="connsiteX5" fmla="*/ 466428 w 983849"/>
              <a:gd name="connsiteY5" fmla="*/ 1579646 h 1591928"/>
              <a:gd name="connsiteX6" fmla="*/ 0 w 983849"/>
              <a:gd name="connsiteY6" fmla="*/ 795964 h 1591928"/>
              <a:gd name="connsiteX7" fmla="*/ 466428 w 983849"/>
              <a:gd name="connsiteY7" fmla="*/ 12282 h 159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3849" h="1591928">
                <a:moveTo>
                  <a:pt x="491925" y="0"/>
                </a:moveTo>
                <a:lnTo>
                  <a:pt x="517421" y="12282"/>
                </a:lnTo>
                <a:cubicBezTo>
                  <a:pt x="795247" y="163206"/>
                  <a:pt x="983849" y="457560"/>
                  <a:pt x="983849" y="795964"/>
                </a:cubicBezTo>
                <a:cubicBezTo>
                  <a:pt x="983849" y="1134368"/>
                  <a:pt x="795247" y="1428722"/>
                  <a:pt x="517421" y="1579646"/>
                </a:cubicBezTo>
                <a:lnTo>
                  <a:pt x="491925" y="1591928"/>
                </a:lnTo>
                <a:lnTo>
                  <a:pt x="466428" y="1579646"/>
                </a:lnTo>
                <a:cubicBezTo>
                  <a:pt x="188603" y="1428722"/>
                  <a:pt x="0" y="1134368"/>
                  <a:pt x="0" y="795964"/>
                </a:cubicBezTo>
                <a:cubicBezTo>
                  <a:pt x="0" y="457560"/>
                  <a:pt x="188603" y="163206"/>
                  <a:pt x="466428" y="12282"/>
                </a:cubicBezTo>
                <a:close/>
              </a:path>
            </a:pathLst>
          </a:custGeom>
          <a:solidFill>
            <a:srgbClr val="FFC000"/>
          </a:solidFill>
          <a:ln>
            <a:solidFill>
              <a:schemeClr val="accent4">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defTabSz="607283">
              <a:defRPr/>
            </a:pPr>
            <a:endParaRPr lang="he-IL" sz="1400">
              <a:solidFill>
                <a:prstClr val="white"/>
              </a:solidFill>
            </a:endParaRPr>
          </a:p>
        </p:txBody>
      </p:sp>
      <p:sp>
        <p:nvSpPr>
          <p:cNvPr id="45" name="Right Arrow 44"/>
          <p:cNvSpPr/>
          <p:nvPr/>
        </p:nvSpPr>
        <p:spPr>
          <a:xfrm rot="8569493" flipH="1">
            <a:off x="5716604" y="1524539"/>
            <a:ext cx="759016" cy="481263"/>
          </a:xfrm>
          <a:prstGeom prst="rightArrow">
            <a:avLst/>
          </a:prstGeom>
          <a:solidFill>
            <a:srgbClr val="144E6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sz="2400">
              <a:solidFill>
                <a:prstClr val="white"/>
              </a:solidFill>
            </a:endParaRPr>
          </a:p>
        </p:txBody>
      </p:sp>
      <p:sp>
        <p:nvSpPr>
          <p:cNvPr id="46" name="TextBox 20"/>
          <p:cNvSpPr txBox="1">
            <a:spLocks noChangeArrowheads="1"/>
          </p:cNvSpPr>
          <p:nvPr/>
        </p:nvSpPr>
        <p:spPr bwMode="auto">
          <a:xfrm>
            <a:off x="6829366" y="717600"/>
            <a:ext cx="45236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defTabSz="607283"/>
            <a:r>
              <a:rPr lang="en-US" altLang="en-US" sz="1400" dirty="0">
                <a:solidFill>
                  <a:prstClr val="white"/>
                </a:solidFill>
              </a:rPr>
              <a:t>SRE</a:t>
            </a:r>
            <a:endParaRPr lang="he-IL" altLang="en-US" sz="1400" dirty="0">
              <a:solidFill>
                <a:prstClr val="white"/>
              </a:solidFill>
            </a:endParaRPr>
          </a:p>
        </p:txBody>
      </p:sp>
      <p:sp>
        <p:nvSpPr>
          <p:cNvPr id="47" name="Oval 46"/>
          <p:cNvSpPr/>
          <p:nvPr/>
        </p:nvSpPr>
        <p:spPr>
          <a:xfrm>
            <a:off x="9945291" y="600704"/>
            <a:ext cx="572344" cy="572344"/>
          </a:xfrm>
          <a:prstGeom prst="ellipse">
            <a:avLst/>
          </a:prstGeom>
          <a:solidFill>
            <a:srgbClr val="FF0000"/>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07283">
              <a:defRPr/>
            </a:pPr>
            <a:endParaRPr lang="he-IL" sz="1400">
              <a:solidFill>
                <a:prstClr val="white"/>
              </a:solidFill>
            </a:endParaRPr>
          </a:p>
        </p:txBody>
      </p:sp>
      <p:sp>
        <p:nvSpPr>
          <p:cNvPr id="48" name="Right Arrow 47"/>
          <p:cNvSpPr/>
          <p:nvPr/>
        </p:nvSpPr>
        <p:spPr>
          <a:xfrm rot="19584915">
            <a:off x="8642560" y="1276104"/>
            <a:ext cx="1408096" cy="362851"/>
          </a:xfrm>
          <a:prstGeom prst="rightArrow">
            <a:avLst>
              <a:gd name="adj1" fmla="val 31952"/>
              <a:gd name="adj2" fmla="val 40579"/>
            </a:avLst>
          </a:prstGeom>
          <a:solidFill>
            <a:srgbClr val="144E67"/>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sz="2400">
              <a:solidFill>
                <a:prstClr val="white"/>
              </a:solidFill>
            </a:endParaRPr>
          </a:p>
        </p:txBody>
      </p:sp>
      <p:sp>
        <p:nvSpPr>
          <p:cNvPr id="49" name="TextBox 20"/>
          <p:cNvSpPr txBox="1">
            <a:spLocks noChangeArrowheads="1"/>
          </p:cNvSpPr>
          <p:nvPr/>
        </p:nvSpPr>
        <p:spPr bwMode="auto">
          <a:xfrm>
            <a:off x="10006793" y="257376"/>
            <a:ext cx="56137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defTabSz="607283"/>
            <a:r>
              <a:rPr lang="en-US" altLang="en-US" sz="1400" dirty="0">
                <a:solidFill>
                  <a:prstClr val="white"/>
                </a:solidFill>
              </a:rPr>
              <a:t>ITIL ?</a:t>
            </a:r>
            <a:endParaRPr lang="he-IL" altLang="en-US" sz="1400" dirty="0">
              <a:solidFill>
                <a:prstClr val="white"/>
              </a:solidFill>
            </a:endParaRPr>
          </a:p>
        </p:txBody>
      </p:sp>
    </p:spTree>
    <p:extLst>
      <p:ext uri="{BB962C8B-B14F-4D97-AF65-F5344CB8AC3E}">
        <p14:creationId xmlns:p14="http://schemas.microsoft.com/office/powerpoint/2010/main" val="2080588433"/>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noGrp="1"/>
          </p:cNvSpPr>
          <p:nvPr>
            <p:ph type="title"/>
          </p:nvPr>
        </p:nvSpPr>
        <p:spPr>
          <a:xfrm>
            <a:off x="311151" y="225426"/>
            <a:ext cx="10515600" cy="570641"/>
          </a:xfrm>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40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Operations Transformation – Roles in Service Management</a:t>
            </a:r>
            <a:endParaRPr lang="en-US" sz="2400" b="1" dirty="0">
              <a:solidFill>
                <a:srgbClr val="FFFF00"/>
              </a:solidFill>
              <a:latin typeface="Arial" charset="0"/>
              <a:ea typeface="Arial" charset="0"/>
              <a:cs typeface="Arial" charset="0"/>
            </a:endParaRPr>
          </a:p>
        </p:txBody>
      </p:sp>
      <p:sp>
        <p:nvSpPr>
          <p:cNvPr id="4" name="Rounded Rectangle 3"/>
          <p:cNvSpPr/>
          <p:nvPr/>
        </p:nvSpPr>
        <p:spPr>
          <a:xfrm>
            <a:off x="178086" y="958921"/>
            <a:ext cx="2150855" cy="55343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sz="2400">
              <a:solidFill>
                <a:prstClr val="white"/>
              </a:solidFill>
            </a:endParaRPr>
          </a:p>
        </p:txBody>
      </p:sp>
      <p:sp>
        <p:nvSpPr>
          <p:cNvPr id="5" name="Rounded Rectangle 4"/>
          <p:cNvSpPr/>
          <p:nvPr/>
        </p:nvSpPr>
        <p:spPr>
          <a:xfrm>
            <a:off x="2589055" y="956641"/>
            <a:ext cx="2150855" cy="55343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sz="2400">
              <a:solidFill>
                <a:prstClr val="white"/>
              </a:solidFill>
            </a:endParaRPr>
          </a:p>
        </p:txBody>
      </p:sp>
      <p:sp>
        <p:nvSpPr>
          <p:cNvPr id="6" name="Rounded Rectangle 5"/>
          <p:cNvSpPr/>
          <p:nvPr/>
        </p:nvSpPr>
        <p:spPr>
          <a:xfrm>
            <a:off x="5000025" y="954361"/>
            <a:ext cx="2150855" cy="55343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sz="2400">
              <a:solidFill>
                <a:prstClr val="white"/>
              </a:solidFill>
            </a:endParaRPr>
          </a:p>
        </p:txBody>
      </p:sp>
      <p:sp>
        <p:nvSpPr>
          <p:cNvPr id="7" name="Rounded Rectangle 6"/>
          <p:cNvSpPr/>
          <p:nvPr/>
        </p:nvSpPr>
        <p:spPr>
          <a:xfrm>
            <a:off x="7410994" y="952081"/>
            <a:ext cx="2150855" cy="55343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sz="2400">
              <a:solidFill>
                <a:prstClr val="white"/>
              </a:solidFill>
            </a:endParaRPr>
          </a:p>
        </p:txBody>
      </p:sp>
      <p:sp>
        <p:nvSpPr>
          <p:cNvPr id="8" name="Rounded Rectangle 7"/>
          <p:cNvSpPr/>
          <p:nvPr/>
        </p:nvSpPr>
        <p:spPr>
          <a:xfrm>
            <a:off x="9821963" y="949801"/>
            <a:ext cx="2150855" cy="55343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sz="2400">
              <a:solidFill>
                <a:prstClr val="white"/>
              </a:solidFill>
            </a:endParaRPr>
          </a:p>
        </p:txBody>
      </p:sp>
      <p:sp>
        <p:nvSpPr>
          <p:cNvPr id="12" name="Title 4"/>
          <p:cNvSpPr>
            <a:spLocks noGrp="1"/>
          </p:cNvSpPr>
          <p:nvPr/>
        </p:nvSpPr>
        <p:spPr bwMode="auto">
          <a:xfrm>
            <a:off x="5000025" y="1049798"/>
            <a:ext cx="2150855" cy="886205"/>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pPr algn="ctr" defTabSz="607283"/>
            <a:r>
              <a:rPr lang="en-US" sz="2133" b="1" dirty="0">
                <a:solidFill>
                  <a:srgbClr val="97E9D5">
                    <a:lumMod val="60000"/>
                    <a:lumOff val="40000"/>
                  </a:srgbClr>
                </a:solidFill>
              </a:rPr>
              <a:t>SME / </a:t>
            </a:r>
            <a:br>
              <a:rPr lang="en-US" sz="2133" b="1" dirty="0">
                <a:solidFill>
                  <a:srgbClr val="97E9D5">
                    <a:lumMod val="60000"/>
                    <a:lumOff val="40000"/>
                  </a:srgbClr>
                </a:solidFill>
              </a:rPr>
            </a:br>
            <a:r>
              <a:rPr lang="en-US" sz="2133" b="1" dirty="0">
                <a:solidFill>
                  <a:srgbClr val="97E9D5">
                    <a:lumMod val="60000"/>
                    <a:lumOff val="40000"/>
                  </a:srgbClr>
                </a:solidFill>
              </a:rPr>
              <a:t>Incident Specialist</a:t>
            </a:r>
          </a:p>
        </p:txBody>
      </p:sp>
      <p:sp>
        <p:nvSpPr>
          <p:cNvPr id="13" name="Title 4"/>
          <p:cNvSpPr>
            <a:spLocks noGrp="1"/>
          </p:cNvSpPr>
          <p:nvPr/>
        </p:nvSpPr>
        <p:spPr bwMode="auto">
          <a:xfrm>
            <a:off x="2589055" y="1041528"/>
            <a:ext cx="2150855" cy="590803"/>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pPr algn="ctr" defTabSz="607283"/>
            <a:r>
              <a:rPr lang="en-US" sz="2133" b="1" dirty="0">
                <a:solidFill>
                  <a:srgbClr val="97E9D5">
                    <a:lumMod val="60000"/>
                    <a:lumOff val="40000"/>
                  </a:srgbClr>
                </a:solidFill>
              </a:rPr>
              <a:t>Incident </a:t>
            </a:r>
            <a:br>
              <a:rPr lang="en-US" sz="2133" b="1" dirty="0">
                <a:solidFill>
                  <a:srgbClr val="97E9D5">
                    <a:lumMod val="60000"/>
                    <a:lumOff val="40000"/>
                  </a:srgbClr>
                </a:solidFill>
              </a:rPr>
            </a:br>
            <a:r>
              <a:rPr lang="en-US" sz="2133" b="1" dirty="0">
                <a:solidFill>
                  <a:srgbClr val="97E9D5">
                    <a:lumMod val="60000"/>
                    <a:lumOff val="40000"/>
                  </a:srgbClr>
                </a:solidFill>
              </a:rPr>
              <a:t>Owner</a:t>
            </a:r>
          </a:p>
        </p:txBody>
      </p:sp>
      <p:sp>
        <p:nvSpPr>
          <p:cNvPr id="14" name="Title 4"/>
          <p:cNvSpPr>
            <a:spLocks noGrp="1"/>
          </p:cNvSpPr>
          <p:nvPr/>
        </p:nvSpPr>
        <p:spPr bwMode="auto">
          <a:xfrm>
            <a:off x="178086" y="1040810"/>
            <a:ext cx="2150855" cy="590803"/>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pPr algn="ctr" defTabSz="607283"/>
            <a:r>
              <a:rPr lang="en-US" sz="2133" b="1" dirty="0">
                <a:solidFill>
                  <a:srgbClr val="97E9D5">
                    <a:lumMod val="60000"/>
                    <a:lumOff val="40000"/>
                  </a:srgbClr>
                </a:solidFill>
              </a:rPr>
              <a:t>First </a:t>
            </a:r>
            <a:br>
              <a:rPr lang="en-US" sz="2133" b="1" dirty="0">
                <a:solidFill>
                  <a:srgbClr val="97E9D5">
                    <a:lumMod val="60000"/>
                    <a:lumOff val="40000"/>
                  </a:srgbClr>
                </a:solidFill>
              </a:rPr>
            </a:br>
            <a:r>
              <a:rPr lang="en-US" sz="2133" b="1" dirty="0">
                <a:solidFill>
                  <a:srgbClr val="97E9D5">
                    <a:lumMod val="60000"/>
                    <a:lumOff val="40000"/>
                  </a:srgbClr>
                </a:solidFill>
              </a:rPr>
              <a:t>Responder</a:t>
            </a:r>
          </a:p>
        </p:txBody>
      </p:sp>
      <p:sp>
        <p:nvSpPr>
          <p:cNvPr id="15" name="Title 4"/>
          <p:cNvSpPr>
            <a:spLocks noGrp="1"/>
          </p:cNvSpPr>
          <p:nvPr/>
        </p:nvSpPr>
        <p:spPr bwMode="auto">
          <a:xfrm>
            <a:off x="7410994" y="1035453"/>
            <a:ext cx="2150855" cy="886205"/>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pPr algn="ctr" defTabSz="607283"/>
            <a:r>
              <a:rPr lang="en-US" sz="2133" b="1" dirty="0">
                <a:solidFill>
                  <a:srgbClr val="97E9D5">
                    <a:lumMod val="60000"/>
                    <a:lumOff val="40000"/>
                  </a:srgbClr>
                </a:solidFill>
              </a:rPr>
              <a:t>Site Reliability </a:t>
            </a:r>
            <a:br>
              <a:rPr lang="en-US" sz="2133" b="1" dirty="0">
                <a:solidFill>
                  <a:srgbClr val="97E9D5">
                    <a:lumMod val="60000"/>
                    <a:lumOff val="40000"/>
                  </a:srgbClr>
                </a:solidFill>
              </a:rPr>
            </a:br>
            <a:r>
              <a:rPr lang="en-US" sz="2133" b="1" dirty="0">
                <a:solidFill>
                  <a:srgbClr val="97E9D5">
                    <a:lumMod val="60000"/>
                    <a:lumOff val="40000"/>
                  </a:srgbClr>
                </a:solidFill>
              </a:rPr>
              <a:t>Engineer </a:t>
            </a:r>
            <a:br>
              <a:rPr lang="en-US" sz="2133" b="1" dirty="0">
                <a:solidFill>
                  <a:srgbClr val="97E9D5">
                    <a:lumMod val="60000"/>
                    <a:lumOff val="40000"/>
                  </a:srgbClr>
                </a:solidFill>
              </a:rPr>
            </a:br>
            <a:r>
              <a:rPr lang="en-US" sz="2133" b="1" dirty="0">
                <a:solidFill>
                  <a:srgbClr val="97E9D5">
                    <a:lumMod val="60000"/>
                    <a:lumOff val="40000"/>
                  </a:srgbClr>
                </a:solidFill>
              </a:rPr>
              <a:t>(SRE)</a:t>
            </a:r>
          </a:p>
        </p:txBody>
      </p:sp>
      <p:sp>
        <p:nvSpPr>
          <p:cNvPr id="16" name="Title 4"/>
          <p:cNvSpPr>
            <a:spLocks noGrp="1"/>
          </p:cNvSpPr>
          <p:nvPr/>
        </p:nvSpPr>
        <p:spPr bwMode="auto">
          <a:xfrm>
            <a:off x="9821963" y="1023089"/>
            <a:ext cx="2150855" cy="886205"/>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pPr algn="ctr" defTabSz="607283"/>
            <a:r>
              <a:rPr lang="en-US" sz="2133" b="1" dirty="0">
                <a:solidFill>
                  <a:srgbClr val="97E9D5">
                    <a:lumMod val="60000"/>
                    <a:lumOff val="40000"/>
                  </a:srgbClr>
                </a:solidFill>
              </a:rPr>
              <a:t>Availability </a:t>
            </a:r>
            <a:br>
              <a:rPr lang="en-US" sz="2133" b="1" dirty="0">
                <a:solidFill>
                  <a:srgbClr val="97E9D5">
                    <a:lumMod val="60000"/>
                    <a:lumOff val="40000"/>
                  </a:srgbClr>
                </a:solidFill>
              </a:rPr>
            </a:br>
            <a:r>
              <a:rPr lang="en-US" sz="2133" b="1" dirty="0">
                <a:solidFill>
                  <a:srgbClr val="97E9D5">
                    <a:lumMod val="60000"/>
                    <a:lumOff val="40000"/>
                  </a:srgbClr>
                </a:solidFill>
              </a:rPr>
              <a:t>Manager </a:t>
            </a:r>
            <a:br>
              <a:rPr lang="en-US" sz="2133" b="1" dirty="0">
                <a:solidFill>
                  <a:srgbClr val="97E9D5">
                    <a:lumMod val="60000"/>
                    <a:lumOff val="40000"/>
                  </a:srgbClr>
                </a:solidFill>
              </a:rPr>
            </a:br>
            <a:r>
              <a:rPr lang="en-US" sz="2133" b="1" dirty="0">
                <a:solidFill>
                  <a:srgbClr val="97E9D5">
                    <a:lumMod val="60000"/>
                    <a:lumOff val="40000"/>
                  </a:srgbClr>
                </a:solidFill>
              </a:rPr>
              <a:t>(AVM)</a:t>
            </a:r>
          </a:p>
        </p:txBody>
      </p:sp>
      <p:sp>
        <p:nvSpPr>
          <p:cNvPr id="17" name="Content Placeholder 5"/>
          <p:cNvSpPr>
            <a:spLocks noGrp="1"/>
          </p:cNvSpPr>
          <p:nvPr/>
        </p:nvSpPr>
        <p:spPr bwMode="auto">
          <a:xfrm>
            <a:off x="7410994" y="2049679"/>
            <a:ext cx="2150855" cy="365601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173038" indent="-173038" algn="l" rtl="0" fontAlgn="base">
              <a:spcBef>
                <a:spcPct val="50000"/>
              </a:spcBef>
              <a:spcAft>
                <a:spcPct val="0"/>
              </a:spcAft>
              <a:buClr>
                <a:srgbClr val="6D6E70"/>
              </a:buClr>
              <a:buSzPct val="90000"/>
              <a:buFont typeface="Wingdings" pitchFamily="2" charset="2"/>
              <a:buChar char="§"/>
              <a:defRPr sz="1600">
                <a:solidFill>
                  <a:srgbClr val="6D6E70"/>
                </a:solidFill>
                <a:latin typeface="Arial" pitchFamily="34" charset="0"/>
                <a:ea typeface="+mn-ea"/>
                <a:cs typeface="Arial" pitchFamily="34" charset="0"/>
              </a:defRPr>
            </a:lvl1pPr>
            <a:lvl2pPr marL="509588" indent="-163513" algn="l" rtl="0" fontAlgn="base">
              <a:spcBef>
                <a:spcPct val="0"/>
              </a:spcBef>
              <a:spcAft>
                <a:spcPct val="0"/>
              </a:spcAft>
              <a:buClr>
                <a:srgbClr val="6D6E70"/>
              </a:buClr>
              <a:buSzPct val="90000"/>
              <a:buFont typeface="Arial" charset="0"/>
              <a:buChar char="–"/>
              <a:defRPr sz="1600">
                <a:solidFill>
                  <a:srgbClr val="6D6E70"/>
                </a:solidFill>
                <a:latin typeface="Arial" pitchFamily="34" charset="0"/>
                <a:cs typeface="Arial" pitchFamily="34" charset="0"/>
              </a:defRPr>
            </a:lvl2pPr>
            <a:lvl3pPr marL="855663" indent="-173038" algn="l" rtl="0" fontAlgn="base">
              <a:spcBef>
                <a:spcPct val="0"/>
              </a:spcBef>
              <a:spcAft>
                <a:spcPct val="0"/>
              </a:spcAft>
              <a:buClr>
                <a:srgbClr val="6D6E70"/>
              </a:buClr>
              <a:buSzPct val="90000"/>
              <a:buFont typeface="Wingdings" pitchFamily="2" charset="2"/>
              <a:buChar char="§"/>
              <a:defRPr sz="16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indent="-114297" defTabSz="607283">
              <a:buClr>
                <a:prstClr val="white"/>
              </a:buClr>
            </a:pPr>
            <a:r>
              <a:rPr lang="en-US" sz="1200" dirty="0">
                <a:solidFill>
                  <a:prstClr val="white"/>
                </a:solidFill>
              </a:rPr>
              <a:t>Ensuring a Durable Focus on Engineering</a:t>
            </a:r>
          </a:p>
          <a:p>
            <a:pPr indent="-114297" defTabSz="607283">
              <a:buClr>
                <a:prstClr val="white"/>
              </a:buClr>
            </a:pPr>
            <a:r>
              <a:rPr lang="de-DE" sz="1200" dirty="0">
                <a:solidFill>
                  <a:prstClr val="white"/>
                </a:solidFill>
              </a:rPr>
              <a:t>Full access to and authority to fix, extend, and scale the code to keep it working and harden it against threats.</a:t>
            </a:r>
            <a:endParaRPr lang="en-US" sz="1200" dirty="0">
              <a:solidFill>
                <a:prstClr val="white"/>
              </a:solidFill>
            </a:endParaRPr>
          </a:p>
          <a:p>
            <a:pPr indent="-114297" defTabSz="607283">
              <a:buClr>
                <a:prstClr val="white"/>
              </a:buClr>
            </a:pPr>
            <a:r>
              <a:rPr lang="en-US" sz="1200" dirty="0">
                <a:solidFill>
                  <a:prstClr val="white"/>
                </a:solidFill>
              </a:rPr>
              <a:t>Pursuing Maximum Change Velocity Without Violating a Service’s SLO</a:t>
            </a:r>
          </a:p>
          <a:p>
            <a:pPr indent="-114297" defTabSz="607283">
              <a:buClr>
                <a:prstClr val="white"/>
              </a:buClr>
            </a:pPr>
            <a:r>
              <a:rPr lang="en-US" sz="1200" dirty="0">
                <a:solidFill>
                  <a:prstClr val="white"/>
                </a:solidFill>
              </a:rPr>
              <a:t>Focused on reliability, scalability and development of the Cloud infrastructure</a:t>
            </a:r>
          </a:p>
          <a:p>
            <a:pPr indent="-114297" defTabSz="607283">
              <a:buClr>
                <a:prstClr val="white"/>
              </a:buClr>
            </a:pPr>
            <a:r>
              <a:rPr lang="en-US" sz="1200" dirty="0">
                <a:solidFill>
                  <a:prstClr val="white"/>
                </a:solidFill>
              </a:rPr>
              <a:t>Eliminate or reduce the losses through root cause analysis</a:t>
            </a:r>
          </a:p>
          <a:p>
            <a:pPr indent="-114297" defTabSz="607283">
              <a:buClr>
                <a:prstClr val="white"/>
              </a:buClr>
            </a:pPr>
            <a:r>
              <a:rPr lang="de-DE" sz="1200" dirty="0">
                <a:solidFill>
                  <a:prstClr val="white"/>
                </a:solidFill>
              </a:rPr>
              <a:t>Identifying Trends</a:t>
            </a:r>
            <a:endParaRPr lang="en-US" sz="1200" dirty="0">
              <a:solidFill>
                <a:prstClr val="white"/>
              </a:solidFill>
            </a:endParaRPr>
          </a:p>
        </p:txBody>
      </p:sp>
      <p:sp>
        <p:nvSpPr>
          <p:cNvPr id="18" name="Content Placeholder 5"/>
          <p:cNvSpPr>
            <a:spLocks noGrp="1"/>
          </p:cNvSpPr>
          <p:nvPr/>
        </p:nvSpPr>
        <p:spPr bwMode="auto">
          <a:xfrm>
            <a:off x="5000025" y="2049679"/>
            <a:ext cx="2150855" cy="365601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173038" indent="-173038" algn="l" rtl="0" fontAlgn="base">
              <a:spcBef>
                <a:spcPct val="50000"/>
              </a:spcBef>
              <a:spcAft>
                <a:spcPct val="0"/>
              </a:spcAft>
              <a:buClr>
                <a:srgbClr val="6D6E70"/>
              </a:buClr>
              <a:buSzPct val="90000"/>
              <a:buFont typeface="Wingdings" pitchFamily="2" charset="2"/>
              <a:buChar char="§"/>
              <a:defRPr sz="1600">
                <a:solidFill>
                  <a:srgbClr val="6D6E70"/>
                </a:solidFill>
                <a:latin typeface="Arial" pitchFamily="34" charset="0"/>
                <a:ea typeface="+mn-ea"/>
                <a:cs typeface="Arial" pitchFamily="34" charset="0"/>
              </a:defRPr>
            </a:lvl1pPr>
            <a:lvl2pPr marL="509588" indent="-163513" algn="l" rtl="0" fontAlgn="base">
              <a:spcBef>
                <a:spcPct val="0"/>
              </a:spcBef>
              <a:spcAft>
                <a:spcPct val="0"/>
              </a:spcAft>
              <a:buClr>
                <a:srgbClr val="6D6E70"/>
              </a:buClr>
              <a:buSzPct val="90000"/>
              <a:buFont typeface="Arial" charset="0"/>
              <a:buChar char="–"/>
              <a:defRPr sz="1600">
                <a:solidFill>
                  <a:srgbClr val="6D6E70"/>
                </a:solidFill>
                <a:latin typeface="Arial" pitchFamily="34" charset="0"/>
                <a:cs typeface="Arial" pitchFamily="34" charset="0"/>
              </a:defRPr>
            </a:lvl2pPr>
            <a:lvl3pPr marL="855663" indent="-173038" algn="l" rtl="0" fontAlgn="base">
              <a:spcBef>
                <a:spcPct val="0"/>
              </a:spcBef>
              <a:spcAft>
                <a:spcPct val="0"/>
              </a:spcAft>
              <a:buClr>
                <a:srgbClr val="6D6E70"/>
              </a:buClr>
              <a:buSzPct val="90000"/>
              <a:buFont typeface="Wingdings" pitchFamily="2" charset="2"/>
              <a:buChar char="§"/>
              <a:defRPr sz="16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indent="-114297" defTabSz="607283">
              <a:buClr>
                <a:prstClr val="white"/>
              </a:buClr>
            </a:pPr>
            <a:r>
              <a:rPr lang="en-US" sz="1200" dirty="0">
                <a:solidFill>
                  <a:prstClr val="white"/>
                </a:solidFill>
              </a:rPr>
              <a:t>Investigates the problem in Monitoring tools for more details. </a:t>
            </a:r>
          </a:p>
          <a:p>
            <a:pPr indent="-114297" defTabSz="607283">
              <a:buClr>
                <a:prstClr val="white"/>
              </a:buClr>
            </a:pPr>
            <a:r>
              <a:rPr lang="en-US" sz="1200" dirty="0">
                <a:solidFill>
                  <a:prstClr val="white"/>
                </a:solidFill>
              </a:rPr>
              <a:t>Inspects logs</a:t>
            </a:r>
          </a:p>
          <a:p>
            <a:pPr indent="-114297" defTabSz="607283">
              <a:buClr>
                <a:prstClr val="white"/>
              </a:buClr>
            </a:pPr>
            <a:r>
              <a:rPr lang="en-US" sz="1200" dirty="0">
                <a:solidFill>
                  <a:prstClr val="white"/>
                </a:solidFill>
              </a:rPr>
              <a:t>Tests and verifies issues</a:t>
            </a:r>
          </a:p>
          <a:p>
            <a:pPr indent="-114297" defTabSz="607283">
              <a:buClr>
                <a:prstClr val="white"/>
              </a:buClr>
            </a:pPr>
            <a:r>
              <a:rPr lang="en-US" sz="1200" dirty="0">
                <a:solidFill>
                  <a:prstClr val="white"/>
                </a:solidFill>
              </a:rPr>
              <a:t>Recommends fixes if missing instruction for 1st Responder / Fixes the problem</a:t>
            </a:r>
          </a:p>
          <a:p>
            <a:pPr indent="-114297" defTabSz="607283">
              <a:buClr>
                <a:prstClr val="white"/>
              </a:buClr>
            </a:pPr>
            <a:r>
              <a:rPr lang="en-US" sz="1200" dirty="0">
                <a:solidFill>
                  <a:prstClr val="white"/>
                </a:solidFill>
              </a:rPr>
              <a:t>Proposes changes if updates needed, Requests Change Management</a:t>
            </a:r>
          </a:p>
          <a:p>
            <a:pPr indent="-114297" defTabSz="607283">
              <a:buClr>
                <a:prstClr val="white"/>
              </a:buClr>
            </a:pPr>
            <a:r>
              <a:rPr lang="en-US" sz="1200" dirty="0">
                <a:solidFill>
                  <a:prstClr val="white"/>
                </a:solidFill>
              </a:rPr>
              <a:t>Implements change</a:t>
            </a:r>
          </a:p>
          <a:p>
            <a:pPr indent="-114297" defTabSz="607283">
              <a:buClr>
                <a:prstClr val="white"/>
              </a:buClr>
            </a:pPr>
            <a:r>
              <a:rPr lang="en-US" sz="1200" dirty="0">
                <a:solidFill>
                  <a:prstClr val="white"/>
                </a:solidFill>
              </a:rPr>
              <a:t>Provides data for SRE review</a:t>
            </a:r>
          </a:p>
          <a:p>
            <a:pPr marL="345009" indent="-228594" defTabSz="607283">
              <a:buClr>
                <a:prstClr val="white"/>
              </a:buClr>
            </a:pPr>
            <a:endParaRPr lang="en-US" sz="1200" dirty="0">
              <a:solidFill>
                <a:prstClr val="white"/>
              </a:solidFill>
            </a:endParaRPr>
          </a:p>
        </p:txBody>
      </p:sp>
      <p:sp>
        <p:nvSpPr>
          <p:cNvPr id="19" name="Content Placeholder 5"/>
          <p:cNvSpPr>
            <a:spLocks noGrp="1"/>
          </p:cNvSpPr>
          <p:nvPr/>
        </p:nvSpPr>
        <p:spPr bwMode="auto">
          <a:xfrm>
            <a:off x="2589055" y="2049679"/>
            <a:ext cx="2150855" cy="365601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173038" indent="-173038" algn="l" rtl="0" fontAlgn="base">
              <a:spcBef>
                <a:spcPct val="50000"/>
              </a:spcBef>
              <a:spcAft>
                <a:spcPct val="0"/>
              </a:spcAft>
              <a:buClr>
                <a:srgbClr val="6D6E70"/>
              </a:buClr>
              <a:buSzPct val="90000"/>
              <a:buFont typeface="Wingdings" pitchFamily="2" charset="2"/>
              <a:buChar char="§"/>
              <a:defRPr sz="1600">
                <a:solidFill>
                  <a:srgbClr val="6D6E70"/>
                </a:solidFill>
                <a:latin typeface="Arial" pitchFamily="34" charset="0"/>
                <a:ea typeface="+mn-ea"/>
                <a:cs typeface="Arial" pitchFamily="34" charset="0"/>
              </a:defRPr>
            </a:lvl1pPr>
            <a:lvl2pPr marL="509588" indent="-163513" algn="l" rtl="0" fontAlgn="base">
              <a:spcBef>
                <a:spcPct val="0"/>
              </a:spcBef>
              <a:spcAft>
                <a:spcPct val="0"/>
              </a:spcAft>
              <a:buClr>
                <a:srgbClr val="6D6E70"/>
              </a:buClr>
              <a:buSzPct val="90000"/>
              <a:buFont typeface="Arial" charset="0"/>
              <a:buChar char="–"/>
              <a:defRPr sz="1600">
                <a:solidFill>
                  <a:srgbClr val="6D6E70"/>
                </a:solidFill>
                <a:latin typeface="Arial" pitchFamily="34" charset="0"/>
                <a:cs typeface="Arial" pitchFamily="34" charset="0"/>
              </a:defRPr>
            </a:lvl2pPr>
            <a:lvl3pPr marL="855663" indent="-173038" algn="l" rtl="0" fontAlgn="base">
              <a:spcBef>
                <a:spcPct val="0"/>
              </a:spcBef>
              <a:spcAft>
                <a:spcPct val="0"/>
              </a:spcAft>
              <a:buClr>
                <a:srgbClr val="6D6E70"/>
              </a:buClr>
              <a:buSzPct val="90000"/>
              <a:buFont typeface="Wingdings" pitchFamily="2" charset="2"/>
              <a:buChar char="§"/>
              <a:defRPr sz="16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indent="-114297" defTabSz="607283">
              <a:buClr>
                <a:prstClr val="white"/>
              </a:buClr>
            </a:pPr>
            <a:r>
              <a:rPr lang="en-US" sz="1200" dirty="0">
                <a:solidFill>
                  <a:prstClr val="white"/>
                </a:solidFill>
              </a:rPr>
              <a:t>Receives the incident information</a:t>
            </a:r>
          </a:p>
          <a:p>
            <a:pPr indent="-114297" defTabSz="607283">
              <a:buClr>
                <a:prstClr val="white"/>
              </a:buClr>
            </a:pPr>
            <a:r>
              <a:rPr lang="en-US" sz="1200" dirty="0">
                <a:solidFill>
                  <a:prstClr val="white"/>
                </a:solidFill>
              </a:rPr>
              <a:t>Collaborates with SMEs to restore service</a:t>
            </a:r>
          </a:p>
          <a:p>
            <a:pPr indent="-114297" defTabSz="607283">
              <a:buClr>
                <a:prstClr val="white"/>
              </a:buClr>
            </a:pPr>
            <a:r>
              <a:rPr lang="en-US" sz="1200" dirty="0">
                <a:solidFill>
                  <a:prstClr val="white"/>
                </a:solidFill>
              </a:rPr>
              <a:t>Updates key stakeholders with status and expected resolution times</a:t>
            </a:r>
          </a:p>
          <a:p>
            <a:pPr indent="-114297" defTabSz="607283">
              <a:buClr>
                <a:prstClr val="white"/>
              </a:buClr>
            </a:pPr>
            <a:r>
              <a:rPr lang="en-US" sz="1200" dirty="0">
                <a:solidFill>
                  <a:prstClr val="white"/>
                </a:solidFill>
              </a:rPr>
              <a:t>Interfaces and works with vendors to isolate problems and drive resolution</a:t>
            </a:r>
          </a:p>
          <a:p>
            <a:pPr indent="-114297" defTabSz="607283">
              <a:buClr>
                <a:prstClr val="white"/>
              </a:buClr>
            </a:pPr>
            <a:r>
              <a:rPr lang="en-US" sz="1200" dirty="0">
                <a:solidFill>
                  <a:prstClr val="white"/>
                </a:solidFill>
              </a:rPr>
              <a:t>Collaborates with 1st responder if more information is needed from customer</a:t>
            </a:r>
          </a:p>
          <a:p>
            <a:pPr indent="-114297" defTabSz="607283">
              <a:buClr>
                <a:prstClr val="white"/>
              </a:buClr>
            </a:pPr>
            <a:r>
              <a:rPr lang="en-US" sz="1200" dirty="0">
                <a:solidFill>
                  <a:prstClr val="white"/>
                </a:solidFill>
              </a:rPr>
              <a:t>Brings the incident to closure </a:t>
            </a:r>
          </a:p>
          <a:p>
            <a:pPr indent="-114297" defTabSz="607283">
              <a:buClr>
                <a:prstClr val="white"/>
              </a:buClr>
            </a:pPr>
            <a:r>
              <a:rPr lang="en-US" sz="1200" dirty="0">
                <a:solidFill>
                  <a:prstClr val="white"/>
                </a:solidFill>
              </a:rPr>
              <a:t>Opens Problem ticket for analysis and acceptance as a Problem</a:t>
            </a:r>
          </a:p>
        </p:txBody>
      </p:sp>
      <p:sp>
        <p:nvSpPr>
          <p:cNvPr id="20" name="Content Placeholder 5"/>
          <p:cNvSpPr>
            <a:spLocks noGrp="1"/>
          </p:cNvSpPr>
          <p:nvPr/>
        </p:nvSpPr>
        <p:spPr bwMode="auto">
          <a:xfrm>
            <a:off x="178086" y="2049679"/>
            <a:ext cx="2150855" cy="35219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173038" indent="-173038" algn="l" rtl="0" fontAlgn="base">
              <a:spcBef>
                <a:spcPct val="50000"/>
              </a:spcBef>
              <a:spcAft>
                <a:spcPct val="0"/>
              </a:spcAft>
              <a:buClr>
                <a:srgbClr val="6D6E70"/>
              </a:buClr>
              <a:buSzPct val="90000"/>
              <a:buFont typeface="Wingdings" pitchFamily="2" charset="2"/>
              <a:buChar char="§"/>
              <a:defRPr sz="1600">
                <a:solidFill>
                  <a:srgbClr val="6D6E70"/>
                </a:solidFill>
                <a:latin typeface="Arial" pitchFamily="34" charset="0"/>
                <a:ea typeface="+mn-ea"/>
                <a:cs typeface="Arial" pitchFamily="34" charset="0"/>
              </a:defRPr>
            </a:lvl1pPr>
            <a:lvl2pPr marL="509588" indent="-163513" algn="l" rtl="0" fontAlgn="base">
              <a:spcBef>
                <a:spcPct val="0"/>
              </a:spcBef>
              <a:spcAft>
                <a:spcPct val="0"/>
              </a:spcAft>
              <a:buClr>
                <a:srgbClr val="6D6E70"/>
              </a:buClr>
              <a:buSzPct val="90000"/>
              <a:buFont typeface="Arial" charset="0"/>
              <a:buChar char="–"/>
              <a:defRPr sz="1600">
                <a:solidFill>
                  <a:srgbClr val="6D6E70"/>
                </a:solidFill>
                <a:latin typeface="Arial" pitchFamily="34" charset="0"/>
                <a:cs typeface="Arial" pitchFamily="34" charset="0"/>
              </a:defRPr>
            </a:lvl2pPr>
            <a:lvl3pPr marL="855663" indent="-173038" algn="l" rtl="0" fontAlgn="base">
              <a:spcBef>
                <a:spcPct val="0"/>
              </a:spcBef>
              <a:spcAft>
                <a:spcPct val="0"/>
              </a:spcAft>
              <a:buClr>
                <a:srgbClr val="6D6E70"/>
              </a:buClr>
              <a:buSzPct val="90000"/>
              <a:buFont typeface="Wingdings" pitchFamily="2" charset="2"/>
              <a:buChar char="§"/>
              <a:defRPr sz="16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indent="-114297" defTabSz="607283">
              <a:buClr>
                <a:prstClr val="white"/>
              </a:buClr>
            </a:pPr>
            <a:r>
              <a:rPr lang="en-US" sz="1200" dirty="0">
                <a:solidFill>
                  <a:prstClr val="white"/>
                </a:solidFill>
              </a:rPr>
              <a:t>Receives the alerts via collaboration tooling</a:t>
            </a:r>
          </a:p>
          <a:p>
            <a:pPr indent="-114297" defTabSz="607283">
              <a:buClr>
                <a:prstClr val="white"/>
              </a:buClr>
            </a:pPr>
            <a:r>
              <a:rPr lang="en-US" sz="1200" dirty="0">
                <a:solidFill>
                  <a:prstClr val="white"/>
                </a:solidFill>
              </a:rPr>
              <a:t>Research to determine if the problem real</a:t>
            </a:r>
          </a:p>
          <a:p>
            <a:pPr indent="-114297" defTabSz="607283">
              <a:buClr>
                <a:prstClr val="white"/>
              </a:buClr>
            </a:pPr>
            <a:r>
              <a:rPr lang="en-US" sz="1200" dirty="0">
                <a:solidFill>
                  <a:prstClr val="white"/>
                </a:solidFill>
              </a:rPr>
              <a:t>Reviews known/existing issues to determine if outage is a known issue</a:t>
            </a:r>
          </a:p>
          <a:p>
            <a:pPr indent="-114297" defTabSz="607283">
              <a:buClr>
                <a:prstClr val="white"/>
              </a:buClr>
            </a:pPr>
            <a:r>
              <a:rPr lang="en-US" sz="1200" dirty="0">
                <a:solidFill>
                  <a:prstClr val="white"/>
                </a:solidFill>
              </a:rPr>
              <a:t>Tries and resolves the issue via the prescribed scripts (runbooks)</a:t>
            </a:r>
          </a:p>
          <a:p>
            <a:pPr indent="-114297" defTabSz="607283">
              <a:buClr>
                <a:prstClr val="white"/>
              </a:buClr>
            </a:pPr>
            <a:r>
              <a:rPr lang="en-US" sz="1200" dirty="0">
                <a:solidFill>
                  <a:prstClr val="white"/>
                </a:solidFill>
              </a:rPr>
              <a:t>Gain concurrence from the customer it is resolved</a:t>
            </a:r>
          </a:p>
          <a:p>
            <a:pPr indent="-114297" defTabSz="607283">
              <a:buClr>
                <a:prstClr val="white"/>
              </a:buClr>
            </a:pPr>
            <a:r>
              <a:rPr lang="en-US" sz="1200" dirty="0">
                <a:solidFill>
                  <a:prstClr val="white"/>
                </a:solidFill>
              </a:rPr>
              <a:t>If not solved, assignment to an incident owner occurs</a:t>
            </a:r>
          </a:p>
          <a:p>
            <a:pPr indent="-114297" defTabSz="607283">
              <a:buClr>
                <a:prstClr val="white"/>
              </a:buClr>
            </a:pPr>
            <a:r>
              <a:rPr lang="en-US" sz="1200" dirty="0">
                <a:solidFill>
                  <a:prstClr val="white"/>
                </a:solidFill>
              </a:rPr>
              <a:t>Collaborates with Customer if more details are needed for problem resolution</a:t>
            </a:r>
          </a:p>
        </p:txBody>
      </p:sp>
      <p:sp>
        <p:nvSpPr>
          <p:cNvPr id="21" name="Content Placeholder 5"/>
          <p:cNvSpPr>
            <a:spLocks noGrp="1"/>
          </p:cNvSpPr>
          <p:nvPr/>
        </p:nvSpPr>
        <p:spPr bwMode="auto">
          <a:xfrm>
            <a:off x="9821963" y="2084607"/>
            <a:ext cx="2150855" cy="40533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173038" indent="-173038" algn="l" rtl="0" fontAlgn="base">
              <a:spcBef>
                <a:spcPct val="50000"/>
              </a:spcBef>
              <a:spcAft>
                <a:spcPct val="0"/>
              </a:spcAft>
              <a:buClr>
                <a:srgbClr val="6D6E70"/>
              </a:buClr>
              <a:buSzPct val="90000"/>
              <a:buFont typeface="Wingdings" pitchFamily="2" charset="2"/>
              <a:buChar char="§"/>
              <a:defRPr sz="1600">
                <a:solidFill>
                  <a:srgbClr val="6D6E70"/>
                </a:solidFill>
                <a:latin typeface="Arial" pitchFamily="34" charset="0"/>
                <a:ea typeface="+mn-ea"/>
                <a:cs typeface="Arial" pitchFamily="34" charset="0"/>
              </a:defRPr>
            </a:lvl1pPr>
            <a:lvl2pPr marL="509588" indent="-163513" algn="l" rtl="0" fontAlgn="base">
              <a:spcBef>
                <a:spcPct val="0"/>
              </a:spcBef>
              <a:spcAft>
                <a:spcPct val="0"/>
              </a:spcAft>
              <a:buClr>
                <a:srgbClr val="6D6E70"/>
              </a:buClr>
              <a:buSzPct val="90000"/>
              <a:buFont typeface="Arial" charset="0"/>
              <a:buChar char="–"/>
              <a:defRPr sz="1600">
                <a:solidFill>
                  <a:srgbClr val="6D6E70"/>
                </a:solidFill>
                <a:latin typeface="Arial" pitchFamily="34" charset="0"/>
                <a:cs typeface="Arial" pitchFamily="34" charset="0"/>
              </a:defRPr>
            </a:lvl2pPr>
            <a:lvl3pPr marL="855663" indent="-173038" algn="l" rtl="0" fontAlgn="base">
              <a:spcBef>
                <a:spcPct val="0"/>
              </a:spcBef>
              <a:spcAft>
                <a:spcPct val="0"/>
              </a:spcAft>
              <a:buClr>
                <a:srgbClr val="6D6E70"/>
              </a:buClr>
              <a:buSzPct val="90000"/>
              <a:buFont typeface="Wingdings" pitchFamily="2" charset="2"/>
              <a:buChar char="§"/>
              <a:defRPr sz="16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indent="-114297" defTabSz="607283">
              <a:buClr>
                <a:prstClr val="white"/>
              </a:buClr>
            </a:pPr>
            <a:r>
              <a:rPr lang="en-US" sz="1200" dirty="0">
                <a:solidFill>
                  <a:prstClr val="white"/>
                </a:solidFill>
              </a:rPr>
              <a:t>Responsibility for the management overall incident and restoration of service, including approving changes and obtaining additional resources.  In addition, this role is also responsible for driving the Root Cause Analysis thru to completion.</a:t>
            </a:r>
          </a:p>
        </p:txBody>
      </p:sp>
      <p:sp>
        <p:nvSpPr>
          <p:cNvPr id="2" name="Rectangle 1"/>
          <p:cNvSpPr/>
          <p:nvPr/>
        </p:nvSpPr>
        <p:spPr>
          <a:xfrm>
            <a:off x="7485163" y="5571605"/>
            <a:ext cx="2076685" cy="830997"/>
          </a:xfrm>
          <a:prstGeom prst="rect">
            <a:avLst/>
          </a:prstGeom>
        </p:spPr>
        <p:txBody>
          <a:bodyPr wrap="square">
            <a:spAutoFit/>
          </a:bodyPr>
          <a:lstStyle/>
          <a:p>
            <a:pPr defTabSz="607283"/>
            <a:r>
              <a:rPr lang="en-US" sz="1200" b="1" i="1" dirty="0">
                <a:solidFill>
                  <a:srgbClr val="F4DE3A"/>
                </a:solidFill>
              </a:rPr>
              <a:t>Fundamentally, it’s what happens when you ask a software engineer to design an operations function. </a:t>
            </a:r>
          </a:p>
        </p:txBody>
      </p:sp>
      <p:sp>
        <p:nvSpPr>
          <p:cNvPr id="22" name="Rectangle 21"/>
          <p:cNvSpPr/>
          <p:nvPr/>
        </p:nvSpPr>
        <p:spPr>
          <a:xfrm>
            <a:off x="215170" y="5641661"/>
            <a:ext cx="2076685" cy="830997"/>
          </a:xfrm>
          <a:prstGeom prst="rect">
            <a:avLst/>
          </a:prstGeom>
        </p:spPr>
        <p:txBody>
          <a:bodyPr wrap="square">
            <a:spAutoFit/>
          </a:bodyPr>
          <a:lstStyle/>
          <a:p>
            <a:pPr defTabSz="607283"/>
            <a:r>
              <a:rPr lang="en-US" sz="1200" b="1" i="1" dirty="0">
                <a:solidFill>
                  <a:srgbClr val="F4DE3A"/>
                </a:solidFill>
              </a:rPr>
              <a:t>First Responder are not the typical Level-1 support. Their responsibility and skill is rather a Level 2.5 support</a:t>
            </a:r>
          </a:p>
        </p:txBody>
      </p:sp>
    </p:spTree>
    <p:extLst>
      <p:ext uri="{BB962C8B-B14F-4D97-AF65-F5344CB8AC3E}">
        <p14:creationId xmlns:p14="http://schemas.microsoft.com/office/powerpoint/2010/main" val="3130760440"/>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2"/>
          <p:cNvSpPr txBox="1">
            <a:spLocks noGrp="1"/>
          </p:cNvSpPr>
          <p:nvPr>
            <p:ph type="title"/>
          </p:nvPr>
        </p:nvSpPr>
        <p:spPr>
          <a:xfrm>
            <a:off x="311151" y="225426"/>
            <a:ext cx="10515600" cy="570641"/>
          </a:xfrm>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40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What is Site Reliability Engineering (SRE) ?</a:t>
            </a:r>
            <a:endParaRPr lang="en-US" sz="2400" b="1" dirty="0">
              <a:solidFill>
                <a:srgbClr val="FFFF00"/>
              </a:solidFill>
              <a:latin typeface="Arial" charset="0"/>
              <a:ea typeface="Arial" charset="0"/>
              <a:cs typeface="Arial" charset="0"/>
            </a:endParaRPr>
          </a:p>
        </p:txBody>
      </p:sp>
      <p:cxnSp>
        <p:nvCxnSpPr>
          <p:cNvPr id="19" name="Straight Connector 18"/>
          <p:cNvCxnSpPr>
            <a:endCxn id="29" idx="1"/>
          </p:cNvCxnSpPr>
          <p:nvPr/>
        </p:nvCxnSpPr>
        <p:spPr bwMode="auto">
          <a:xfrm>
            <a:off x="5158194" y="3062568"/>
            <a:ext cx="1703" cy="504056"/>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20" name="Oval 19"/>
          <p:cNvSpPr/>
          <p:nvPr/>
        </p:nvSpPr>
        <p:spPr bwMode="auto">
          <a:xfrm>
            <a:off x="4079776" y="4201977"/>
            <a:ext cx="2160240" cy="2304256"/>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fontAlgn="base">
              <a:spcBef>
                <a:spcPct val="0"/>
              </a:spcBef>
              <a:spcAft>
                <a:spcPct val="0"/>
              </a:spcAft>
            </a:pPr>
            <a:endParaRPr lang="en-US" sz="1733" b="1" dirty="0">
              <a:solidFill>
                <a:prstClr val="white"/>
              </a:solidFill>
              <a:latin typeface="Arial" panose="020B0604020202020204" pitchFamily="34" charset="0"/>
              <a:cs typeface="Arial" panose="020B0604020202020204" pitchFamily="34" charset="0"/>
            </a:endParaRPr>
          </a:p>
          <a:p>
            <a:pPr algn="ctr" defTabSz="914377" fontAlgn="base">
              <a:spcBef>
                <a:spcPct val="0"/>
              </a:spcBef>
              <a:spcAft>
                <a:spcPct val="0"/>
              </a:spcAft>
            </a:pPr>
            <a:endParaRPr lang="en-US" sz="1733" b="1" dirty="0">
              <a:solidFill>
                <a:prstClr val="white"/>
              </a:solidFill>
              <a:latin typeface="Arial" panose="020B0604020202020204" pitchFamily="34" charset="0"/>
              <a:cs typeface="Arial" panose="020B0604020202020204" pitchFamily="34" charset="0"/>
            </a:endParaRPr>
          </a:p>
          <a:p>
            <a:pPr algn="ctr" defTabSz="914377" fontAlgn="base">
              <a:spcBef>
                <a:spcPct val="0"/>
              </a:spcBef>
              <a:spcAft>
                <a:spcPct val="0"/>
              </a:spcAft>
            </a:pPr>
            <a:r>
              <a:rPr lang="en-US" sz="1733" b="1" dirty="0">
                <a:solidFill>
                  <a:prstClr val="white"/>
                </a:solidFill>
                <a:latin typeface="Arial" panose="020B0604020202020204" pitchFamily="34" charset="0"/>
                <a:cs typeface="Arial" panose="020B0604020202020204" pitchFamily="34" charset="0"/>
              </a:rPr>
              <a:t>Site</a:t>
            </a:r>
          </a:p>
          <a:p>
            <a:pPr algn="ctr" defTabSz="914377" fontAlgn="base">
              <a:spcBef>
                <a:spcPct val="0"/>
              </a:spcBef>
              <a:spcAft>
                <a:spcPct val="0"/>
              </a:spcAft>
            </a:pPr>
            <a:r>
              <a:rPr lang="en-US" sz="1733" b="1" dirty="0">
                <a:solidFill>
                  <a:prstClr val="white"/>
                </a:solidFill>
                <a:latin typeface="Arial" panose="020B0604020202020204" pitchFamily="34" charset="0"/>
                <a:cs typeface="Arial" panose="020B0604020202020204" pitchFamily="34" charset="0"/>
              </a:rPr>
              <a:t>Reliability</a:t>
            </a:r>
          </a:p>
          <a:p>
            <a:pPr algn="ctr" defTabSz="914377" fontAlgn="base">
              <a:spcBef>
                <a:spcPct val="0"/>
              </a:spcBef>
              <a:spcAft>
                <a:spcPct val="0"/>
              </a:spcAft>
            </a:pPr>
            <a:r>
              <a:rPr lang="en-US" sz="1733" b="1" dirty="0">
                <a:solidFill>
                  <a:prstClr val="white"/>
                </a:solidFill>
                <a:latin typeface="Arial" panose="020B0604020202020204" pitchFamily="34" charset="0"/>
                <a:cs typeface="Arial" panose="020B0604020202020204" pitchFamily="34" charset="0"/>
              </a:rPr>
              <a:t>Engineering</a:t>
            </a:r>
          </a:p>
          <a:p>
            <a:pPr algn="ctr" defTabSz="914377" fontAlgn="base">
              <a:spcBef>
                <a:spcPct val="0"/>
              </a:spcBef>
              <a:spcAft>
                <a:spcPct val="0"/>
              </a:spcAft>
            </a:pPr>
            <a:r>
              <a:rPr lang="en-US" sz="1733" b="1" dirty="0">
                <a:solidFill>
                  <a:prstClr val="white"/>
                </a:solidFill>
                <a:latin typeface="Arial" panose="020B0604020202020204" pitchFamily="34" charset="0"/>
                <a:cs typeface="Arial" panose="020B0604020202020204" pitchFamily="34" charset="0"/>
              </a:rPr>
              <a:t>(SRE)</a:t>
            </a:r>
          </a:p>
        </p:txBody>
      </p:sp>
      <p:sp>
        <p:nvSpPr>
          <p:cNvPr id="21" name="Rectangle 20"/>
          <p:cNvSpPr/>
          <p:nvPr/>
        </p:nvSpPr>
        <p:spPr bwMode="auto">
          <a:xfrm>
            <a:off x="3215680" y="4418001"/>
            <a:ext cx="432048" cy="1872208"/>
          </a:xfrm>
          <a:prstGeom prst="rect">
            <a:avLst/>
          </a:prstGeom>
          <a:solidFill>
            <a:schemeClr val="accent1">
              <a:lumMod val="75000"/>
            </a:schemeClr>
          </a:solidFill>
          <a:ln w="9525" cap="flat" cmpd="sng" algn="ctr">
            <a:solidFill>
              <a:schemeClr val="tx1"/>
            </a:solidFill>
            <a:prstDash val="solid"/>
            <a:round/>
            <a:headEnd type="none" w="med" len="med"/>
            <a:tailEnd type="none" w="med" len="med"/>
          </a:ln>
          <a:effectLst/>
        </p:spPr>
        <p:txBody>
          <a:bodyPr vert="vert270" wrap="square" lIns="91440" tIns="45720" rIns="91440" bIns="45720" numCol="1" rtlCol="0" anchor="t" anchorCtr="0" compatLnSpc="1">
            <a:prstTxWarp prst="textNoShape">
              <a:avLst/>
            </a:prstTxWarp>
          </a:bodyPr>
          <a:lstStyle/>
          <a:p>
            <a:pPr algn="ctr" defTabSz="914377" fontAlgn="base">
              <a:spcBef>
                <a:spcPct val="0"/>
              </a:spcBef>
              <a:spcAft>
                <a:spcPct val="0"/>
              </a:spcAft>
            </a:pPr>
            <a:r>
              <a:rPr lang="en-US" sz="1600" b="1" dirty="0">
                <a:solidFill>
                  <a:prstClr val="white"/>
                </a:solidFill>
                <a:latin typeface="Arial" panose="020B0604020202020204" pitchFamily="34" charset="0"/>
                <a:cs typeface="Arial" panose="020B0604020202020204" pitchFamily="34" charset="0"/>
              </a:rPr>
              <a:t>SRE Principles</a:t>
            </a:r>
          </a:p>
        </p:txBody>
      </p:sp>
      <p:cxnSp>
        <p:nvCxnSpPr>
          <p:cNvPr id="22" name="Straight Connector 21"/>
          <p:cNvCxnSpPr>
            <a:stCxn id="21" idx="3"/>
            <a:endCxn id="20" idx="2"/>
          </p:cNvCxnSpPr>
          <p:nvPr/>
        </p:nvCxnSpPr>
        <p:spPr bwMode="auto">
          <a:xfrm>
            <a:off x="3647728" y="5354105"/>
            <a:ext cx="432048"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23" name="Rectangle 22"/>
          <p:cNvSpPr/>
          <p:nvPr/>
        </p:nvSpPr>
        <p:spPr bwMode="auto">
          <a:xfrm>
            <a:off x="6672064" y="4418001"/>
            <a:ext cx="432048" cy="1872208"/>
          </a:xfrm>
          <a:prstGeom prst="rect">
            <a:avLst/>
          </a:prstGeom>
          <a:solidFill>
            <a:schemeClr val="accent1">
              <a:lumMod val="75000"/>
            </a:schemeClr>
          </a:solidFill>
          <a:ln w="9525" cap="flat" cmpd="sng" algn="ctr">
            <a:solidFill>
              <a:schemeClr val="tx1"/>
            </a:solidFill>
            <a:prstDash val="solid"/>
            <a:round/>
            <a:headEnd type="none" w="med" len="med"/>
            <a:tailEnd type="none" w="med" len="med"/>
          </a:ln>
          <a:effectLst/>
        </p:spPr>
        <p:txBody>
          <a:bodyPr vert="vert" wrap="square" lIns="91440" tIns="45720" rIns="91440" bIns="45720" numCol="1" rtlCol="0" anchor="t" anchorCtr="0" compatLnSpc="1">
            <a:prstTxWarp prst="textNoShape">
              <a:avLst/>
            </a:prstTxWarp>
          </a:bodyPr>
          <a:lstStyle/>
          <a:p>
            <a:pPr algn="ctr" defTabSz="914377" fontAlgn="base">
              <a:spcBef>
                <a:spcPct val="0"/>
              </a:spcBef>
              <a:spcAft>
                <a:spcPct val="0"/>
              </a:spcAft>
            </a:pPr>
            <a:r>
              <a:rPr lang="en-US" sz="1600" b="1" dirty="0">
                <a:solidFill>
                  <a:prstClr val="white"/>
                </a:solidFill>
                <a:latin typeface="Arial" panose="020B0604020202020204" pitchFamily="34" charset="0"/>
                <a:cs typeface="Arial" panose="020B0604020202020204" pitchFamily="34" charset="0"/>
              </a:rPr>
              <a:t>SRE Practices</a:t>
            </a:r>
          </a:p>
        </p:txBody>
      </p:sp>
      <p:cxnSp>
        <p:nvCxnSpPr>
          <p:cNvPr id="24" name="Straight Connector 23"/>
          <p:cNvCxnSpPr>
            <a:stCxn id="20" idx="6"/>
            <a:endCxn id="23" idx="1"/>
          </p:cNvCxnSpPr>
          <p:nvPr/>
        </p:nvCxnSpPr>
        <p:spPr bwMode="auto">
          <a:xfrm>
            <a:off x="6240016" y="5354105"/>
            <a:ext cx="432048"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25" name="Rectangle 24"/>
          <p:cNvSpPr/>
          <p:nvPr/>
        </p:nvSpPr>
        <p:spPr bwMode="auto">
          <a:xfrm>
            <a:off x="407369" y="4614878"/>
            <a:ext cx="2354817" cy="1491813"/>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8530" indent="-118530" defTabSz="914377" fontAlgn="base">
              <a:spcBef>
                <a:spcPct val="0"/>
              </a:spcBef>
              <a:spcAft>
                <a:spcPct val="0"/>
              </a:spcAft>
              <a:buFont typeface="Arial" charset="0"/>
              <a:buChar char="•"/>
            </a:pPr>
            <a:r>
              <a:rPr lang="en-US" sz="1333" dirty="0">
                <a:solidFill>
                  <a:prstClr val="white"/>
                </a:solidFill>
                <a:latin typeface="Arial" panose="020B0604020202020204" pitchFamily="34" charset="0"/>
                <a:cs typeface="Arial" panose="020B0604020202020204" pitchFamily="34" charset="0"/>
              </a:rPr>
              <a:t>Embracing Risk</a:t>
            </a:r>
          </a:p>
          <a:p>
            <a:pPr marL="118530" indent="-118530" defTabSz="914377" fontAlgn="base">
              <a:spcBef>
                <a:spcPct val="0"/>
              </a:spcBef>
              <a:spcAft>
                <a:spcPct val="0"/>
              </a:spcAft>
              <a:buFont typeface="Arial" charset="0"/>
              <a:buChar char="•"/>
            </a:pPr>
            <a:r>
              <a:rPr lang="en-US" sz="1333" dirty="0">
                <a:solidFill>
                  <a:prstClr val="white"/>
                </a:solidFill>
                <a:latin typeface="Arial" panose="020B0604020202020204" pitchFamily="34" charset="0"/>
                <a:cs typeface="Arial" panose="020B0604020202020204" pitchFamily="34" charset="0"/>
              </a:rPr>
              <a:t>Service Level Objectives</a:t>
            </a:r>
          </a:p>
          <a:p>
            <a:pPr marL="118530" indent="-118530" defTabSz="914377" fontAlgn="base">
              <a:spcBef>
                <a:spcPct val="0"/>
              </a:spcBef>
              <a:spcAft>
                <a:spcPct val="0"/>
              </a:spcAft>
              <a:buFont typeface="Arial" charset="0"/>
              <a:buChar char="•"/>
            </a:pPr>
            <a:r>
              <a:rPr lang="en-US" sz="1333" dirty="0">
                <a:solidFill>
                  <a:prstClr val="white"/>
                </a:solidFill>
                <a:latin typeface="Arial" panose="020B0604020202020204" pitchFamily="34" charset="0"/>
                <a:cs typeface="Arial" panose="020B0604020202020204" pitchFamily="34" charset="0"/>
              </a:rPr>
              <a:t>Eliminating Toil</a:t>
            </a:r>
          </a:p>
          <a:p>
            <a:pPr marL="118530" indent="-118530" defTabSz="914377" fontAlgn="base">
              <a:spcBef>
                <a:spcPct val="0"/>
              </a:spcBef>
              <a:spcAft>
                <a:spcPct val="0"/>
              </a:spcAft>
              <a:buFont typeface="Arial" charset="0"/>
              <a:buChar char="•"/>
            </a:pPr>
            <a:r>
              <a:rPr lang="en-US" sz="1333" dirty="0">
                <a:solidFill>
                  <a:prstClr val="white"/>
                </a:solidFill>
                <a:latin typeface="Arial" panose="020B0604020202020204" pitchFamily="34" charset="0"/>
                <a:cs typeface="Arial" panose="020B0604020202020204" pitchFamily="34" charset="0"/>
              </a:rPr>
              <a:t>Monitoring</a:t>
            </a:r>
          </a:p>
          <a:p>
            <a:pPr marL="118530" indent="-118530" defTabSz="914377" fontAlgn="base">
              <a:spcBef>
                <a:spcPct val="0"/>
              </a:spcBef>
              <a:spcAft>
                <a:spcPct val="0"/>
              </a:spcAft>
              <a:buFont typeface="Arial" charset="0"/>
              <a:buChar char="•"/>
            </a:pPr>
            <a:r>
              <a:rPr lang="en-US" sz="1333" dirty="0">
                <a:solidFill>
                  <a:prstClr val="white"/>
                </a:solidFill>
                <a:latin typeface="Arial" panose="020B0604020202020204" pitchFamily="34" charset="0"/>
                <a:cs typeface="Arial" panose="020B0604020202020204" pitchFamily="34" charset="0"/>
              </a:rPr>
              <a:t>Automation</a:t>
            </a:r>
          </a:p>
          <a:p>
            <a:pPr marL="118530" indent="-118530" defTabSz="914377" fontAlgn="base">
              <a:spcBef>
                <a:spcPct val="0"/>
              </a:spcBef>
              <a:spcAft>
                <a:spcPct val="0"/>
              </a:spcAft>
              <a:buFont typeface="Arial" charset="0"/>
              <a:buChar char="•"/>
            </a:pPr>
            <a:r>
              <a:rPr lang="en-US" sz="1333" dirty="0">
                <a:solidFill>
                  <a:prstClr val="white"/>
                </a:solidFill>
                <a:latin typeface="Arial" panose="020B0604020202020204" pitchFamily="34" charset="0"/>
                <a:cs typeface="Arial" panose="020B0604020202020204" pitchFamily="34" charset="0"/>
              </a:rPr>
              <a:t>Release Engineering</a:t>
            </a:r>
          </a:p>
          <a:p>
            <a:pPr marL="118530" indent="-118530" defTabSz="914377" fontAlgn="base">
              <a:spcBef>
                <a:spcPct val="0"/>
              </a:spcBef>
              <a:spcAft>
                <a:spcPct val="0"/>
              </a:spcAft>
              <a:buFont typeface="Arial" charset="0"/>
              <a:buChar char="•"/>
            </a:pPr>
            <a:r>
              <a:rPr lang="en-US" sz="1333" dirty="0">
                <a:solidFill>
                  <a:prstClr val="white"/>
                </a:solidFill>
                <a:latin typeface="Arial" panose="020B0604020202020204" pitchFamily="34" charset="0"/>
                <a:cs typeface="Arial" panose="020B0604020202020204" pitchFamily="34" charset="0"/>
              </a:rPr>
              <a:t>Simplicity</a:t>
            </a:r>
          </a:p>
        </p:txBody>
      </p:sp>
      <p:cxnSp>
        <p:nvCxnSpPr>
          <p:cNvPr id="26" name="Straight Connector 25"/>
          <p:cNvCxnSpPr>
            <a:stCxn id="25" idx="3"/>
            <a:endCxn id="21" idx="1"/>
          </p:cNvCxnSpPr>
          <p:nvPr/>
        </p:nvCxnSpPr>
        <p:spPr bwMode="auto">
          <a:xfrm flipV="1">
            <a:off x="2762186" y="5354106"/>
            <a:ext cx="453495" cy="6679"/>
          </a:xfrm>
          <a:prstGeom prst="line">
            <a:avLst/>
          </a:prstGeom>
          <a:solidFill>
            <a:schemeClr val="accent1"/>
          </a:solidFill>
          <a:ln w="38100" cap="flat" cmpd="sng" algn="ctr">
            <a:solidFill>
              <a:schemeClr val="tx1"/>
            </a:solidFill>
            <a:prstDash val="solid"/>
            <a:round/>
            <a:headEnd type="none" w="med" len="med"/>
            <a:tailEnd type="none" w="med" len="med"/>
          </a:ln>
          <a:effectLst/>
        </p:spPr>
      </p:cxnSp>
      <p:pic>
        <p:nvPicPr>
          <p:cNvPr id="27" name="Picture 26"/>
          <p:cNvPicPr>
            <a:picLocks noChangeAspect="1"/>
          </p:cNvPicPr>
          <p:nvPr/>
        </p:nvPicPr>
        <p:blipFill rotWithShape="1">
          <a:blip r:embed="rId3">
            <a:extLst>
              <a:ext uri="{28A0092B-C50C-407E-A947-70E740481C1C}">
                <a14:useLocalDpi xmlns:a14="http://schemas.microsoft.com/office/drawing/2010/main" val="0"/>
              </a:ext>
            </a:extLst>
          </a:blip>
          <a:srcRect l="16634" t="9738" r="16423" b="11485"/>
          <a:stretch/>
        </p:blipFill>
        <p:spPr>
          <a:xfrm>
            <a:off x="7810941" y="3048060"/>
            <a:ext cx="3960440" cy="3495477"/>
          </a:xfrm>
          <a:prstGeom prst="rect">
            <a:avLst/>
          </a:prstGeom>
        </p:spPr>
      </p:pic>
      <p:cxnSp>
        <p:nvCxnSpPr>
          <p:cNvPr id="28" name="Straight Connector 27"/>
          <p:cNvCxnSpPr/>
          <p:nvPr/>
        </p:nvCxnSpPr>
        <p:spPr bwMode="auto">
          <a:xfrm>
            <a:off x="7104112" y="5340789"/>
            <a:ext cx="1368152" cy="19995"/>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29" name="Rectangle 28"/>
          <p:cNvSpPr/>
          <p:nvPr/>
        </p:nvSpPr>
        <p:spPr bwMode="auto">
          <a:xfrm rot="5400000">
            <a:off x="4943872" y="2557787"/>
            <a:ext cx="432048" cy="2449723"/>
          </a:xfrm>
          <a:prstGeom prst="rect">
            <a:avLst/>
          </a:prstGeom>
          <a:solidFill>
            <a:schemeClr val="accent1">
              <a:lumMod val="75000"/>
            </a:schemeClr>
          </a:solidFill>
          <a:ln w="9525" cap="flat" cmpd="sng" algn="ctr">
            <a:solidFill>
              <a:schemeClr val="tx1"/>
            </a:solidFill>
            <a:prstDash val="solid"/>
            <a:round/>
            <a:headEnd type="none" w="med" len="med"/>
            <a:tailEnd type="none" w="med" len="med"/>
          </a:ln>
          <a:effectLst/>
        </p:spPr>
        <p:txBody>
          <a:bodyPr vert="vert270" wrap="square" lIns="91440" tIns="45720" rIns="91440" bIns="45720" numCol="1" rtlCol="0" anchor="t" anchorCtr="0" compatLnSpc="1">
            <a:prstTxWarp prst="textNoShape">
              <a:avLst/>
            </a:prstTxWarp>
          </a:bodyPr>
          <a:lstStyle/>
          <a:p>
            <a:pPr algn="ctr" defTabSz="607283"/>
            <a:r>
              <a:rPr lang="en-US" sz="1600" b="1" dirty="0">
                <a:solidFill>
                  <a:prstClr val="white"/>
                </a:solidFill>
                <a:latin typeface="Arial" panose="020B0604020202020204" pitchFamily="34" charset="0"/>
                <a:cs typeface="Arial" panose="020B0604020202020204" pitchFamily="34" charset="0"/>
              </a:rPr>
              <a:t>SRE Notable </a:t>
            </a:r>
            <a:r>
              <a:rPr lang="en-US" sz="1600" dirty="0">
                <a:solidFill>
                  <a:prstClr val="white"/>
                </a:solidFill>
                <a:latin typeface="Arial" panose="020B0604020202020204" pitchFamily="34" charset="0"/>
                <a:cs typeface="Arial" panose="020B0604020202020204" pitchFamily="34" charset="0"/>
              </a:rPr>
              <a:t>Features</a:t>
            </a:r>
            <a:endParaRPr lang="en-US" sz="1600" b="1" dirty="0">
              <a:solidFill>
                <a:prstClr val="white"/>
              </a:solidFill>
              <a:latin typeface="Arial" panose="020B0604020202020204" pitchFamily="34" charset="0"/>
              <a:cs typeface="Arial" panose="020B0604020202020204" pitchFamily="34" charset="0"/>
            </a:endParaRPr>
          </a:p>
        </p:txBody>
      </p:sp>
      <p:cxnSp>
        <p:nvCxnSpPr>
          <p:cNvPr id="30" name="Straight Connector 29"/>
          <p:cNvCxnSpPr>
            <a:stCxn id="29" idx="3"/>
            <a:endCxn id="20" idx="0"/>
          </p:cNvCxnSpPr>
          <p:nvPr/>
        </p:nvCxnSpPr>
        <p:spPr bwMode="auto">
          <a:xfrm>
            <a:off x="5159896" y="3998673"/>
            <a:ext cx="0" cy="203305"/>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31" name="Rectangle 30"/>
          <p:cNvSpPr/>
          <p:nvPr/>
        </p:nvSpPr>
        <p:spPr bwMode="auto">
          <a:xfrm>
            <a:off x="1636296" y="1250299"/>
            <a:ext cx="5755849" cy="2113021"/>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8530" indent="-107948" defTabSz="914377" fontAlgn="base">
              <a:spcBef>
                <a:spcPct val="0"/>
              </a:spcBef>
              <a:spcAft>
                <a:spcPct val="0"/>
              </a:spcAft>
              <a:buFont typeface="Arial" charset="0"/>
              <a:buChar char="•"/>
              <a:tabLst>
                <a:tab pos="353475" algn="l"/>
                <a:tab pos="480472" algn="l"/>
              </a:tabLst>
            </a:pPr>
            <a:r>
              <a:rPr lang="en-US" sz="1333" dirty="0">
                <a:solidFill>
                  <a:prstClr val="white"/>
                </a:solidFill>
                <a:latin typeface="Arial" panose="020B0604020202020204" pitchFamily="34" charset="0"/>
                <a:cs typeface="Arial" panose="020B0604020202020204" pitchFamily="34" charset="0"/>
              </a:rPr>
              <a:t>Ops to scale with load through Automation</a:t>
            </a:r>
          </a:p>
          <a:p>
            <a:pPr marL="118530" indent="-107948" defTabSz="914377" fontAlgn="base">
              <a:spcBef>
                <a:spcPct val="0"/>
              </a:spcBef>
              <a:spcAft>
                <a:spcPct val="0"/>
              </a:spcAft>
              <a:buFont typeface="Arial" charset="0"/>
              <a:buChar char="•"/>
              <a:tabLst>
                <a:tab pos="353475" algn="l"/>
                <a:tab pos="480472" algn="l"/>
              </a:tabLst>
            </a:pPr>
            <a:r>
              <a:rPr lang="en-US" sz="1333" dirty="0">
                <a:solidFill>
                  <a:prstClr val="white"/>
                </a:solidFill>
                <a:latin typeface="Arial" panose="020B0604020202020204" pitchFamily="34" charset="0"/>
                <a:cs typeface="Arial" panose="020B0604020202020204" pitchFamily="34" charset="0"/>
              </a:rPr>
              <a:t>50% time spend on toil - 50% on engineering projects (improvements)</a:t>
            </a:r>
          </a:p>
          <a:p>
            <a:pPr marL="118530" indent="-107948" defTabSz="914377" fontAlgn="base">
              <a:spcBef>
                <a:spcPct val="0"/>
              </a:spcBef>
              <a:spcAft>
                <a:spcPct val="0"/>
              </a:spcAft>
              <a:buFont typeface="Arial" charset="0"/>
              <a:buChar char="•"/>
              <a:tabLst>
                <a:tab pos="353475" algn="l"/>
                <a:tab pos="480472" algn="l"/>
              </a:tabLst>
            </a:pPr>
            <a:r>
              <a:rPr lang="en-US" sz="1333" dirty="0">
                <a:solidFill>
                  <a:prstClr val="white"/>
                </a:solidFill>
                <a:latin typeface="Arial" panose="020B0604020202020204" pitchFamily="34" charset="0"/>
                <a:cs typeface="Arial" panose="020B0604020202020204" pitchFamily="34" charset="0"/>
              </a:rPr>
              <a:t>Error budget</a:t>
            </a:r>
          </a:p>
          <a:p>
            <a:pPr marL="118530" indent="-107948" defTabSz="914377" fontAlgn="base">
              <a:spcBef>
                <a:spcPct val="0"/>
              </a:spcBef>
              <a:spcAft>
                <a:spcPct val="0"/>
              </a:spcAft>
              <a:buFont typeface="Arial" charset="0"/>
              <a:buChar char="•"/>
              <a:tabLst>
                <a:tab pos="353475" algn="l"/>
                <a:tab pos="480472" algn="l"/>
              </a:tabLst>
            </a:pPr>
            <a:r>
              <a:rPr lang="en-US" sz="1333" dirty="0">
                <a:solidFill>
                  <a:prstClr val="white"/>
                </a:solidFill>
                <a:latin typeface="Arial" panose="020B0604020202020204" pitchFamily="34" charset="0"/>
                <a:cs typeface="Arial" panose="020B0604020202020204" pitchFamily="34" charset="0"/>
              </a:rPr>
              <a:t>Actionable alerts</a:t>
            </a:r>
          </a:p>
          <a:p>
            <a:pPr marL="118530" indent="-107948" defTabSz="914377" fontAlgn="base">
              <a:spcBef>
                <a:spcPct val="0"/>
              </a:spcBef>
              <a:spcAft>
                <a:spcPct val="0"/>
              </a:spcAft>
              <a:buFont typeface="Arial" charset="0"/>
              <a:buChar char="•"/>
              <a:tabLst>
                <a:tab pos="353475" algn="l"/>
                <a:tab pos="480472" algn="l"/>
              </a:tabLst>
            </a:pPr>
            <a:r>
              <a:rPr lang="en-US" sz="1333" dirty="0">
                <a:solidFill>
                  <a:prstClr val="white"/>
                </a:solidFill>
                <a:latin typeface="Arial" panose="020B0604020202020204" pitchFamily="34" charset="0"/>
                <a:cs typeface="Arial" panose="020B0604020202020204" pitchFamily="34" charset="0"/>
              </a:rPr>
              <a:t>4 Golden Signals: Latency, Traffic, Errors, Saturation</a:t>
            </a:r>
          </a:p>
          <a:p>
            <a:pPr marL="118530" indent="-107948" defTabSz="914377" fontAlgn="base">
              <a:spcBef>
                <a:spcPct val="0"/>
              </a:spcBef>
              <a:spcAft>
                <a:spcPct val="0"/>
              </a:spcAft>
              <a:buFont typeface="Arial" charset="0"/>
              <a:buChar char="•"/>
              <a:tabLst>
                <a:tab pos="353475" algn="l"/>
                <a:tab pos="480472" algn="l"/>
              </a:tabLst>
            </a:pPr>
            <a:r>
              <a:rPr lang="en-US" sz="1333" dirty="0">
                <a:solidFill>
                  <a:prstClr val="white"/>
                </a:solidFill>
                <a:latin typeface="Arial" panose="020B0604020202020204" pitchFamily="34" charset="0"/>
                <a:cs typeface="Arial" panose="020B0604020202020204" pitchFamily="34" charset="0"/>
              </a:rPr>
              <a:t>Change management: </a:t>
            </a:r>
          </a:p>
          <a:p>
            <a:pPr marL="846743" lvl="2" indent="-228594" defTabSz="607283">
              <a:buFont typeface="Arial" panose="020B0604020202020204" pitchFamily="34" charset="0"/>
              <a:buChar char="•"/>
              <a:tabLst>
                <a:tab pos="353475" algn="l"/>
                <a:tab pos="480472" algn="l"/>
              </a:tabLst>
            </a:pPr>
            <a:r>
              <a:rPr lang="en-US" sz="1333" dirty="0">
                <a:solidFill>
                  <a:prstClr val="white"/>
                </a:solidFill>
                <a:latin typeface="Arial" panose="020B0604020202020204" pitchFamily="34" charset="0"/>
                <a:cs typeface="Arial" panose="020B0604020202020204" pitchFamily="34" charset="0"/>
              </a:rPr>
              <a:t>Progressive rollouts</a:t>
            </a:r>
          </a:p>
          <a:p>
            <a:pPr marL="846743" lvl="2" indent="-228594" defTabSz="607283">
              <a:buFont typeface="Arial" panose="020B0604020202020204" pitchFamily="34" charset="0"/>
              <a:buChar char="•"/>
              <a:tabLst>
                <a:tab pos="353475" algn="l"/>
                <a:tab pos="480472" algn="l"/>
              </a:tabLst>
            </a:pPr>
            <a:r>
              <a:rPr lang="en-US" sz="1333" dirty="0">
                <a:solidFill>
                  <a:prstClr val="white"/>
                </a:solidFill>
                <a:latin typeface="Arial" panose="020B0604020202020204" pitchFamily="34" charset="0"/>
                <a:cs typeface="Arial" panose="020B0604020202020204" pitchFamily="34" charset="0"/>
              </a:rPr>
              <a:t>Problem detection</a:t>
            </a:r>
          </a:p>
          <a:p>
            <a:pPr marL="846743" lvl="2" indent="-228594" defTabSz="607283">
              <a:buFont typeface="Arial" panose="020B0604020202020204" pitchFamily="34" charset="0"/>
              <a:buChar char="•"/>
              <a:tabLst>
                <a:tab pos="353475" algn="l"/>
                <a:tab pos="480472" algn="l"/>
              </a:tabLst>
            </a:pPr>
            <a:r>
              <a:rPr lang="en-US" sz="1333" dirty="0">
                <a:solidFill>
                  <a:prstClr val="white"/>
                </a:solidFill>
                <a:latin typeface="Arial" panose="020B0604020202020204" pitchFamily="34" charset="0"/>
                <a:cs typeface="Arial" panose="020B0604020202020204" pitchFamily="34" charset="0"/>
              </a:rPr>
              <a:t>Change rollbacks</a:t>
            </a:r>
          </a:p>
          <a:p>
            <a:pPr marL="118530" indent="-107948" defTabSz="607283">
              <a:buFont typeface="Arial" charset="0"/>
              <a:buChar char="•"/>
              <a:tabLst>
                <a:tab pos="353475" algn="l"/>
                <a:tab pos="480472" algn="l"/>
              </a:tabLst>
            </a:pPr>
            <a:r>
              <a:rPr lang="en-US" sz="1333" dirty="0">
                <a:solidFill>
                  <a:prstClr val="white"/>
                </a:solidFill>
                <a:latin typeface="Arial" panose="020B0604020202020204" pitchFamily="34" charset="0"/>
                <a:cs typeface="Arial" panose="020B0604020202020204" pitchFamily="34" charset="0"/>
              </a:rPr>
              <a:t>Capacity Planning</a:t>
            </a:r>
          </a:p>
        </p:txBody>
      </p:sp>
      <p:sp>
        <p:nvSpPr>
          <p:cNvPr id="32" name="Folded Corner 31"/>
          <p:cNvSpPr/>
          <p:nvPr/>
        </p:nvSpPr>
        <p:spPr bwMode="auto">
          <a:xfrm>
            <a:off x="7810942" y="1250299"/>
            <a:ext cx="3960439" cy="1623579"/>
          </a:xfrm>
          <a:prstGeom prst="foldedCorner">
            <a:avLst>
              <a:gd name="adj" fmla="val 12052"/>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fontAlgn="base">
              <a:spcBef>
                <a:spcPct val="0"/>
              </a:spcBef>
              <a:spcAft>
                <a:spcPct val="0"/>
              </a:spcAft>
            </a:pPr>
            <a:r>
              <a:rPr lang="en-US" i="1" dirty="0">
                <a:solidFill>
                  <a:prstClr val="white"/>
                </a:solidFill>
                <a:latin typeface="Arial" panose="020B0604020202020204" pitchFamily="34" charset="0"/>
                <a:cs typeface="Arial" panose="020B0604020202020204" pitchFamily="34" charset="0"/>
              </a:rPr>
              <a:t>SRE is a highly automated </a:t>
            </a:r>
            <a:r>
              <a:rPr lang="en-US" i="1" dirty="0">
                <a:solidFill>
                  <a:srgbClr val="E94437"/>
                </a:solidFill>
                <a:latin typeface="Arial" panose="020B0604020202020204" pitchFamily="34" charset="0"/>
                <a:cs typeface="Arial" panose="020B0604020202020204" pitchFamily="34" charset="0"/>
              </a:rPr>
              <a:t>service management</a:t>
            </a:r>
            <a:r>
              <a:rPr lang="en-US" i="1" dirty="0">
                <a:solidFill>
                  <a:srgbClr val="C00000"/>
                </a:solidFill>
                <a:latin typeface="Arial" panose="020B0604020202020204" pitchFamily="34" charset="0"/>
                <a:cs typeface="Arial" panose="020B0604020202020204" pitchFamily="34" charset="0"/>
              </a:rPr>
              <a:t> </a:t>
            </a:r>
            <a:r>
              <a:rPr lang="en-US" i="1" dirty="0">
                <a:solidFill>
                  <a:prstClr val="white"/>
                </a:solidFill>
                <a:latin typeface="Arial" panose="020B0604020202020204" pitchFamily="34" charset="0"/>
                <a:cs typeface="Arial" panose="020B0604020202020204" pitchFamily="34" charset="0"/>
              </a:rPr>
              <a:t>approach, designed for supporting </a:t>
            </a:r>
            <a:r>
              <a:rPr lang="en-US" i="1" dirty="0">
                <a:solidFill>
                  <a:srgbClr val="4285F4"/>
                </a:solidFill>
                <a:latin typeface="Arial" panose="020B0604020202020204" pitchFamily="34" charset="0"/>
                <a:cs typeface="Arial" panose="020B0604020202020204" pitchFamily="34" charset="0"/>
              </a:rPr>
              <a:t>products &amp; services  </a:t>
            </a:r>
            <a:r>
              <a:rPr lang="en-US" i="1" dirty="0">
                <a:solidFill>
                  <a:prstClr val="white"/>
                </a:solidFill>
                <a:latin typeface="Arial" panose="020B0604020202020204" pitchFamily="34" charset="0"/>
                <a:cs typeface="Arial" panose="020B0604020202020204" pitchFamily="34" charset="0"/>
              </a:rPr>
              <a:t>running at global </a:t>
            </a:r>
            <a:r>
              <a:rPr lang="en-US" i="1" dirty="0">
                <a:solidFill>
                  <a:srgbClr val="36A853"/>
                </a:solidFill>
                <a:latin typeface="Arial" panose="020B0604020202020204" pitchFamily="34" charset="0"/>
                <a:cs typeface="Arial" panose="020B0604020202020204" pitchFamily="34" charset="0"/>
              </a:rPr>
              <a:t>scale </a:t>
            </a:r>
            <a:r>
              <a:rPr lang="en-US" i="1" dirty="0">
                <a:solidFill>
                  <a:prstClr val="white"/>
                </a:solidFill>
                <a:latin typeface="Arial" panose="020B0604020202020204" pitchFamily="34" charset="0"/>
                <a:cs typeface="Arial" panose="020B0604020202020204" pitchFamily="34" charset="0"/>
              </a:rPr>
              <a:t>in a </a:t>
            </a:r>
            <a:r>
              <a:rPr lang="en-US" i="1" dirty="0">
                <a:solidFill>
                  <a:srgbClr val="FABB05"/>
                </a:solidFill>
                <a:latin typeface="Arial" panose="020B0604020202020204" pitchFamily="34" charset="0"/>
                <a:cs typeface="Arial" panose="020B0604020202020204" pitchFamily="34" charset="0"/>
              </a:rPr>
              <a:t>homogeneous</a:t>
            </a:r>
            <a:r>
              <a:rPr lang="en-US" i="1" dirty="0">
                <a:solidFill>
                  <a:srgbClr val="FFC000"/>
                </a:solidFill>
                <a:latin typeface="Arial" panose="020B0604020202020204" pitchFamily="34" charset="0"/>
                <a:cs typeface="Arial" panose="020B0604020202020204" pitchFamily="34" charset="0"/>
              </a:rPr>
              <a:t> </a:t>
            </a:r>
            <a:r>
              <a:rPr lang="en-US" i="1" dirty="0">
                <a:solidFill>
                  <a:srgbClr val="4285F4"/>
                </a:solidFill>
                <a:latin typeface="Arial" panose="020B0604020202020204" pitchFamily="34" charset="0"/>
                <a:cs typeface="Arial" panose="020B0604020202020204" pitchFamily="34" charset="0"/>
              </a:rPr>
              <a:t>cloud</a:t>
            </a:r>
            <a:r>
              <a:rPr lang="en-US" i="1" dirty="0">
                <a:solidFill>
                  <a:srgbClr val="7030A0"/>
                </a:solidFill>
                <a:latin typeface="Arial" panose="020B0604020202020204" pitchFamily="34" charset="0"/>
                <a:cs typeface="Arial" panose="020B0604020202020204" pitchFamily="34" charset="0"/>
              </a:rPr>
              <a:t> </a:t>
            </a:r>
            <a:r>
              <a:rPr lang="en-US" i="1" dirty="0">
                <a:solidFill>
                  <a:prstClr val="white"/>
                </a:solidFill>
                <a:latin typeface="Arial" panose="020B0604020202020204" pitchFamily="34" charset="0"/>
                <a:cs typeface="Arial" panose="020B0604020202020204" pitchFamily="34" charset="0"/>
              </a:rPr>
              <a:t>environment</a:t>
            </a:r>
          </a:p>
        </p:txBody>
      </p:sp>
      <p:sp>
        <p:nvSpPr>
          <p:cNvPr id="33" name="Folded Corner 32"/>
          <p:cNvSpPr/>
          <p:nvPr/>
        </p:nvSpPr>
        <p:spPr bwMode="auto">
          <a:xfrm>
            <a:off x="1845415" y="612247"/>
            <a:ext cx="6795933" cy="484175"/>
          </a:xfrm>
          <a:prstGeom prst="foldedCorner">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fontAlgn="base">
              <a:spcBef>
                <a:spcPct val="0"/>
              </a:spcBef>
              <a:spcAft>
                <a:spcPct val="0"/>
              </a:spcAft>
            </a:pPr>
            <a:r>
              <a:rPr lang="en-US" i="1" dirty="0">
                <a:solidFill>
                  <a:srgbClr val="FFFF00"/>
                </a:solidFill>
                <a:latin typeface="Arial" panose="020B0604020202020204" pitchFamily="34" charset="0"/>
                <a:cs typeface="Arial" panose="020B0604020202020204" pitchFamily="34" charset="0"/>
              </a:rPr>
              <a:t>“Fundamentally, it’s what happens when you ask a software engineer to design an operations function.”</a:t>
            </a:r>
          </a:p>
        </p:txBody>
      </p:sp>
      <p:pic>
        <p:nvPicPr>
          <p:cNvPr id="34" name="Picture 2" descr="https://storage.googleapis.com/gweb-uniblog-publish-prod/static/blog/images/google-200x200.7714256da16f.png"/>
          <p:cNvPicPr>
            <a:picLocks noChangeAspect="1" noChangeArrowheads="1"/>
          </p:cNvPicPr>
          <p:nvPr/>
        </p:nvPicPr>
        <p:blipFill rotWithShape="1">
          <a:blip r:embed="rId4">
            <a:extLst>
              <a:ext uri="{28A0092B-C50C-407E-A947-70E740481C1C}">
                <a14:useLocalDpi xmlns:a14="http://schemas.microsoft.com/office/drawing/2010/main" val="0"/>
              </a:ext>
            </a:extLst>
          </a:blip>
          <a:srcRect t="33684" b="30947"/>
          <a:stretch/>
        </p:blipFill>
        <p:spPr bwMode="auto">
          <a:xfrm>
            <a:off x="4665685" y="4680847"/>
            <a:ext cx="985016" cy="348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1952789"/>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noGrp="1"/>
          </p:cNvSpPr>
          <p:nvPr>
            <p:ph type="title"/>
          </p:nvPr>
        </p:nvSpPr>
        <p:spPr>
          <a:xfrm>
            <a:off x="311150" y="225426"/>
            <a:ext cx="11880849" cy="570641"/>
          </a:xfrm>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40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Operations Transformation – Bridging from Traditional IT Management to Cloud</a:t>
            </a:r>
            <a:endParaRPr lang="en-US" sz="2400" b="1" dirty="0">
              <a:solidFill>
                <a:srgbClr val="FFFF00"/>
              </a:solidFill>
              <a:latin typeface="Arial" charset="0"/>
              <a:ea typeface="Arial" charset="0"/>
              <a:cs typeface="Arial" charset="0"/>
            </a:endParaRPr>
          </a:p>
        </p:txBody>
      </p:sp>
      <p:pic>
        <p:nvPicPr>
          <p:cNvPr id="22" name="Picture 21"/>
          <p:cNvPicPr>
            <a:picLocks noChangeAspect="1"/>
          </p:cNvPicPr>
          <p:nvPr/>
        </p:nvPicPr>
        <p:blipFill>
          <a:blip r:embed="rId3" cstate="print"/>
          <a:stretch>
            <a:fillRect/>
          </a:stretch>
        </p:blipFill>
        <p:spPr>
          <a:xfrm>
            <a:off x="5309754" y="2226679"/>
            <a:ext cx="5651343" cy="684869"/>
          </a:xfrm>
          <a:prstGeom prst="rect">
            <a:avLst/>
          </a:prstGeom>
        </p:spPr>
      </p:pic>
      <p:grpSp>
        <p:nvGrpSpPr>
          <p:cNvPr id="23" name="Group 22"/>
          <p:cNvGrpSpPr/>
          <p:nvPr/>
        </p:nvGrpSpPr>
        <p:grpSpPr>
          <a:xfrm>
            <a:off x="394347" y="2279317"/>
            <a:ext cx="4165248" cy="4203645"/>
            <a:chOff x="1410663" y="1890861"/>
            <a:chExt cx="3788035" cy="3843441"/>
          </a:xfrm>
        </p:grpSpPr>
        <p:sp>
          <p:nvSpPr>
            <p:cNvPr id="24" name="TextBox 23"/>
            <p:cNvSpPr txBox="1"/>
            <p:nvPr/>
          </p:nvSpPr>
          <p:spPr>
            <a:xfrm>
              <a:off x="1474534" y="1890861"/>
              <a:ext cx="2430206" cy="525404"/>
            </a:xfrm>
            <a:prstGeom prst="rect">
              <a:avLst/>
            </a:prstGeom>
            <a:noFill/>
            <a:ln>
              <a:noFill/>
            </a:ln>
          </p:spPr>
          <p:txBody>
            <a:bodyPr wrap="none" lIns="0" tIns="0" rIns="0" bIns="0" rtlCol="0">
              <a:spAutoFit/>
            </a:bodyPr>
            <a:lstStyle/>
            <a:p>
              <a:pPr algn="ctr" defTabSz="607283"/>
              <a:r>
                <a:rPr lang="en-US" sz="1867" b="1" u="sng" kern="0" spc="-40" dirty="0">
                  <a:solidFill>
                    <a:prstClr val="white"/>
                  </a:solidFill>
                  <a:latin typeface="Arial"/>
                  <a:cs typeface="Arial"/>
                </a:rPr>
                <a:t>Traditional Operations</a:t>
              </a:r>
            </a:p>
            <a:p>
              <a:pPr algn="ctr" defTabSz="607283"/>
              <a:r>
                <a:rPr lang="en-US" sz="1867" b="1" u="sng" kern="0" spc="-40" dirty="0">
                  <a:solidFill>
                    <a:prstClr val="white"/>
                  </a:solidFill>
                  <a:latin typeface="Arial"/>
                  <a:cs typeface="Arial"/>
                </a:rPr>
                <a:t>Process Driven (</a:t>
              </a:r>
              <a:r>
                <a:rPr lang="en-US" sz="1867" b="1" u="sng" kern="0" spc="-40" dirty="0" err="1">
                  <a:solidFill>
                    <a:prstClr val="white"/>
                  </a:solidFill>
                  <a:latin typeface="Arial"/>
                  <a:cs typeface="Arial"/>
                </a:rPr>
                <a:t>e,g</a:t>
              </a:r>
              <a:r>
                <a:rPr lang="en-US" sz="1867" b="1" u="sng" kern="0" spc="-40" dirty="0">
                  <a:solidFill>
                    <a:prstClr val="white"/>
                  </a:solidFill>
                  <a:latin typeface="Arial"/>
                  <a:cs typeface="Arial"/>
                </a:rPr>
                <a:t> ITIL)</a:t>
              </a:r>
            </a:p>
          </p:txBody>
        </p:sp>
        <p:sp>
          <p:nvSpPr>
            <p:cNvPr id="25" name="TextBox 24"/>
            <p:cNvSpPr txBox="1"/>
            <p:nvPr/>
          </p:nvSpPr>
          <p:spPr>
            <a:xfrm>
              <a:off x="1410663" y="2357458"/>
              <a:ext cx="3788035" cy="3376844"/>
            </a:xfrm>
            <a:prstGeom prst="rect">
              <a:avLst/>
            </a:prstGeom>
            <a:noFill/>
            <a:ln>
              <a:noFill/>
            </a:ln>
          </p:spPr>
          <p:txBody>
            <a:bodyPr wrap="square" lIns="0" tIns="0" rIns="0" bIns="0" rtlCol="0">
              <a:spAutoFit/>
            </a:bodyPr>
            <a:lstStyle/>
            <a:p>
              <a:pPr defTabSz="607283"/>
              <a:endParaRPr lang="en-US" sz="1600" kern="0" spc="-40" dirty="0">
                <a:solidFill>
                  <a:prstClr val="white"/>
                </a:solidFill>
                <a:latin typeface="Arial"/>
                <a:cs typeface="Arial"/>
              </a:endParaRPr>
            </a:p>
            <a:p>
              <a:pPr defTabSz="607283"/>
              <a:r>
                <a:rPr lang="en-US" sz="1600" b="1" kern="0" spc="-40" dirty="0">
                  <a:solidFill>
                    <a:srgbClr val="94D7E4">
                      <a:lumMod val="60000"/>
                      <a:lumOff val="40000"/>
                    </a:srgbClr>
                  </a:solidFill>
                  <a:latin typeface="Arial"/>
                  <a:cs typeface="Arial"/>
                </a:rPr>
                <a:t>Service Transition</a:t>
              </a:r>
            </a:p>
            <a:p>
              <a:pPr marL="380990" indent="-380990" defTabSz="607283">
                <a:buFont typeface="Arial" panose="020B0604020202020204" pitchFamily="34" charset="0"/>
                <a:buChar char="•"/>
              </a:pPr>
              <a:r>
                <a:rPr lang="en-US" sz="1600" kern="0" spc="-40" dirty="0">
                  <a:solidFill>
                    <a:srgbClr val="94D7E4">
                      <a:lumMod val="60000"/>
                      <a:lumOff val="40000"/>
                    </a:srgbClr>
                  </a:solidFill>
                  <a:latin typeface="Arial"/>
                  <a:cs typeface="Arial"/>
                </a:rPr>
                <a:t>Change</a:t>
              </a:r>
            </a:p>
            <a:p>
              <a:pPr marL="380990" indent="-380990" defTabSz="607283">
                <a:buFont typeface="Arial" panose="020B0604020202020204" pitchFamily="34" charset="0"/>
                <a:buChar char="•"/>
              </a:pPr>
              <a:r>
                <a:rPr lang="en-US" sz="1600" kern="0" spc="-40" dirty="0">
                  <a:solidFill>
                    <a:srgbClr val="94D7E4">
                      <a:lumMod val="60000"/>
                      <a:lumOff val="40000"/>
                    </a:srgbClr>
                  </a:solidFill>
                  <a:latin typeface="Arial"/>
                  <a:cs typeface="Arial"/>
                </a:rPr>
                <a:t>Release Service Operations</a:t>
              </a:r>
            </a:p>
            <a:p>
              <a:pPr marL="380990" indent="-380990" defTabSz="607283">
                <a:buFont typeface="Arial" panose="020B0604020202020204" pitchFamily="34" charset="0"/>
                <a:buChar char="•"/>
              </a:pPr>
              <a:r>
                <a:rPr lang="en-US" sz="1600" kern="0" spc="-40" dirty="0">
                  <a:solidFill>
                    <a:srgbClr val="94D7E4">
                      <a:lumMod val="60000"/>
                      <a:lumOff val="40000"/>
                    </a:srgbClr>
                  </a:solidFill>
                  <a:latin typeface="Arial"/>
                  <a:cs typeface="Arial"/>
                </a:rPr>
                <a:t>Monitoring / Event</a:t>
              </a:r>
            </a:p>
            <a:p>
              <a:pPr marL="380990" indent="-380990" defTabSz="607283">
                <a:buFont typeface="Arial" panose="020B0604020202020204" pitchFamily="34" charset="0"/>
                <a:buChar char="•"/>
              </a:pPr>
              <a:r>
                <a:rPr lang="en-US" sz="1600" kern="0" spc="-40" dirty="0">
                  <a:solidFill>
                    <a:srgbClr val="94D7E4">
                      <a:lumMod val="60000"/>
                      <a:lumOff val="40000"/>
                    </a:srgbClr>
                  </a:solidFill>
                  <a:latin typeface="Arial"/>
                  <a:cs typeface="Arial"/>
                </a:rPr>
                <a:t>Incident</a:t>
              </a:r>
            </a:p>
            <a:p>
              <a:pPr marL="380990" indent="-380990" defTabSz="607283">
                <a:buFont typeface="Arial" panose="020B0604020202020204" pitchFamily="34" charset="0"/>
                <a:buChar char="•"/>
              </a:pPr>
              <a:r>
                <a:rPr lang="en-US" sz="1600" kern="0" spc="-40" dirty="0">
                  <a:solidFill>
                    <a:srgbClr val="94D7E4">
                      <a:lumMod val="60000"/>
                      <a:lumOff val="40000"/>
                    </a:srgbClr>
                  </a:solidFill>
                  <a:latin typeface="Arial"/>
                  <a:cs typeface="Arial"/>
                </a:rPr>
                <a:t>Problem</a:t>
              </a:r>
            </a:p>
            <a:p>
              <a:pPr marL="380990" indent="-380990" defTabSz="607283">
                <a:buFont typeface="Arial" panose="020B0604020202020204" pitchFamily="34" charset="0"/>
                <a:buChar char="•"/>
              </a:pPr>
              <a:r>
                <a:rPr lang="en-US" sz="1600" kern="0" spc="-40" dirty="0">
                  <a:solidFill>
                    <a:srgbClr val="94D7E4">
                      <a:lumMod val="60000"/>
                      <a:lumOff val="40000"/>
                    </a:srgbClr>
                  </a:solidFill>
                  <a:latin typeface="Arial"/>
                  <a:cs typeface="Arial"/>
                </a:rPr>
                <a:t>Service Request</a:t>
              </a:r>
            </a:p>
            <a:p>
              <a:pPr marL="380990" indent="-380990" defTabSz="607283">
                <a:buFont typeface="Arial" panose="020B0604020202020204" pitchFamily="34" charset="0"/>
                <a:buChar char="•"/>
              </a:pPr>
              <a:r>
                <a:rPr lang="en-US" sz="1600" kern="0" spc="-40" dirty="0">
                  <a:solidFill>
                    <a:srgbClr val="94D7E4">
                      <a:lumMod val="60000"/>
                      <a:lumOff val="40000"/>
                    </a:srgbClr>
                  </a:solidFill>
                  <a:latin typeface="Arial"/>
                  <a:cs typeface="Arial"/>
                </a:rPr>
                <a:t>Security and Compliance</a:t>
              </a:r>
            </a:p>
            <a:p>
              <a:pPr marL="457189" indent="-457189" defTabSz="607283">
                <a:buFont typeface="Arial"/>
                <a:buChar char="•"/>
              </a:pPr>
              <a:endParaRPr lang="en-US" sz="1600" b="1" kern="0" spc="-40" dirty="0">
                <a:solidFill>
                  <a:srgbClr val="94D7E4">
                    <a:lumMod val="60000"/>
                    <a:lumOff val="40000"/>
                  </a:srgbClr>
                </a:solidFill>
                <a:latin typeface="Arial"/>
                <a:cs typeface="Arial"/>
              </a:endParaRPr>
            </a:p>
            <a:p>
              <a:pPr defTabSz="607283"/>
              <a:r>
                <a:rPr lang="en-US" sz="1600" b="1" kern="0" spc="-40" dirty="0">
                  <a:solidFill>
                    <a:srgbClr val="94D7E4">
                      <a:lumMod val="60000"/>
                      <a:lumOff val="40000"/>
                    </a:srgbClr>
                  </a:solidFill>
                  <a:latin typeface="Arial"/>
                  <a:cs typeface="Arial"/>
                </a:rPr>
                <a:t>Service Strategy</a:t>
              </a:r>
            </a:p>
            <a:p>
              <a:pPr defTabSz="607283"/>
              <a:endParaRPr lang="en-US" sz="1600" b="1" kern="0" spc="-40" dirty="0">
                <a:solidFill>
                  <a:srgbClr val="94D7E4">
                    <a:lumMod val="60000"/>
                    <a:lumOff val="40000"/>
                  </a:srgbClr>
                </a:solidFill>
                <a:latin typeface="Arial"/>
                <a:cs typeface="Arial"/>
              </a:endParaRPr>
            </a:p>
            <a:p>
              <a:pPr defTabSz="607283"/>
              <a:r>
                <a:rPr lang="en-US" sz="1600" b="1" kern="0" spc="-40" dirty="0">
                  <a:solidFill>
                    <a:srgbClr val="94D7E4">
                      <a:lumMod val="60000"/>
                      <a:lumOff val="40000"/>
                    </a:srgbClr>
                  </a:solidFill>
                  <a:latin typeface="Arial"/>
                  <a:cs typeface="Arial"/>
                </a:rPr>
                <a:t>Service Design</a:t>
              </a:r>
            </a:p>
            <a:p>
              <a:pPr defTabSz="607283"/>
              <a:endParaRPr lang="en-US" sz="1600" b="1" kern="0" spc="-40" dirty="0">
                <a:solidFill>
                  <a:srgbClr val="94D7E4">
                    <a:lumMod val="60000"/>
                    <a:lumOff val="40000"/>
                  </a:srgbClr>
                </a:solidFill>
                <a:latin typeface="Arial"/>
                <a:cs typeface="Arial"/>
              </a:endParaRPr>
            </a:p>
            <a:p>
              <a:pPr defTabSz="607283"/>
              <a:r>
                <a:rPr lang="en-US" sz="1600" b="1" kern="0" spc="-40" dirty="0">
                  <a:solidFill>
                    <a:srgbClr val="94D7E4">
                      <a:lumMod val="60000"/>
                      <a:lumOff val="40000"/>
                    </a:srgbClr>
                  </a:solidFill>
                  <a:latin typeface="Arial"/>
                  <a:cs typeface="Arial"/>
                </a:rPr>
                <a:t>Service Improvement</a:t>
              </a:r>
            </a:p>
          </p:txBody>
        </p:sp>
      </p:grpSp>
      <p:sp>
        <p:nvSpPr>
          <p:cNvPr id="26" name="TextBox 25"/>
          <p:cNvSpPr txBox="1"/>
          <p:nvPr/>
        </p:nvSpPr>
        <p:spPr>
          <a:xfrm>
            <a:off x="3897527" y="2274745"/>
            <a:ext cx="1324133" cy="574644"/>
          </a:xfrm>
          <a:prstGeom prst="rect">
            <a:avLst/>
          </a:prstGeom>
          <a:noFill/>
          <a:ln>
            <a:noFill/>
          </a:ln>
        </p:spPr>
        <p:txBody>
          <a:bodyPr wrap="square" lIns="0" tIns="0" rIns="0" bIns="0" rtlCol="0">
            <a:spAutoFit/>
          </a:bodyPr>
          <a:lstStyle/>
          <a:p>
            <a:pPr algn="ctr" defTabSz="607283"/>
            <a:r>
              <a:rPr lang="en-US" sz="1867" b="1" u="sng" kern="0" spc="-40" dirty="0">
                <a:solidFill>
                  <a:prstClr val="white"/>
                </a:solidFill>
                <a:latin typeface="Arial"/>
                <a:cs typeface="Arial"/>
              </a:rPr>
              <a:t>DevOps Tool Chain</a:t>
            </a:r>
          </a:p>
        </p:txBody>
      </p:sp>
      <p:cxnSp>
        <p:nvCxnSpPr>
          <p:cNvPr id="27" name="Straight Arrow Connector 26"/>
          <p:cNvCxnSpPr/>
          <p:nvPr/>
        </p:nvCxnSpPr>
        <p:spPr>
          <a:xfrm>
            <a:off x="5138128" y="3004115"/>
            <a:ext cx="5601827" cy="109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5117844" y="3376853"/>
            <a:ext cx="1728358" cy="215444"/>
          </a:xfrm>
          <a:prstGeom prst="rect">
            <a:avLst/>
          </a:prstGeom>
          <a:noFill/>
          <a:ln>
            <a:noFill/>
          </a:ln>
        </p:spPr>
        <p:txBody>
          <a:bodyPr wrap="none" lIns="0" tIns="0" rIns="0" bIns="0" rtlCol="0">
            <a:spAutoFit/>
          </a:bodyPr>
          <a:lstStyle/>
          <a:p>
            <a:pPr defTabSz="607283"/>
            <a:r>
              <a:rPr lang="en-US" sz="1400" kern="0" spc="-40" dirty="0">
                <a:solidFill>
                  <a:prstClr val="white"/>
                </a:solidFill>
                <a:latin typeface="Arial"/>
                <a:cs typeface="Arial"/>
              </a:rPr>
              <a:t>Build monitoring scripts</a:t>
            </a:r>
          </a:p>
        </p:txBody>
      </p:sp>
      <p:sp>
        <p:nvSpPr>
          <p:cNvPr id="29" name="TextBox 28"/>
          <p:cNvSpPr txBox="1"/>
          <p:nvPr/>
        </p:nvSpPr>
        <p:spPr>
          <a:xfrm>
            <a:off x="7395696" y="3377795"/>
            <a:ext cx="1053494" cy="215444"/>
          </a:xfrm>
          <a:prstGeom prst="rect">
            <a:avLst/>
          </a:prstGeom>
          <a:noFill/>
          <a:ln>
            <a:noFill/>
          </a:ln>
        </p:spPr>
        <p:txBody>
          <a:bodyPr wrap="none" lIns="0" tIns="0" rIns="0" bIns="0" rtlCol="0">
            <a:spAutoFit/>
          </a:bodyPr>
          <a:lstStyle/>
          <a:p>
            <a:pPr defTabSz="607283"/>
            <a:r>
              <a:rPr lang="en-US" sz="1400" kern="0" spc="-40" dirty="0">
                <a:solidFill>
                  <a:prstClr val="white"/>
                </a:solidFill>
                <a:latin typeface="Arial"/>
                <a:cs typeface="Arial"/>
              </a:rPr>
              <a:t>Deploy scripts</a:t>
            </a:r>
          </a:p>
        </p:txBody>
      </p:sp>
      <p:sp>
        <p:nvSpPr>
          <p:cNvPr id="30" name="TextBox 29"/>
          <p:cNvSpPr txBox="1"/>
          <p:nvPr/>
        </p:nvSpPr>
        <p:spPr>
          <a:xfrm>
            <a:off x="9596206" y="3376853"/>
            <a:ext cx="560410" cy="215444"/>
          </a:xfrm>
          <a:prstGeom prst="rect">
            <a:avLst/>
          </a:prstGeom>
          <a:noFill/>
          <a:ln>
            <a:noFill/>
          </a:ln>
        </p:spPr>
        <p:txBody>
          <a:bodyPr wrap="none" lIns="0" tIns="0" rIns="0" bIns="0" rtlCol="0">
            <a:spAutoFit/>
          </a:bodyPr>
          <a:lstStyle/>
          <a:p>
            <a:pPr defTabSz="607283"/>
            <a:r>
              <a:rPr lang="en-US" sz="1400" kern="0" spc="-40" dirty="0">
                <a:solidFill>
                  <a:prstClr val="white"/>
                </a:solidFill>
                <a:latin typeface="Arial"/>
                <a:cs typeface="Arial"/>
              </a:rPr>
              <a:t>Monitor</a:t>
            </a:r>
          </a:p>
        </p:txBody>
      </p:sp>
      <p:sp>
        <p:nvSpPr>
          <p:cNvPr id="31" name="TextBox 30"/>
          <p:cNvSpPr txBox="1"/>
          <p:nvPr/>
        </p:nvSpPr>
        <p:spPr>
          <a:xfrm>
            <a:off x="4825384" y="3124035"/>
            <a:ext cx="1019190" cy="215444"/>
          </a:xfrm>
          <a:prstGeom prst="rect">
            <a:avLst/>
          </a:prstGeom>
          <a:noFill/>
          <a:ln>
            <a:noFill/>
          </a:ln>
        </p:spPr>
        <p:txBody>
          <a:bodyPr wrap="none" lIns="0" tIns="0" rIns="0" bIns="0" rtlCol="0">
            <a:spAutoFit/>
          </a:bodyPr>
          <a:lstStyle/>
          <a:p>
            <a:pPr defTabSz="607283"/>
            <a:r>
              <a:rPr lang="en-US" sz="1400" b="1" u="sng" kern="0" spc="-40" dirty="0">
                <a:solidFill>
                  <a:prstClr val="white"/>
                </a:solidFill>
                <a:latin typeface="Arial"/>
                <a:cs typeface="Arial"/>
              </a:rPr>
              <a:t>For Example</a:t>
            </a:r>
          </a:p>
        </p:txBody>
      </p:sp>
      <p:sp>
        <p:nvSpPr>
          <p:cNvPr id="32" name="TextBox 31"/>
          <p:cNvSpPr txBox="1"/>
          <p:nvPr/>
        </p:nvSpPr>
        <p:spPr>
          <a:xfrm>
            <a:off x="3657601" y="4774196"/>
            <a:ext cx="8317231" cy="1518685"/>
          </a:xfrm>
          <a:prstGeom prst="rect">
            <a:avLst/>
          </a:prstGeom>
          <a:noFill/>
          <a:ln>
            <a:noFill/>
          </a:ln>
        </p:spPr>
        <p:txBody>
          <a:bodyPr wrap="square" lIns="0" tIns="0" rIns="0" bIns="0" rtlCol="0">
            <a:spAutoFit/>
          </a:bodyPr>
          <a:lstStyle/>
          <a:p>
            <a:pPr defTabSz="607283"/>
            <a:r>
              <a:rPr lang="en-US" sz="1867" b="1" i="1" kern="0" spc="-40" dirty="0">
                <a:solidFill>
                  <a:srgbClr val="FFC000"/>
                </a:solidFill>
                <a:latin typeface="Arial"/>
                <a:cs typeface="Arial"/>
              </a:rPr>
              <a:t>Still need to accomplish the same goals –  but the method is different.</a:t>
            </a:r>
          </a:p>
          <a:p>
            <a:pPr marL="609585" lvl="2" defTabSz="607283"/>
            <a:r>
              <a:rPr lang="en-US" sz="1467" kern="0" spc="-40" dirty="0">
                <a:solidFill>
                  <a:prstClr val="white"/>
                </a:solidFill>
                <a:latin typeface="Arial"/>
                <a:cs typeface="Arial"/>
              </a:rPr>
              <a:t>Embedded and automated</a:t>
            </a:r>
            <a:endParaRPr lang="en-US" sz="1867" b="1" i="1" kern="0" spc="-40" dirty="0">
              <a:solidFill>
                <a:srgbClr val="FF0000"/>
              </a:solidFill>
              <a:latin typeface="Arial"/>
              <a:cs typeface="Arial"/>
            </a:endParaRPr>
          </a:p>
          <a:p>
            <a:pPr defTabSz="607283">
              <a:spcBef>
                <a:spcPts val="800"/>
              </a:spcBef>
            </a:pPr>
            <a:r>
              <a:rPr lang="en-US" sz="1867" b="1" i="1" kern="0" spc="-40" dirty="0">
                <a:solidFill>
                  <a:srgbClr val="FFC000"/>
                </a:solidFill>
                <a:latin typeface="Arial"/>
                <a:cs typeface="Arial"/>
              </a:rPr>
              <a:t>Shared Responsibility </a:t>
            </a:r>
          </a:p>
          <a:p>
            <a:pPr marL="607283" lvl="1" defTabSz="607283"/>
            <a:r>
              <a:rPr lang="en-US" sz="1467" kern="0" spc="-40" dirty="0">
                <a:solidFill>
                  <a:prstClr val="white"/>
                </a:solidFill>
                <a:latin typeface="Arial"/>
                <a:cs typeface="Arial"/>
              </a:rPr>
              <a:t>What used to be done purely in Operations, is now accomplished across the DevOps lifecycle</a:t>
            </a:r>
          </a:p>
          <a:p>
            <a:pPr defTabSz="607283">
              <a:spcBef>
                <a:spcPts val="800"/>
              </a:spcBef>
            </a:pPr>
            <a:r>
              <a:rPr lang="en-US" sz="1867" b="1" i="1" kern="0" spc="-40" dirty="0">
                <a:solidFill>
                  <a:srgbClr val="FFC000"/>
                </a:solidFill>
                <a:latin typeface="Arial"/>
                <a:cs typeface="Arial"/>
              </a:rPr>
              <a:t>Information needs to be integrated across both old and new</a:t>
            </a:r>
          </a:p>
        </p:txBody>
      </p:sp>
      <p:grpSp>
        <p:nvGrpSpPr>
          <p:cNvPr id="33" name="Group 32"/>
          <p:cNvGrpSpPr/>
          <p:nvPr/>
        </p:nvGrpSpPr>
        <p:grpSpPr>
          <a:xfrm>
            <a:off x="2837969" y="3503822"/>
            <a:ext cx="6151536" cy="979521"/>
            <a:chOff x="4947368" y="3378310"/>
            <a:chExt cx="4652168" cy="895588"/>
          </a:xfrm>
        </p:grpSpPr>
        <p:sp>
          <p:nvSpPr>
            <p:cNvPr id="34" name="Bent-Up Arrow 33"/>
            <p:cNvSpPr/>
            <p:nvPr/>
          </p:nvSpPr>
          <p:spPr>
            <a:xfrm>
              <a:off x="5700775" y="3378310"/>
              <a:ext cx="3898761" cy="793820"/>
            </a:xfrm>
            <a:prstGeom prst="bentUp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7283"/>
              <a:endParaRPr lang="en-US" sz="1867">
                <a:solidFill>
                  <a:prstClr val="white"/>
                </a:solidFill>
              </a:endParaRPr>
            </a:p>
          </p:txBody>
        </p:sp>
        <p:sp>
          <p:nvSpPr>
            <p:cNvPr id="35" name="Right Arrow 34"/>
            <p:cNvSpPr/>
            <p:nvPr/>
          </p:nvSpPr>
          <p:spPr>
            <a:xfrm rot="10800000">
              <a:off x="4947368" y="3879540"/>
              <a:ext cx="780297" cy="394358"/>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7283"/>
              <a:endParaRPr lang="en-US" sz="1867">
                <a:solidFill>
                  <a:prstClr val="white"/>
                </a:solidFill>
              </a:endParaRPr>
            </a:p>
          </p:txBody>
        </p:sp>
      </p:grpSp>
      <p:sp>
        <p:nvSpPr>
          <p:cNvPr id="36" name="Rectangle 35"/>
          <p:cNvSpPr/>
          <p:nvPr/>
        </p:nvSpPr>
        <p:spPr>
          <a:xfrm>
            <a:off x="180623" y="964773"/>
            <a:ext cx="10894628" cy="954300"/>
          </a:xfrm>
          <a:prstGeom prst="rect">
            <a:avLst/>
          </a:prstGeom>
        </p:spPr>
        <p:txBody>
          <a:bodyPr wrap="square">
            <a:spAutoFit/>
          </a:bodyPr>
          <a:lstStyle/>
          <a:p>
            <a:pPr defTabSz="607283"/>
            <a:r>
              <a:rPr lang="en-US" sz="1867" b="1" kern="0" spc="-40" dirty="0">
                <a:solidFill>
                  <a:prstClr val="white"/>
                </a:solidFill>
              </a:rPr>
              <a:t>1 - Re-invent ITIL for cloud native </a:t>
            </a:r>
          </a:p>
          <a:p>
            <a:pPr defTabSz="607283"/>
            <a:r>
              <a:rPr lang="en-US" sz="1867" b="1" kern="0" spc="-40" dirty="0">
                <a:solidFill>
                  <a:prstClr val="white"/>
                </a:solidFill>
              </a:rPr>
              <a:t>2 - Modernize ITIL for cloud enabled </a:t>
            </a:r>
          </a:p>
          <a:p>
            <a:pPr defTabSz="607283"/>
            <a:r>
              <a:rPr lang="en-US" sz="1867" b="1" kern="0" spc="-40" dirty="0">
                <a:solidFill>
                  <a:prstClr val="white"/>
                </a:solidFill>
              </a:rPr>
              <a:t>3 - Integrate across to enable a seamless experience that results in confidence </a:t>
            </a:r>
          </a:p>
        </p:txBody>
      </p:sp>
    </p:spTree>
    <p:extLst>
      <p:ext uri="{BB962C8B-B14F-4D97-AF65-F5344CB8AC3E}">
        <p14:creationId xmlns:p14="http://schemas.microsoft.com/office/powerpoint/2010/main" val="68867992"/>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4A8A213-8E92-D94A-82D7-8578C89CAF17}" type="slidenum">
              <a:rPr lang="en-US" smtClean="0"/>
              <a:pPr/>
              <a:t>2</a:t>
            </a:fld>
            <a:endParaRPr lang="en-US" dirty="0"/>
          </a:p>
        </p:txBody>
      </p:sp>
      <p:sp>
        <p:nvSpPr>
          <p:cNvPr id="3" name="Date Placeholder 2"/>
          <p:cNvSpPr>
            <a:spLocks noGrp="1"/>
          </p:cNvSpPr>
          <p:nvPr>
            <p:ph type="dt" sz="half" idx="2"/>
          </p:nvPr>
        </p:nvSpPr>
        <p:spPr/>
        <p:txBody>
          <a:bodyPr/>
          <a:lstStyle/>
          <a:p>
            <a:fld id="{1228EF61-ED80-4D48-8A3C-ACCC04B70F8D}" type="datetime1">
              <a:rPr lang="en-US" smtClean="0"/>
              <a:t>3/22/2017</a:t>
            </a:fld>
            <a:endParaRPr lang="en-US" dirty="0"/>
          </a:p>
        </p:txBody>
      </p:sp>
      <p:sp>
        <p:nvSpPr>
          <p:cNvPr id="6" name="Text Placeholder 5"/>
          <p:cNvSpPr>
            <a:spLocks noGrp="1"/>
          </p:cNvSpPr>
          <p:nvPr>
            <p:ph type="body" sz="quarter" idx="11"/>
          </p:nvPr>
        </p:nvSpPr>
        <p:spPr/>
        <p:txBody>
          <a:bodyPr/>
          <a:lstStyle/>
          <a:p>
            <a:r>
              <a:rPr lang="en-US" dirty="0" smtClean="0"/>
              <a:t>Please note</a:t>
            </a:r>
            <a:endParaRPr lang="en-US" dirty="0"/>
          </a:p>
        </p:txBody>
      </p:sp>
      <p:sp>
        <p:nvSpPr>
          <p:cNvPr id="7" name="Text Placeholder 6"/>
          <p:cNvSpPr>
            <a:spLocks noGrp="1"/>
          </p:cNvSpPr>
          <p:nvPr>
            <p:ph type="body" sz="quarter" idx="13"/>
          </p:nvPr>
        </p:nvSpPr>
        <p:spPr>
          <a:xfrm>
            <a:off x="266701" y="1121940"/>
            <a:ext cx="10909300" cy="3327763"/>
          </a:xfrm>
        </p:spPr>
        <p:txBody>
          <a:bodyPr/>
          <a:lstStyle/>
          <a:p>
            <a:r>
              <a:rPr lang="en-US" sz="1400" dirty="0"/>
              <a:t>IBM’s statements regarding its plans, directions, and intent </a:t>
            </a:r>
            <a:br>
              <a:rPr lang="en-US" sz="1400" dirty="0"/>
            </a:br>
            <a:r>
              <a:rPr lang="en-US" sz="1400" dirty="0"/>
              <a:t>are subject to change or withdrawal without notice at IBM’s </a:t>
            </a:r>
            <a:br>
              <a:rPr lang="en-US" sz="1400" dirty="0"/>
            </a:br>
            <a:r>
              <a:rPr lang="en-US" sz="1400" dirty="0"/>
              <a:t>sole discretion.</a:t>
            </a:r>
          </a:p>
          <a:p>
            <a:r>
              <a:rPr lang="en-US" sz="1400" dirty="0"/>
              <a:t>Information regarding potential future products is intended to outline our general product direction and it should not be relied on in making a purchasing decision.</a:t>
            </a:r>
          </a:p>
          <a:p>
            <a:r>
              <a:rPr lang="en-US" sz="1400" dirty="0"/>
              <a:t>The information mentioned regarding potential future products is not a commitment, promise, or legal obligation to deliver </a:t>
            </a:r>
            <a:br>
              <a:rPr lang="en-US" sz="1400" dirty="0"/>
            </a:br>
            <a:r>
              <a:rPr lang="en-US" sz="1400" dirty="0"/>
              <a:t>any material, code or functionality. Information about potential future products may not be incorporated into any contract.</a:t>
            </a:r>
          </a:p>
          <a:p>
            <a:r>
              <a:rPr lang="en-US" sz="1400" dirty="0"/>
              <a:t>The development, release, and timing of any future features </a:t>
            </a:r>
            <a:br>
              <a:rPr lang="en-US" sz="1400" dirty="0"/>
            </a:br>
            <a:r>
              <a:rPr lang="en-US" sz="1400" dirty="0"/>
              <a:t>or functionality described for our products remains at our sole discretion.</a:t>
            </a:r>
          </a:p>
          <a:p>
            <a:r>
              <a:rPr lang="en-US" sz="1400" dirty="0"/>
              <a:t>Performance is based on measurements and projections </a:t>
            </a:r>
            <a:br>
              <a:rPr lang="en-US" sz="1400" dirty="0"/>
            </a:br>
            <a:r>
              <a:rPr lang="en-US" sz="1400" dirty="0"/>
              <a:t>using standard IBM benchmarks in a controlled environment. The actual throughput or performance that any user will experience will vary depending upon many factors, including considerations such as the amount of multiprogramming in</a:t>
            </a:r>
            <a:br>
              <a:rPr lang="en-US" sz="1400" dirty="0"/>
            </a:br>
            <a:r>
              <a:rPr lang="en-US" sz="1400" dirty="0"/>
              <a:t>the user’s job stream, the I/O configuration, the storage configuration, and the workload processed. Therefore, no assurance can be given that an individual user will achieve results similar to those stated here.</a:t>
            </a:r>
          </a:p>
          <a:p>
            <a:endParaRPr lang="en-US" sz="1400" dirty="0"/>
          </a:p>
        </p:txBody>
      </p:sp>
    </p:spTree>
    <p:extLst>
      <p:ext uri="{BB962C8B-B14F-4D97-AF65-F5344CB8AC3E}">
        <p14:creationId xmlns:p14="http://schemas.microsoft.com/office/powerpoint/2010/main" val="18135153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noGrp="1"/>
          </p:cNvSpPr>
          <p:nvPr>
            <p:ph type="title"/>
          </p:nvPr>
        </p:nvSpPr>
        <p:spPr>
          <a:xfrm>
            <a:off x="311151" y="225426"/>
            <a:ext cx="11506533" cy="570641"/>
          </a:xfrm>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40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Cloud Service Management and Operations offering in the Bluemix Garage</a:t>
            </a:r>
            <a:endParaRPr lang="en-US" sz="2400" b="1" dirty="0">
              <a:solidFill>
                <a:srgbClr val="FFFF00"/>
              </a:solidFill>
              <a:latin typeface="Arial" charset="0"/>
              <a:ea typeface="Arial" charset="0"/>
              <a:cs typeface="Arial" charset="0"/>
            </a:endParaRPr>
          </a:p>
        </p:txBody>
      </p:sp>
      <p:sp>
        <p:nvSpPr>
          <p:cNvPr id="22" name="Content Placeholder 1"/>
          <p:cNvSpPr txBox="1">
            <a:spLocks/>
          </p:cNvSpPr>
          <p:nvPr/>
        </p:nvSpPr>
        <p:spPr>
          <a:xfrm>
            <a:off x="243419" y="3412104"/>
            <a:ext cx="11796859" cy="1938451"/>
          </a:xfrm>
          <a:prstGeom prst="rect">
            <a:avLst/>
          </a:prstGeom>
        </p:spPr>
        <p:txBody>
          <a:bodyPr/>
          <a:lstStyle>
            <a:lvl1pPr marL="342858" indent="-342858" algn="l" rtl="0" eaLnBrk="0" fontAlgn="base" hangingPunct="0">
              <a:spcBef>
                <a:spcPct val="20000"/>
              </a:spcBef>
              <a:spcAft>
                <a:spcPct val="0"/>
              </a:spcAft>
              <a:buClr>
                <a:schemeClr val="tx1"/>
              </a:buClr>
              <a:buFont typeface="Wingdings" panose="05000000000000000000" pitchFamily="2" charset="2"/>
              <a:buChar char="•"/>
              <a:defRPr sz="1600">
                <a:solidFill>
                  <a:srgbClr val="000000"/>
                </a:solidFill>
                <a:latin typeface="+mn-lt"/>
                <a:ea typeface="MS PGothic" panose="020B0600070205080204" pitchFamily="34" charset="-128"/>
                <a:cs typeface="ＭＳ Ｐゴシック" charset="0"/>
              </a:defRPr>
            </a:lvl1pPr>
            <a:lvl2pPr marL="515874" indent="-173016" algn="l" rtl="0" eaLnBrk="0" fontAlgn="base" hangingPunct="0">
              <a:spcBef>
                <a:spcPct val="20000"/>
              </a:spcBef>
              <a:spcAft>
                <a:spcPct val="0"/>
              </a:spcAft>
              <a:buClr>
                <a:schemeClr val="tx1"/>
              </a:buClr>
              <a:buChar char="•"/>
              <a:defRPr sz="1600">
                <a:solidFill>
                  <a:schemeClr val="tx1"/>
                </a:solidFill>
                <a:latin typeface="+mn-lt"/>
                <a:ea typeface="MS PGothic" panose="020B0600070205080204" pitchFamily="34" charset="-128"/>
                <a:cs typeface="ＭＳ Ｐゴシック" panose="020B0600070205080204" pitchFamily="34" charset="-128"/>
              </a:defRPr>
            </a:lvl2pPr>
            <a:lvl3pPr marL="966668" indent="-168253" algn="l" rtl="0" eaLnBrk="0" fontAlgn="base" hangingPunct="0">
              <a:spcBef>
                <a:spcPct val="20000"/>
              </a:spcBef>
              <a:spcAft>
                <a:spcPct val="0"/>
              </a:spcAft>
              <a:buClr>
                <a:schemeClr val="tx1"/>
              </a:buClr>
              <a:buFont typeface="Arial" panose="020B0604020202020204" pitchFamily="34" charset="0"/>
              <a:buChar char="–"/>
              <a:defRPr sz="1400">
                <a:solidFill>
                  <a:schemeClr val="tx1"/>
                </a:solidFill>
                <a:latin typeface="+mn-lt"/>
                <a:ea typeface="MS PGothic" panose="020B0600070205080204" pitchFamily="34" charset="-128"/>
                <a:cs typeface="ＭＳ Ｐゴシック" panose="020B0600070205080204" pitchFamily="34" charset="-128"/>
              </a:defRPr>
            </a:lvl3pPr>
            <a:lvl4pPr marL="1430161" indent="-176191" algn="l" rtl="0" eaLnBrk="0" fontAlgn="base" hangingPunct="0">
              <a:spcBef>
                <a:spcPct val="20000"/>
              </a:spcBef>
              <a:spcAft>
                <a:spcPct val="0"/>
              </a:spcAft>
              <a:buClr>
                <a:schemeClr val="tx1"/>
              </a:buClr>
              <a:buChar char="•"/>
              <a:defRPr sz="1400">
                <a:solidFill>
                  <a:schemeClr val="tx1"/>
                </a:solidFill>
                <a:latin typeface="+mn-lt"/>
                <a:ea typeface="MS PGothic" panose="020B0600070205080204" pitchFamily="34" charset="-128"/>
                <a:cs typeface="ＭＳ Ｐゴシック" panose="020B0600070205080204" pitchFamily="34" charset="-128"/>
              </a:defRPr>
            </a:lvl4pPr>
            <a:lvl5pPr marL="1719049" indent="-7937" algn="l" rtl="0" eaLnBrk="0" fontAlgn="base" hangingPunct="0">
              <a:spcBef>
                <a:spcPct val="20000"/>
              </a:spcBef>
              <a:spcAft>
                <a:spcPct val="0"/>
              </a:spcAft>
              <a:buClr>
                <a:schemeClr val="tx1"/>
              </a:buClr>
              <a:buChar char="»"/>
              <a:defRPr sz="1200">
                <a:solidFill>
                  <a:schemeClr val="tx1"/>
                </a:solidFill>
                <a:latin typeface="+mn-lt"/>
                <a:ea typeface="MS PGothic" panose="020B0600070205080204" pitchFamily="34" charset="-128"/>
                <a:cs typeface="ＭＳ Ｐゴシック" panose="020B0600070205080204" pitchFamily="34" charset="-128"/>
              </a:defRPr>
            </a:lvl5pPr>
            <a:lvl6pPr marL="2176192" indent="-7937" algn="l" rtl="0" eaLnBrk="1" fontAlgn="base" hangingPunct="1">
              <a:spcBef>
                <a:spcPct val="20000"/>
              </a:spcBef>
              <a:spcAft>
                <a:spcPct val="0"/>
              </a:spcAft>
              <a:buClr>
                <a:schemeClr val="tx1"/>
              </a:buClr>
              <a:defRPr sz="1200">
                <a:solidFill>
                  <a:schemeClr val="tx1"/>
                </a:solidFill>
                <a:latin typeface="+mn-lt"/>
              </a:defRPr>
            </a:lvl6pPr>
            <a:lvl7pPr marL="2633335" indent="-7937" algn="l" rtl="0" eaLnBrk="1" fontAlgn="base" hangingPunct="1">
              <a:spcBef>
                <a:spcPct val="20000"/>
              </a:spcBef>
              <a:spcAft>
                <a:spcPct val="0"/>
              </a:spcAft>
              <a:buClr>
                <a:schemeClr val="tx1"/>
              </a:buClr>
              <a:defRPr sz="1200">
                <a:solidFill>
                  <a:schemeClr val="tx1"/>
                </a:solidFill>
                <a:latin typeface="+mn-lt"/>
              </a:defRPr>
            </a:lvl7pPr>
            <a:lvl8pPr marL="3090479" indent="-7937" algn="l" rtl="0" eaLnBrk="1" fontAlgn="base" hangingPunct="1">
              <a:spcBef>
                <a:spcPct val="20000"/>
              </a:spcBef>
              <a:spcAft>
                <a:spcPct val="0"/>
              </a:spcAft>
              <a:buClr>
                <a:schemeClr val="tx1"/>
              </a:buClr>
              <a:defRPr sz="1200">
                <a:solidFill>
                  <a:schemeClr val="tx1"/>
                </a:solidFill>
                <a:latin typeface="+mn-lt"/>
              </a:defRPr>
            </a:lvl8pPr>
            <a:lvl9pPr marL="3547621" indent="-7937" algn="l" rtl="0" eaLnBrk="1" fontAlgn="base" hangingPunct="1">
              <a:spcBef>
                <a:spcPct val="20000"/>
              </a:spcBef>
              <a:spcAft>
                <a:spcPct val="0"/>
              </a:spcAft>
              <a:buClr>
                <a:schemeClr val="tx1"/>
              </a:buClr>
              <a:defRPr sz="1200">
                <a:solidFill>
                  <a:schemeClr val="tx1"/>
                </a:solidFill>
                <a:latin typeface="+mn-lt"/>
              </a:defRPr>
            </a:lvl9pPr>
          </a:lstStyle>
          <a:p>
            <a:pPr defTabSz="607283">
              <a:buClr>
                <a:prstClr val="white"/>
              </a:buClr>
              <a:buFont typeface="Wingdings" panose="05000000000000000000" pitchFamily="2" charset="2"/>
              <a:buChar char="§"/>
            </a:pPr>
            <a:r>
              <a:rPr lang="en-US" sz="1867" b="1" kern="0" dirty="0">
                <a:solidFill>
                  <a:srgbClr val="97E9D5">
                    <a:lumMod val="60000"/>
                    <a:lumOff val="40000"/>
                  </a:srgbClr>
                </a:solidFill>
              </a:rPr>
              <a:t>Visit </a:t>
            </a:r>
            <a:r>
              <a:rPr lang="en-US" sz="1867" b="1" kern="0" dirty="0">
                <a:solidFill>
                  <a:prstClr val="white"/>
                </a:solidFill>
              </a:rPr>
              <a:t>: </a:t>
            </a:r>
            <a:r>
              <a:rPr lang="en-US" sz="1867" kern="0" dirty="0">
                <a:solidFill>
                  <a:prstClr val="white"/>
                </a:solidFill>
              </a:rPr>
              <a:t> Overview, live showcases, dialog and success stories</a:t>
            </a:r>
          </a:p>
          <a:p>
            <a:pPr defTabSz="607283">
              <a:buClr>
                <a:prstClr val="white"/>
              </a:buClr>
              <a:buFont typeface="Wingdings" panose="05000000000000000000" pitchFamily="2" charset="2"/>
              <a:buChar char="§"/>
            </a:pPr>
            <a:r>
              <a:rPr lang="en-US" sz="1867" b="1" kern="0" dirty="0">
                <a:solidFill>
                  <a:srgbClr val="97E9D5">
                    <a:lumMod val="60000"/>
                    <a:lumOff val="40000"/>
                  </a:srgbClr>
                </a:solidFill>
              </a:rPr>
              <a:t>Workshop </a:t>
            </a:r>
            <a:r>
              <a:rPr lang="en-US" sz="1867" b="1" kern="0" dirty="0">
                <a:solidFill>
                  <a:prstClr val="white"/>
                </a:solidFill>
              </a:rPr>
              <a:t>: </a:t>
            </a:r>
            <a:r>
              <a:rPr lang="en-US" sz="1867" kern="0" dirty="0">
                <a:solidFill>
                  <a:prstClr val="white"/>
                </a:solidFill>
              </a:rPr>
              <a:t> Uses design thinking to define personas, needs and transformational needs</a:t>
            </a:r>
          </a:p>
          <a:p>
            <a:pPr defTabSz="607283">
              <a:buClr>
                <a:prstClr val="white"/>
              </a:buClr>
              <a:buFont typeface="Wingdings" panose="05000000000000000000" pitchFamily="2" charset="2"/>
              <a:buChar char="§"/>
            </a:pPr>
            <a:r>
              <a:rPr lang="en-US" sz="1867" b="1" kern="0" dirty="0">
                <a:solidFill>
                  <a:srgbClr val="97E9D5">
                    <a:lumMod val="60000"/>
                    <a:lumOff val="40000"/>
                  </a:srgbClr>
                </a:solidFill>
              </a:rPr>
              <a:t>MVP </a:t>
            </a:r>
            <a:r>
              <a:rPr lang="en-US" sz="1867" b="1" kern="0" dirty="0">
                <a:solidFill>
                  <a:prstClr val="white"/>
                </a:solidFill>
              </a:rPr>
              <a:t>:</a:t>
            </a:r>
            <a:r>
              <a:rPr lang="en-US" sz="1867" kern="0" dirty="0">
                <a:solidFill>
                  <a:prstClr val="white"/>
                </a:solidFill>
              </a:rPr>
              <a:t>  Assist and partner to develop a working solution that begins the transformation</a:t>
            </a:r>
          </a:p>
          <a:p>
            <a:pPr defTabSz="607283">
              <a:buClr>
                <a:prstClr val="white"/>
              </a:buClr>
              <a:buFont typeface="Wingdings" panose="05000000000000000000" pitchFamily="2" charset="2"/>
              <a:buChar char="§"/>
            </a:pPr>
            <a:r>
              <a:rPr lang="en-US" sz="1867" b="1" kern="0" dirty="0">
                <a:solidFill>
                  <a:srgbClr val="97E9D5">
                    <a:lumMod val="60000"/>
                    <a:lumOff val="40000"/>
                  </a:srgbClr>
                </a:solidFill>
              </a:rPr>
              <a:t>Transformation </a:t>
            </a:r>
            <a:r>
              <a:rPr lang="en-US" sz="1867" b="1" kern="0" dirty="0">
                <a:solidFill>
                  <a:prstClr val="white"/>
                </a:solidFill>
              </a:rPr>
              <a:t>:  </a:t>
            </a:r>
            <a:r>
              <a:rPr lang="en-US" sz="1867" kern="0" dirty="0">
                <a:solidFill>
                  <a:prstClr val="white"/>
                </a:solidFill>
              </a:rPr>
              <a:t>Provide leadership and guidance in extending the MVP in transforming operational capabilities and processes</a:t>
            </a:r>
          </a:p>
          <a:p>
            <a:pPr defTabSz="607283">
              <a:buClr>
                <a:prstClr val="white"/>
              </a:buClr>
            </a:pPr>
            <a:endParaRPr lang="en-US" sz="1867" kern="0" dirty="0">
              <a:solidFill>
                <a:prstClr val="white"/>
              </a:solidFill>
            </a:endParaRPr>
          </a:p>
          <a:p>
            <a:pPr marL="0" indent="0" defTabSz="607283">
              <a:buClr>
                <a:prstClr val="white"/>
              </a:buClr>
              <a:buNone/>
            </a:pPr>
            <a:endParaRPr lang="en-US" sz="1867" kern="0" dirty="0">
              <a:solidFill>
                <a:prstClr val="white"/>
              </a:solidFill>
            </a:endParaRPr>
          </a:p>
        </p:txBody>
      </p:sp>
      <p:pic>
        <p:nvPicPr>
          <p:cNvPr id="23" name="Picture 22"/>
          <p:cNvPicPr>
            <a:picLocks noChangeAspect="1" noChangeArrowheads="1"/>
          </p:cNvPicPr>
          <p:nvPr/>
        </p:nvPicPr>
        <p:blipFill>
          <a:blip r:embed="rId3">
            <a:clrChange>
              <a:clrFrom>
                <a:srgbClr val="DFE9E9"/>
              </a:clrFrom>
              <a:clrTo>
                <a:srgbClr val="DFE9E9">
                  <a:alpha val="0"/>
                </a:srgbClr>
              </a:clrTo>
            </a:clrChange>
            <a:extLst>
              <a:ext uri="{28A0092B-C50C-407E-A947-70E740481C1C}">
                <a14:useLocalDpi xmlns:a14="http://schemas.microsoft.com/office/drawing/2010/main" val="0"/>
              </a:ext>
            </a:extLst>
          </a:blip>
          <a:srcRect/>
          <a:stretch>
            <a:fillRect/>
          </a:stretch>
        </p:blipFill>
        <p:spPr bwMode="auto">
          <a:xfrm>
            <a:off x="2746721" y="4949995"/>
            <a:ext cx="8708643" cy="1521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3"/>
          <p:cNvPicPr>
            <a:picLocks noChangeAspect="1"/>
          </p:cNvPicPr>
          <p:nvPr/>
        </p:nvPicPr>
        <p:blipFill>
          <a:blip r:embed="rId4"/>
          <a:stretch>
            <a:fillRect/>
          </a:stretch>
        </p:blipFill>
        <p:spPr>
          <a:xfrm>
            <a:off x="9628671" y="1321087"/>
            <a:ext cx="2411607" cy="2451403"/>
          </a:xfrm>
          <a:prstGeom prst="rect">
            <a:avLst/>
          </a:prstGeom>
        </p:spPr>
      </p:pic>
      <p:sp>
        <p:nvSpPr>
          <p:cNvPr id="25" name="Rectangle 24"/>
          <p:cNvSpPr/>
          <p:nvPr/>
        </p:nvSpPr>
        <p:spPr>
          <a:xfrm>
            <a:off x="2743700" y="6373337"/>
            <a:ext cx="1975056" cy="379656"/>
          </a:xfrm>
          <a:prstGeom prst="rect">
            <a:avLst/>
          </a:prstGeom>
        </p:spPr>
        <p:txBody>
          <a:bodyPr wrap="square">
            <a:spAutoFit/>
          </a:bodyPr>
          <a:lstStyle/>
          <a:p>
            <a:pPr algn="ctr" defTabSz="607283"/>
            <a:r>
              <a:rPr lang="en-US" sz="1867" i="1" kern="0" dirty="0">
                <a:solidFill>
                  <a:prstClr val="white"/>
                </a:solidFill>
              </a:rPr>
              <a:t>Half day</a:t>
            </a:r>
            <a:endParaRPr lang="en-US" sz="1867" i="1" dirty="0">
              <a:solidFill>
                <a:prstClr val="white"/>
              </a:solidFill>
            </a:endParaRPr>
          </a:p>
        </p:txBody>
      </p:sp>
      <p:sp>
        <p:nvSpPr>
          <p:cNvPr id="26" name="Rectangle 25"/>
          <p:cNvSpPr/>
          <p:nvPr/>
        </p:nvSpPr>
        <p:spPr>
          <a:xfrm>
            <a:off x="4967112" y="6383601"/>
            <a:ext cx="1964265" cy="379656"/>
          </a:xfrm>
          <a:prstGeom prst="rect">
            <a:avLst/>
          </a:prstGeom>
        </p:spPr>
        <p:txBody>
          <a:bodyPr wrap="square">
            <a:spAutoFit/>
          </a:bodyPr>
          <a:lstStyle/>
          <a:p>
            <a:pPr algn="ctr" defTabSz="607283"/>
            <a:r>
              <a:rPr lang="en-US" sz="1867" i="1" kern="0" dirty="0">
                <a:solidFill>
                  <a:prstClr val="white"/>
                </a:solidFill>
              </a:rPr>
              <a:t>2-5 days</a:t>
            </a:r>
            <a:endParaRPr lang="en-US" sz="1867" i="1" dirty="0">
              <a:solidFill>
                <a:prstClr val="white"/>
              </a:solidFill>
            </a:endParaRPr>
          </a:p>
        </p:txBody>
      </p:sp>
      <p:sp>
        <p:nvSpPr>
          <p:cNvPr id="27" name="Rectangle 26"/>
          <p:cNvSpPr/>
          <p:nvPr/>
        </p:nvSpPr>
        <p:spPr>
          <a:xfrm>
            <a:off x="7179730" y="6393281"/>
            <a:ext cx="1972036" cy="379656"/>
          </a:xfrm>
          <a:prstGeom prst="rect">
            <a:avLst/>
          </a:prstGeom>
        </p:spPr>
        <p:txBody>
          <a:bodyPr wrap="square">
            <a:spAutoFit/>
          </a:bodyPr>
          <a:lstStyle/>
          <a:p>
            <a:pPr algn="ctr" defTabSz="607283"/>
            <a:r>
              <a:rPr lang="en-US" sz="1867" i="1" kern="0" dirty="0">
                <a:solidFill>
                  <a:prstClr val="white"/>
                </a:solidFill>
              </a:rPr>
              <a:t>4-12 weeks</a:t>
            </a:r>
            <a:endParaRPr lang="en-US" sz="1867" i="1" dirty="0">
              <a:solidFill>
                <a:prstClr val="white"/>
              </a:solidFill>
            </a:endParaRPr>
          </a:p>
        </p:txBody>
      </p:sp>
      <p:sp>
        <p:nvSpPr>
          <p:cNvPr id="28" name="Rectangle 27"/>
          <p:cNvSpPr/>
          <p:nvPr/>
        </p:nvSpPr>
        <p:spPr>
          <a:xfrm>
            <a:off x="9392351" y="6402961"/>
            <a:ext cx="1941693" cy="379656"/>
          </a:xfrm>
          <a:prstGeom prst="rect">
            <a:avLst/>
          </a:prstGeom>
        </p:spPr>
        <p:txBody>
          <a:bodyPr wrap="square">
            <a:spAutoFit/>
          </a:bodyPr>
          <a:lstStyle/>
          <a:p>
            <a:pPr algn="ctr" defTabSz="607283"/>
            <a:r>
              <a:rPr lang="en-US" sz="1867" i="1" kern="0" dirty="0">
                <a:solidFill>
                  <a:prstClr val="white"/>
                </a:solidFill>
              </a:rPr>
              <a:t>12+ weeks</a:t>
            </a:r>
            <a:endParaRPr lang="en-US" sz="1867" i="1" dirty="0">
              <a:solidFill>
                <a:prstClr val="white"/>
              </a:solidFill>
            </a:endParaRPr>
          </a:p>
        </p:txBody>
      </p:sp>
      <p:sp>
        <p:nvSpPr>
          <p:cNvPr id="30" name="Content Placeholder 1"/>
          <p:cNvSpPr txBox="1">
            <a:spLocks/>
          </p:cNvSpPr>
          <p:nvPr/>
        </p:nvSpPr>
        <p:spPr>
          <a:xfrm>
            <a:off x="245649" y="1033096"/>
            <a:ext cx="9695521" cy="1351717"/>
          </a:xfrm>
          <a:prstGeom prst="rect">
            <a:avLst/>
          </a:prstGeom>
        </p:spPr>
        <p:txBody>
          <a:bodyPr/>
          <a:lstStyle>
            <a:lvl1pPr marL="342858" indent="-342858" algn="l" rtl="0" eaLnBrk="0" fontAlgn="base" hangingPunct="0">
              <a:spcBef>
                <a:spcPct val="20000"/>
              </a:spcBef>
              <a:spcAft>
                <a:spcPct val="0"/>
              </a:spcAft>
              <a:buClr>
                <a:schemeClr val="tx1"/>
              </a:buClr>
              <a:buFont typeface="Wingdings" panose="05000000000000000000" pitchFamily="2" charset="2"/>
              <a:buChar char="•"/>
              <a:defRPr sz="1600">
                <a:solidFill>
                  <a:srgbClr val="000000"/>
                </a:solidFill>
                <a:latin typeface="+mn-lt"/>
                <a:ea typeface="MS PGothic" panose="020B0600070205080204" pitchFamily="34" charset="-128"/>
                <a:cs typeface="ＭＳ Ｐゴシック" charset="0"/>
              </a:defRPr>
            </a:lvl1pPr>
            <a:lvl2pPr marL="515874" indent="-173016" algn="l" rtl="0" eaLnBrk="0" fontAlgn="base" hangingPunct="0">
              <a:spcBef>
                <a:spcPct val="20000"/>
              </a:spcBef>
              <a:spcAft>
                <a:spcPct val="0"/>
              </a:spcAft>
              <a:buClr>
                <a:schemeClr val="tx1"/>
              </a:buClr>
              <a:buChar char="•"/>
              <a:defRPr sz="1600">
                <a:solidFill>
                  <a:schemeClr val="tx1"/>
                </a:solidFill>
                <a:latin typeface="+mn-lt"/>
                <a:ea typeface="MS PGothic" panose="020B0600070205080204" pitchFamily="34" charset="-128"/>
                <a:cs typeface="ＭＳ Ｐゴシック" panose="020B0600070205080204" pitchFamily="34" charset="-128"/>
              </a:defRPr>
            </a:lvl2pPr>
            <a:lvl3pPr marL="966668" indent="-168253" algn="l" rtl="0" eaLnBrk="0" fontAlgn="base" hangingPunct="0">
              <a:spcBef>
                <a:spcPct val="20000"/>
              </a:spcBef>
              <a:spcAft>
                <a:spcPct val="0"/>
              </a:spcAft>
              <a:buClr>
                <a:schemeClr val="tx1"/>
              </a:buClr>
              <a:buFont typeface="Arial" panose="020B0604020202020204" pitchFamily="34" charset="0"/>
              <a:buChar char="–"/>
              <a:defRPr sz="1400">
                <a:solidFill>
                  <a:schemeClr val="tx1"/>
                </a:solidFill>
                <a:latin typeface="+mn-lt"/>
                <a:ea typeface="MS PGothic" panose="020B0600070205080204" pitchFamily="34" charset="-128"/>
                <a:cs typeface="ＭＳ Ｐゴシック" panose="020B0600070205080204" pitchFamily="34" charset="-128"/>
              </a:defRPr>
            </a:lvl3pPr>
            <a:lvl4pPr marL="1430161" indent="-176191" algn="l" rtl="0" eaLnBrk="0" fontAlgn="base" hangingPunct="0">
              <a:spcBef>
                <a:spcPct val="20000"/>
              </a:spcBef>
              <a:spcAft>
                <a:spcPct val="0"/>
              </a:spcAft>
              <a:buClr>
                <a:schemeClr val="tx1"/>
              </a:buClr>
              <a:buChar char="•"/>
              <a:defRPr sz="1400">
                <a:solidFill>
                  <a:schemeClr val="tx1"/>
                </a:solidFill>
                <a:latin typeface="+mn-lt"/>
                <a:ea typeface="MS PGothic" panose="020B0600070205080204" pitchFamily="34" charset="-128"/>
                <a:cs typeface="ＭＳ Ｐゴシック" panose="020B0600070205080204" pitchFamily="34" charset="-128"/>
              </a:defRPr>
            </a:lvl4pPr>
            <a:lvl5pPr marL="1719049" indent="-7937" algn="l" rtl="0" eaLnBrk="0" fontAlgn="base" hangingPunct="0">
              <a:spcBef>
                <a:spcPct val="20000"/>
              </a:spcBef>
              <a:spcAft>
                <a:spcPct val="0"/>
              </a:spcAft>
              <a:buClr>
                <a:schemeClr val="tx1"/>
              </a:buClr>
              <a:buChar char="»"/>
              <a:defRPr sz="1200">
                <a:solidFill>
                  <a:schemeClr val="tx1"/>
                </a:solidFill>
                <a:latin typeface="+mn-lt"/>
                <a:ea typeface="MS PGothic" panose="020B0600070205080204" pitchFamily="34" charset="-128"/>
                <a:cs typeface="ＭＳ Ｐゴシック" panose="020B0600070205080204" pitchFamily="34" charset="-128"/>
              </a:defRPr>
            </a:lvl5pPr>
            <a:lvl6pPr marL="2176192" indent="-7937" algn="l" rtl="0" eaLnBrk="1" fontAlgn="base" hangingPunct="1">
              <a:spcBef>
                <a:spcPct val="20000"/>
              </a:spcBef>
              <a:spcAft>
                <a:spcPct val="0"/>
              </a:spcAft>
              <a:buClr>
                <a:schemeClr val="tx1"/>
              </a:buClr>
              <a:defRPr sz="1200">
                <a:solidFill>
                  <a:schemeClr val="tx1"/>
                </a:solidFill>
                <a:latin typeface="+mn-lt"/>
              </a:defRPr>
            </a:lvl6pPr>
            <a:lvl7pPr marL="2633335" indent="-7937" algn="l" rtl="0" eaLnBrk="1" fontAlgn="base" hangingPunct="1">
              <a:spcBef>
                <a:spcPct val="20000"/>
              </a:spcBef>
              <a:spcAft>
                <a:spcPct val="0"/>
              </a:spcAft>
              <a:buClr>
                <a:schemeClr val="tx1"/>
              </a:buClr>
              <a:defRPr sz="1200">
                <a:solidFill>
                  <a:schemeClr val="tx1"/>
                </a:solidFill>
                <a:latin typeface="+mn-lt"/>
              </a:defRPr>
            </a:lvl7pPr>
            <a:lvl8pPr marL="3090479" indent="-7937" algn="l" rtl="0" eaLnBrk="1" fontAlgn="base" hangingPunct="1">
              <a:spcBef>
                <a:spcPct val="20000"/>
              </a:spcBef>
              <a:spcAft>
                <a:spcPct val="0"/>
              </a:spcAft>
              <a:buClr>
                <a:schemeClr val="tx1"/>
              </a:buClr>
              <a:defRPr sz="1200">
                <a:solidFill>
                  <a:schemeClr val="tx1"/>
                </a:solidFill>
                <a:latin typeface="+mn-lt"/>
              </a:defRPr>
            </a:lvl8pPr>
            <a:lvl9pPr marL="3547621" indent="-7937" algn="l" rtl="0" eaLnBrk="1" fontAlgn="base" hangingPunct="1">
              <a:spcBef>
                <a:spcPct val="20000"/>
              </a:spcBef>
              <a:spcAft>
                <a:spcPct val="0"/>
              </a:spcAft>
              <a:buClr>
                <a:schemeClr val="tx1"/>
              </a:buClr>
              <a:defRPr sz="1200">
                <a:solidFill>
                  <a:schemeClr val="tx1"/>
                </a:solidFill>
                <a:latin typeface="+mn-lt"/>
              </a:defRPr>
            </a:lvl9pPr>
          </a:lstStyle>
          <a:p>
            <a:pPr marL="0" indent="0" defTabSz="607283">
              <a:buClr>
                <a:prstClr val="white"/>
              </a:buClr>
              <a:buNone/>
            </a:pPr>
            <a:r>
              <a:rPr lang="en-US" sz="1867" kern="0" dirty="0">
                <a:solidFill>
                  <a:prstClr val="white"/>
                </a:solidFill>
              </a:rPr>
              <a:t>The Bluemix Garage methodology drives transformational change using design thinking.</a:t>
            </a:r>
          </a:p>
          <a:p>
            <a:pPr lvl="1" defTabSz="607283">
              <a:buClr>
                <a:prstClr val="white"/>
              </a:buClr>
            </a:pPr>
            <a:r>
              <a:rPr lang="en-US" sz="1867" b="1" kern="0" dirty="0">
                <a:solidFill>
                  <a:srgbClr val="FABB05"/>
                </a:solidFill>
              </a:rPr>
              <a:t>Deliver Operations for New Bluemix Development Culture</a:t>
            </a:r>
          </a:p>
          <a:p>
            <a:pPr lvl="1" defTabSz="607283">
              <a:buClr>
                <a:prstClr val="white"/>
              </a:buClr>
            </a:pPr>
            <a:r>
              <a:rPr lang="en-US" sz="1867" b="1" kern="0" dirty="0">
                <a:solidFill>
                  <a:srgbClr val="FABB05"/>
                </a:solidFill>
              </a:rPr>
              <a:t>Harden Applications for Production Availability</a:t>
            </a:r>
          </a:p>
          <a:p>
            <a:pPr lvl="1" defTabSz="607283">
              <a:buClr>
                <a:prstClr val="white"/>
              </a:buClr>
            </a:pPr>
            <a:r>
              <a:rPr lang="en-US" sz="1867" b="1" kern="0" dirty="0">
                <a:solidFill>
                  <a:srgbClr val="FABB05"/>
                </a:solidFill>
              </a:rPr>
              <a:t>Increase Service Management Efficiency</a:t>
            </a:r>
          </a:p>
          <a:p>
            <a:pPr marL="0" indent="0" defTabSz="607283">
              <a:buClr>
                <a:prstClr val="white"/>
              </a:buClr>
              <a:buNone/>
            </a:pPr>
            <a:r>
              <a:rPr lang="de-DE" sz="1867" kern="0" dirty="0">
                <a:solidFill>
                  <a:prstClr val="white"/>
                </a:solidFill>
              </a:rPr>
              <a:t>The CSMO Offering addresses the </a:t>
            </a:r>
            <a:r>
              <a:rPr lang="de-DE" sz="1867" b="1" kern="0" dirty="0">
                <a:solidFill>
                  <a:prstClr val="white"/>
                </a:solidFill>
              </a:rPr>
              <a:t>specific needs of the Operational side</a:t>
            </a:r>
            <a:r>
              <a:rPr lang="de-DE" sz="1867" kern="0" dirty="0">
                <a:solidFill>
                  <a:prstClr val="white"/>
                </a:solidFill>
              </a:rPr>
              <a:t>, just like the Bluemix Garage does for the Development side. Plus, we will enable cross-fertilization and integration between these offerings.</a:t>
            </a:r>
            <a:endParaRPr lang="en-US" sz="1867" kern="0" dirty="0">
              <a:solidFill>
                <a:prstClr val="white"/>
              </a:solidFill>
            </a:endParaRPr>
          </a:p>
        </p:txBody>
      </p:sp>
    </p:spTree>
    <p:extLst>
      <p:ext uri="{BB962C8B-B14F-4D97-AF65-F5344CB8AC3E}">
        <p14:creationId xmlns:p14="http://schemas.microsoft.com/office/powerpoint/2010/main" val="4255305561"/>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noGrp="1"/>
          </p:cNvSpPr>
          <p:nvPr>
            <p:ph type="title"/>
          </p:nvPr>
        </p:nvSpPr>
        <p:spPr>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40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Incident Management</a:t>
            </a:r>
            <a:endParaRPr lang="en-US" sz="2400" b="1" dirty="0">
              <a:solidFill>
                <a:srgbClr val="FFFF00"/>
              </a:solidFill>
              <a:latin typeface="Arial" charset="0"/>
              <a:ea typeface="Arial" charset="0"/>
              <a:cs typeface="Arial" charset="0"/>
            </a:endParaRPr>
          </a:p>
        </p:txBody>
      </p:sp>
      <p:sp>
        <p:nvSpPr>
          <p:cNvPr id="2" name="Content Placeholder 1"/>
          <p:cNvSpPr>
            <a:spLocks noGrp="1"/>
          </p:cNvSpPr>
          <p:nvPr>
            <p:ph sz="half" idx="1"/>
          </p:nvPr>
        </p:nvSpPr>
        <p:spPr>
          <a:xfrm>
            <a:off x="285499" y="1678635"/>
            <a:ext cx="4481810" cy="4351339"/>
          </a:xfrm>
        </p:spPr>
        <p:txBody>
          <a:bodyPr/>
          <a:lstStyle/>
          <a:p>
            <a:pPr marL="115885" indent="-115885" defTabSz="607283">
              <a:spcBef>
                <a:spcPts val="600"/>
              </a:spcBef>
            </a:pPr>
            <a:r>
              <a:rPr lang="en-US" sz="2000" dirty="0">
                <a:solidFill>
                  <a:prstClr val="white"/>
                </a:solidFill>
                <a:latin typeface="Arial Narrow" panose="020B0606020202030204" pitchFamily="34" charset="0"/>
              </a:rPr>
              <a:t>Assure Availability and Performance of applications running on the IBM Cloud platform, given the target SLA of 99.99% availability for applications</a:t>
            </a:r>
          </a:p>
          <a:p>
            <a:pPr marL="115885" indent="-115885" defTabSz="607283">
              <a:spcBef>
                <a:spcPts val="600"/>
              </a:spcBef>
            </a:pPr>
            <a:r>
              <a:rPr lang="en-US" sz="2000" dirty="0">
                <a:solidFill>
                  <a:prstClr val="white"/>
                </a:solidFill>
                <a:latin typeface="Arial Narrow" panose="020B0606020202030204" pitchFamily="34" charset="0"/>
              </a:rPr>
              <a:t>Reduce mean-time-to-repair to restore service as quickly as possible</a:t>
            </a:r>
          </a:p>
          <a:p>
            <a:pPr marL="115885" indent="-115885" defTabSz="607283">
              <a:spcBef>
                <a:spcPts val="600"/>
              </a:spcBef>
            </a:pPr>
            <a:r>
              <a:rPr lang="en-US" sz="2000" dirty="0">
                <a:solidFill>
                  <a:prstClr val="white"/>
                </a:solidFill>
                <a:latin typeface="Arial Narrow" panose="020B0606020202030204" pitchFamily="34" charset="0"/>
              </a:rPr>
              <a:t>Managing and controlling operational risks and threats</a:t>
            </a:r>
          </a:p>
          <a:p>
            <a:endParaRPr lang="en-US" dirty="0"/>
          </a:p>
        </p:txBody>
      </p:sp>
      <p:sp>
        <p:nvSpPr>
          <p:cNvPr id="4" name="Content Placeholder 3"/>
          <p:cNvSpPr>
            <a:spLocks noGrp="1"/>
          </p:cNvSpPr>
          <p:nvPr>
            <p:ph sz="half" idx="2"/>
          </p:nvPr>
        </p:nvSpPr>
        <p:spPr/>
        <p:txBody>
          <a:bodyPr/>
          <a:lstStyle/>
          <a:p>
            <a:endParaRPr lang="en-US"/>
          </a:p>
        </p:txBody>
      </p:sp>
      <p:pic>
        <p:nvPicPr>
          <p:cNvPr id="2050" name="Picture 2" descr="CSMO Incident Management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2445" y="1458183"/>
            <a:ext cx="6835239" cy="4635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60794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366093" y="657054"/>
            <a:ext cx="9460659" cy="6099959"/>
          </a:xfrm>
          <a:prstGeom prst="roundRect">
            <a:avLst>
              <a:gd name="adj" fmla="val 7522"/>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sz="2400">
              <a:solidFill>
                <a:prstClr val="white"/>
              </a:solidFill>
            </a:endParaRPr>
          </a:p>
        </p:txBody>
      </p:sp>
      <p:sp>
        <p:nvSpPr>
          <p:cNvPr id="3" name="Title 2"/>
          <p:cNvSpPr txBox="1">
            <a:spLocks noGrp="1"/>
          </p:cNvSpPr>
          <p:nvPr>
            <p:ph type="title"/>
          </p:nvPr>
        </p:nvSpPr>
        <p:spPr>
          <a:xfrm>
            <a:off x="311151" y="225426"/>
            <a:ext cx="10515600" cy="570641"/>
          </a:xfrm>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400" b="1">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Incident Management</a:t>
            </a:r>
            <a:endParaRPr lang="en-US" sz="2400" b="1" dirty="0">
              <a:solidFill>
                <a:srgbClr val="FFFF00"/>
              </a:solidFill>
              <a:latin typeface="Arial" charset="0"/>
              <a:ea typeface="Arial" charset="0"/>
              <a:cs typeface="Arial" charset="0"/>
            </a:endParaRPr>
          </a:p>
        </p:txBody>
      </p:sp>
      <p:pic>
        <p:nvPicPr>
          <p:cNvPr id="5" name="Picture 2" descr="CSMO Incident Management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4141" y="796067"/>
            <a:ext cx="8755160" cy="5937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4142288"/>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noGrp="1"/>
          </p:cNvSpPr>
          <p:nvPr>
            <p:ph type="title"/>
          </p:nvPr>
        </p:nvSpPr>
        <p:spPr>
          <a:xfrm>
            <a:off x="311151" y="225426"/>
            <a:ext cx="10515600" cy="570641"/>
          </a:xfrm>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40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Incident Management Tool Chain</a:t>
            </a:r>
            <a:endParaRPr lang="en-US" sz="2400" b="1" dirty="0">
              <a:solidFill>
                <a:srgbClr val="FFFF00"/>
              </a:solidFill>
              <a:latin typeface="Arial" charset="0"/>
              <a:ea typeface="Arial" charset="0"/>
              <a:cs typeface="Arial" charset="0"/>
            </a:endParaRPr>
          </a:p>
        </p:txBody>
      </p:sp>
      <p:sp>
        <p:nvSpPr>
          <p:cNvPr id="5" name="Rounded Rectangle 44"/>
          <p:cNvSpPr>
            <a:spLocks noChangeArrowheads="1"/>
          </p:cNvSpPr>
          <p:nvPr/>
        </p:nvSpPr>
        <p:spPr bwMode="auto">
          <a:xfrm>
            <a:off x="2093421" y="710038"/>
            <a:ext cx="2179903" cy="5933429"/>
          </a:xfrm>
          <a:prstGeom prst="roundRect">
            <a:avLst>
              <a:gd name="adj" fmla="val 16667"/>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defTabSz="607283"/>
            <a:endParaRPr lang="en-US" altLang="en-US" sz="2133">
              <a:solidFill>
                <a:prstClr val="white"/>
              </a:solidFill>
            </a:endParaRPr>
          </a:p>
        </p:txBody>
      </p:sp>
      <p:sp>
        <p:nvSpPr>
          <p:cNvPr id="6" name="TextBox 46"/>
          <p:cNvSpPr txBox="1">
            <a:spLocks noChangeArrowheads="1"/>
          </p:cNvSpPr>
          <p:nvPr/>
        </p:nvSpPr>
        <p:spPr bwMode="auto">
          <a:xfrm>
            <a:off x="2093420" y="6245820"/>
            <a:ext cx="2183451"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defTabSz="607283"/>
            <a:r>
              <a:rPr lang="de-DE" altLang="en-US" sz="2133" i="1" dirty="0">
                <a:solidFill>
                  <a:srgbClr val="41AEBD">
                    <a:lumMod val="60000"/>
                    <a:lumOff val="40000"/>
                  </a:srgbClr>
                </a:solidFill>
              </a:rPr>
              <a:t>Monitor</a:t>
            </a:r>
            <a:endParaRPr lang="en-US" altLang="en-US" sz="2133" i="1" dirty="0">
              <a:solidFill>
                <a:srgbClr val="41AEBD">
                  <a:lumMod val="60000"/>
                  <a:lumOff val="40000"/>
                </a:srgbClr>
              </a:solidFill>
            </a:endParaRPr>
          </a:p>
        </p:txBody>
      </p:sp>
      <p:sp>
        <p:nvSpPr>
          <p:cNvPr id="7" name="Rounded Rectangle 47"/>
          <p:cNvSpPr>
            <a:spLocks noChangeArrowheads="1"/>
          </p:cNvSpPr>
          <p:nvPr/>
        </p:nvSpPr>
        <p:spPr bwMode="auto">
          <a:xfrm>
            <a:off x="4601462" y="710038"/>
            <a:ext cx="2179903" cy="5933429"/>
          </a:xfrm>
          <a:prstGeom prst="roundRect">
            <a:avLst>
              <a:gd name="adj" fmla="val 16667"/>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defTabSz="607283"/>
            <a:endParaRPr lang="en-US" altLang="en-US" sz="2133">
              <a:solidFill>
                <a:prstClr val="white"/>
              </a:solidFill>
            </a:endParaRPr>
          </a:p>
        </p:txBody>
      </p:sp>
      <p:sp>
        <p:nvSpPr>
          <p:cNvPr id="8" name="TextBox 48"/>
          <p:cNvSpPr txBox="1">
            <a:spLocks noChangeArrowheads="1"/>
          </p:cNvSpPr>
          <p:nvPr/>
        </p:nvSpPr>
        <p:spPr bwMode="auto">
          <a:xfrm>
            <a:off x="4601461" y="6245820"/>
            <a:ext cx="2183451"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defTabSz="607283"/>
            <a:r>
              <a:rPr lang="de-DE" altLang="en-US" sz="2133" i="1">
                <a:solidFill>
                  <a:srgbClr val="41AEBD">
                    <a:lumMod val="60000"/>
                    <a:lumOff val="40000"/>
                  </a:srgbClr>
                </a:solidFill>
              </a:rPr>
              <a:t>Analyze</a:t>
            </a:r>
            <a:endParaRPr lang="en-US" altLang="en-US" sz="2133" i="1">
              <a:solidFill>
                <a:srgbClr val="41AEBD">
                  <a:lumMod val="60000"/>
                  <a:lumOff val="40000"/>
                </a:srgbClr>
              </a:solidFill>
            </a:endParaRPr>
          </a:p>
        </p:txBody>
      </p:sp>
      <p:sp>
        <p:nvSpPr>
          <p:cNvPr id="9" name="Rounded Rectangle 49"/>
          <p:cNvSpPr>
            <a:spLocks noChangeArrowheads="1"/>
          </p:cNvSpPr>
          <p:nvPr/>
        </p:nvSpPr>
        <p:spPr bwMode="auto">
          <a:xfrm>
            <a:off x="7109504" y="710038"/>
            <a:ext cx="2178129" cy="5933429"/>
          </a:xfrm>
          <a:prstGeom prst="roundRect">
            <a:avLst>
              <a:gd name="adj" fmla="val 16667"/>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defTabSz="607283"/>
            <a:endParaRPr lang="en-US" altLang="en-US" sz="2133">
              <a:solidFill>
                <a:prstClr val="white"/>
              </a:solidFill>
            </a:endParaRPr>
          </a:p>
        </p:txBody>
      </p:sp>
      <p:sp>
        <p:nvSpPr>
          <p:cNvPr id="10" name="TextBox 50"/>
          <p:cNvSpPr txBox="1">
            <a:spLocks noChangeArrowheads="1"/>
          </p:cNvSpPr>
          <p:nvPr/>
        </p:nvSpPr>
        <p:spPr bwMode="auto">
          <a:xfrm>
            <a:off x="7104182" y="6245820"/>
            <a:ext cx="2183452"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defTabSz="607283"/>
            <a:r>
              <a:rPr lang="de-DE" altLang="en-US" sz="2133" i="1">
                <a:solidFill>
                  <a:srgbClr val="41AEBD">
                    <a:lumMod val="60000"/>
                    <a:lumOff val="40000"/>
                  </a:srgbClr>
                </a:solidFill>
              </a:rPr>
              <a:t>Plan</a:t>
            </a:r>
            <a:endParaRPr lang="en-US" altLang="en-US" sz="2133" i="1">
              <a:solidFill>
                <a:srgbClr val="41AEBD">
                  <a:lumMod val="60000"/>
                  <a:lumOff val="40000"/>
                </a:srgbClr>
              </a:solidFill>
            </a:endParaRPr>
          </a:p>
        </p:txBody>
      </p:sp>
      <p:sp>
        <p:nvSpPr>
          <p:cNvPr id="11" name="Rounded Rectangle 51"/>
          <p:cNvSpPr>
            <a:spLocks noChangeArrowheads="1"/>
          </p:cNvSpPr>
          <p:nvPr/>
        </p:nvSpPr>
        <p:spPr bwMode="auto">
          <a:xfrm>
            <a:off x="9615771" y="710038"/>
            <a:ext cx="2179904" cy="5933429"/>
          </a:xfrm>
          <a:prstGeom prst="roundRect">
            <a:avLst>
              <a:gd name="adj" fmla="val 16667"/>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defTabSz="607283"/>
            <a:endParaRPr lang="en-US" altLang="en-US" sz="2133">
              <a:solidFill>
                <a:prstClr val="white"/>
              </a:solidFill>
            </a:endParaRPr>
          </a:p>
        </p:txBody>
      </p:sp>
      <p:sp>
        <p:nvSpPr>
          <p:cNvPr id="12" name="TextBox 52"/>
          <p:cNvSpPr txBox="1">
            <a:spLocks noChangeArrowheads="1"/>
          </p:cNvSpPr>
          <p:nvPr/>
        </p:nvSpPr>
        <p:spPr bwMode="auto">
          <a:xfrm>
            <a:off x="9612223" y="6263629"/>
            <a:ext cx="2183452"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defTabSz="607283"/>
            <a:r>
              <a:rPr lang="de-DE" altLang="en-US" sz="2133" i="1" dirty="0">
                <a:solidFill>
                  <a:srgbClr val="41AEBD">
                    <a:lumMod val="60000"/>
                    <a:lumOff val="40000"/>
                  </a:srgbClr>
                </a:solidFill>
              </a:rPr>
              <a:t>Execute</a:t>
            </a:r>
            <a:endParaRPr lang="en-US" altLang="en-US" sz="2133" i="1" dirty="0">
              <a:solidFill>
                <a:srgbClr val="41AEBD">
                  <a:lumMod val="60000"/>
                  <a:lumOff val="40000"/>
                </a:srgbClr>
              </a:solidFill>
            </a:endParaRPr>
          </a:p>
        </p:txBody>
      </p:sp>
      <p:sp>
        <p:nvSpPr>
          <p:cNvPr id="13" name="TextBox 36"/>
          <p:cNvSpPr txBox="1">
            <a:spLocks noChangeArrowheads="1"/>
          </p:cNvSpPr>
          <p:nvPr/>
        </p:nvSpPr>
        <p:spPr bwMode="auto">
          <a:xfrm>
            <a:off x="2387857" y="3897579"/>
            <a:ext cx="1560875" cy="707694"/>
          </a:xfrm>
          <a:prstGeom prst="rect">
            <a:avLst/>
          </a:prstGeom>
          <a:solidFill>
            <a:schemeClr val="accent2">
              <a:lumMod val="40000"/>
              <a:lumOff val="60000"/>
            </a:schemeClr>
          </a:solidFill>
          <a:ln w="9525">
            <a:solidFill>
              <a:schemeClr val="accent1"/>
            </a:solidFill>
            <a:miter lim="800000"/>
            <a:headEnd/>
            <a:tailEnd/>
          </a:ln>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defTabSz="607283">
              <a:defRPr/>
            </a:pPr>
            <a:endParaRPr lang="en-US" altLang="en-US" sz="1333" b="1" dirty="0">
              <a:solidFill>
                <a:srgbClr val="002060"/>
              </a:solidFill>
              <a:latin typeface="Arial" panose="020B0604020202020204" pitchFamily="34" charset="0"/>
              <a:ea typeface="ＭＳ Ｐゴシック" pitchFamily="34" charset="-128"/>
              <a:cs typeface="Arial" panose="020B0604020202020204" pitchFamily="34" charset="0"/>
            </a:endParaRPr>
          </a:p>
          <a:p>
            <a:pPr algn="ctr" defTabSz="607283">
              <a:defRPr/>
            </a:pPr>
            <a:r>
              <a:rPr lang="en-US" altLang="en-US" sz="1333" b="1" dirty="0">
                <a:solidFill>
                  <a:srgbClr val="002060"/>
                </a:solidFill>
                <a:latin typeface="Arial" panose="020B0604020202020204" pitchFamily="34" charset="0"/>
                <a:ea typeface="ＭＳ Ｐゴシック" pitchFamily="34" charset="-128"/>
                <a:cs typeface="Arial" panose="020B0604020202020204" pitchFamily="34" charset="0"/>
              </a:rPr>
              <a:t>Logging</a:t>
            </a:r>
          </a:p>
          <a:p>
            <a:pPr algn="ctr" defTabSz="607283">
              <a:defRPr/>
            </a:pPr>
            <a:endParaRPr lang="en-US" altLang="en-US" sz="1333" b="1" dirty="0">
              <a:solidFill>
                <a:srgbClr val="002060"/>
              </a:solidFill>
              <a:latin typeface="Arial" panose="020B0604020202020204" pitchFamily="34" charset="0"/>
              <a:ea typeface="ＭＳ Ｐゴシック" pitchFamily="34" charset="-128"/>
              <a:cs typeface="Arial" panose="020B0604020202020204" pitchFamily="34" charset="0"/>
            </a:endParaRPr>
          </a:p>
        </p:txBody>
      </p:sp>
      <p:sp>
        <p:nvSpPr>
          <p:cNvPr id="14" name="TextBox 36"/>
          <p:cNvSpPr txBox="1">
            <a:spLocks noChangeArrowheads="1"/>
          </p:cNvSpPr>
          <p:nvPr/>
        </p:nvSpPr>
        <p:spPr bwMode="auto">
          <a:xfrm>
            <a:off x="2387857" y="2822772"/>
            <a:ext cx="1560875" cy="707694"/>
          </a:xfrm>
          <a:prstGeom prst="rect">
            <a:avLst/>
          </a:prstGeom>
          <a:solidFill>
            <a:schemeClr val="accent2">
              <a:lumMod val="40000"/>
              <a:lumOff val="60000"/>
            </a:schemeClr>
          </a:solidFill>
          <a:ln w="9525">
            <a:solidFill>
              <a:schemeClr val="accent1"/>
            </a:solidFill>
            <a:miter lim="800000"/>
            <a:headEnd/>
            <a:tailEnd/>
          </a:ln>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defTabSz="607283">
              <a:defRPr/>
            </a:pPr>
            <a:endParaRPr lang="en-US" altLang="en-US" sz="1333" b="1" dirty="0">
              <a:solidFill>
                <a:srgbClr val="002060"/>
              </a:solidFill>
              <a:latin typeface="Arial" panose="020B0604020202020204" pitchFamily="34" charset="0"/>
              <a:ea typeface="ＭＳ Ｐゴシック" pitchFamily="34" charset="-128"/>
              <a:cs typeface="Arial" panose="020B0604020202020204" pitchFamily="34" charset="0"/>
            </a:endParaRPr>
          </a:p>
          <a:p>
            <a:pPr algn="ctr" defTabSz="607283">
              <a:defRPr/>
            </a:pPr>
            <a:r>
              <a:rPr lang="en-US" altLang="en-US" sz="1333" b="1" dirty="0">
                <a:solidFill>
                  <a:srgbClr val="002060"/>
                </a:solidFill>
                <a:latin typeface="Arial" panose="020B0604020202020204" pitchFamily="34" charset="0"/>
                <a:ea typeface="ＭＳ Ｐゴシック" pitchFamily="34" charset="-128"/>
                <a:cs typeface="Arial" panose="020B0604020202020204" pitchFamily="34" charset="0"/>
              </a:rPr>
              <a:t>Monitoring</a:t>
            </a:r>
          </a:p>
          <a:p>
            <a:pPr algn="ctr" defTabSz="607283">
              <a:defRPr/>
            </a:pPr>
            <a:endParaRPr lang="en-US" altLang="en-US" sz="1333" b="1" dirty="0">
              <a:solidFill>
                <a:srgbClr val="002060"/>
              </a:solidFill>
              <a:latin typeface="Arial" panose="020B0604020202020204" pitchFamily="34" charset="0"/>
              <a:ea typeface="ＭＳ Ｐゴシック" pitchFamily="34" charset="-128"/>
              <a:cs typeface="Arial" panose="020B0604020202020204" pitchFamily="34" charset="0"/>
            </a:endParaRPr>
          </a:p>
        </p:txBody>
      </p:sp>
      <p:sp>
        <p:nvSpPr>
          <p:cNvPr id="15" name="TextBox 36"/>
          <p:cNvSpPr txBox="1">
            <a:spLocks noChangeArrowheads="1"/>
          </p:cNvSpPr>
          <p:nvPr/>
        </p:nvSpPr>
        <p:spPr bwMode="auto">
          <a:xfrm>
            <a:off x="5004096" y="3691115"/>
            <a:ext cx="1319648" cy="912814"/>
          </a:xfrm>
          <a:prstGeom prst="rect">
            <a:avLst/>
          </a:prstGeom>
          <a:solidFill>
            <a:schemeClr val="accent2">
              <a:lumMod val="40000"/>
              <a:lumOff val="60000"/>
            </a:schemeClr>
          </a:solidFill>
          <a:ln w="9525">
            <a:solidFill>
              <a:schemeClr val="accent1"/>
            </a:solidFill>
            <a:miter lim="800000"/>
            <a:headEnd/>
            <a:tailEnd/>
          </a:ln>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defTabSz="607283">
              <a:defRPr/>
            </a:pPr>
            <a:endParaRPr lang="en-US" altLang="en-US" sz="1333" b="1" dirty="0">
              <a:solidFill>
                <a:srgbClr val="002060"/>
              </a:solidFill>
              <a:latin typeface="Arial" panose="020B0604020202020204" pitchFamily="34" charset="0"/>
              <a:ea typeface="ＭＳ Ｐゴシック" pitchFamily="34" charset="-128"/>
              <a:cs typeface="Arial" panose="020B0604020202020204" pitchFamily="34" charset="0"/>
            </a:endParaRPr>
          </a:p>
          <a:p>
            <a:pPr algn="ctr" defTabSz="607283">
              <a:defRPr/>
            </a:pPr>
            <a:r>
              <a:rPr lang="en-US" altLang="en-US" sz="1333" b="1" dirty="0">
                <a:solidFill>
                  <a:srgbClr val="002060"/>
                </a:solidFill>
                <a:latin typeface="Arial" panose="020B0604020202020204" pitchFamily="34" charset="0"/>
                <a:ea typeface="ＭＳ Ｐゴシック" pitchFamily="34" charset="-128"/>
                <a:cs typeface="Arial" panose="020B0604020202020204" pitchFamily="34" charset="0"/>
              </a:rPr>
              <a:t>Event</a:t>
            </a:r>
          </a:p>
          <a:p>
            <a:pPr algn="ctr" defTabSz="607283">
              <a:defRPr/>
            </a:pPr>
            <a:r>
              <a:rPr lang="en-US" altLang="en-US" sz="1333" b="1" dirty="0" smtClean="0">
                <a:solidFill>
                  <a:srgbClr val="002060"/>
                </a:solidFill>
                <a:latin typeface="Arial" panose="020B0604020202020204" pitchFamily="34" charset="0"/>
                <a:ea typeface="ＭＳ Ｐゴシック" pitchFamily="34" charset="-128"/>
                <a:cs typeface="Arial" panose="020B0604020202020204" pitchFamily="34" charset="0"/>
              </a:rPr>
              <a:t>Management</a:t>
            </a:r>
            <a:endParaRPr lang="en-US" altLang="en-US" sz="1333" b="1" dirty="0">
              <a:solidFill>
                <a:srgbClr val="002060"/>
              </a:solidFill>
              <a:latin typeface="Arial" panose="020B0604020202020204" pitchFamily="34" charset="0"/>
              <a:ea typeface="ＭＳ Ｐゴシック" pitchFamily="34" charset="-128"/>
              <a:cs typeface="Arial" panose="020B0604020202020204" pitchFamily="34" charset="0"/>
            </a:endParaRPr>
          </a:p>
          <a:p>
            <a:pPr algn="ctr" defTabSz="607283">
              <a:defRPr/>
            </a:pPr>
            <a:endParaRPr lang="en-US" altLang="en-US" sz="1333" b="1" dirty="0">
              <a:solidFill>
                <a:srgbClr val="002060"/>
              </a:solidFill>
              <a:latin typeface="Arial" panose="020B0604020202020204" pitchFamily="34" charset="0"/>
              <a:ea typeface="ＭＳ Ｐゴシック" pitchFamily="34" charset="-128"/>
              <a:cs typeface="Arial" panose="020B0604020202020204" pitchFamily="34" charset="0"/>
            </a:endParaRPr>
          </a:p>
        </p:txBody>
      </p:sp>
      <p:sp>
        <p:nvSpPr>
          <p:cNvPr id="16" name="TextBox 36"/>
          <p:cNvSpPr txBox="1">
            <a:spLocks noChangeArrowheads="1"/>
          </p:cNvSpPr>
          <p:nvPr/>
        </p:nvSpPr>
        <p:spPr bwMode="auto">
          <a:xfrm>
            <a:off x="6109125" y="2329860"/>
            <a:ext cx="5069295" cy="707694"/>
          </a:xfrm>
          <a:prstGeom prst="rect">
            <a:avLst/>
          </a:prstGeom>
          <a:solidFill>
            <a:schemeClr val="accent2">
              <a:lumMod val="40000"/>
              <a:lumOff val="60000"/>
            </a:schemeClr>
          </a:solidFill>
          <a:ln w="9525">
            <a:solidFill>
              <a:schemeClr val="accent1"/>
            </a:solidFill>
            <a:miter lim="800000"/>
            <a:headEnd/>
            <a:tailEnd/>
          </a:ln>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defTabSz="607283">
              <a:defRPr/>
            </a:pPr>
            <a:endParaRPr lang="en-US" altLang="en-US" sz="1333" b="1" dirty="0">
              <a:solidFill>
                <a:srgbClr val="002060"/>
              </a:solidFill>
              <a:latin typeface="Arial" panose="020B0604020202020204" pitchFamily="34" charset="0"/>
              <a:ea typeface="ＭＳ Ｐゴシック" pitchFamily="34" charset="-128"/>
              <a:cs typeface="Arial" panose="020B0604020202020204" pitchFamily="34" charset="0"/>
            </a:endParaRPr>
          </a:p>
          <a:p>
            <a:pPr algn="ctr" defTabSz="607283">
              <a:defRPr/>
            </a:pPr>
            <a:r>
              <a:rPr lang="en-US" altLang="en-US" sz="1333" b="1" dirty="0">
                <a:solidFill>
                  <a:srgbClr val="002060"/>
                </a:solidFill>
                <a:latin typeface="Arial" panose="020B0604020202020204" pitchFamily="34" charset="0"/>
                <a:ea typeface="ＭＳ Ｐゴシック" pitchFamily="34" charset="-128"/>
                <a:cs typeface="Arial" panose="020B0604020202020204" pitchFamily="34" charset="0"/>
              </a:rPr>
              <a:t>Runbooks</a:t>
            </a:r>
          </a:p>
          <a:p>
            <a:pPr algn="ctr" defTabSz="607283">
              <a:defRPr/>
            </a:pPr>
            <a:endParaRPr lang="en-US" altLang="en-US" sz="1333" b="1" dirty="0">
              <a:solidFill>
                <a:srgbClr val="002060"/>
              </a:solidFill>
              <a:latin typeface="Arial" panose="020B0604020202020204" pitchFamily="34" charset="0"/>
              <a:ea typeface="ＭＳ Ｐゴシック" pitchFamily="34" charset="-128"/>
              <a:cs typeface="Arial" panose="020B0604020202020204" pitchFamily="34" charset="0"/>
            </a:endParaRPr>
          </a:p>
        </p:txBody>
      </p:sp>
      <p:sp>
        <p:nvSpPr>
          <p:cNvPr id="17" name="TextBox 36"/>
          <p:cNvSpPr txBox="1">
            <a:spLocks noChangeArrowheads="1"/>
          </p:cNvSpPr>
          <p:nvPr/>
        </p:nvSpPr>
        <p:spPr bwMode="auto">
          <a:xfrm>
            <a:off x="7530343" y="3895566"/>
            <a:ext cx="1319648" cy="707694"/>
          </a:xfrm>
          <a:prstGeom prst="rect">
            <a:avLst/>
          </a:prstGeom>
          <a:solidFill>
            <a:schemeClr val="accent2">
              <a:lumMod val="40000"/>
              <a:lumOff val="60000"/>
            </a:schemeClr>
          </a:solidFill>
          <a:ln w="9525">
            <a:solidFill>
              <a:schemeClr val="accent1"/>
            </a:solidFill>
            <a:miter lim="800000"/>
            <a:headEnd/>
            <a:tailEnd/>
          </a:ln>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defTabSz="607283">
              <a:defRPr/>
            </a:pPr>
            <a:endParaRPr lang="en-US" altLang="en-US" sz="1333" b="1" dirty="0">
              <a:solidFill>
                <a:srgbClr val="002060"/>
              </a:solidFill>
              <a:latin typeface="Arial" panose="020B0604020202020204" pitchFamily="34" charset="0"/>
              <a:ea typeface="ＭＳ Ｐゴシック" pitchFamily="34" charset="-128"/>
              <a:cs typeface="Arial" panose="020B0604020202020204" pitchFamily="34" charset="0"/>
            </a:endParaRPr>
          </a:p>
          <a:p>
            <a:pPr algn="ctr" defTabSz="607283">
              <a:defRPr/>
            </a:pPr>
            <a:r>
              <a:rPr lang="en-US" altLang="en-US" sz="1333" b="1" dirty="0">
                <a:solidFill>
                  <a:srgbClr val="002060"/>
                </a:solidFill>
                <a:latin typeface="Arial" panose="020B0604020202020204" pitchFamily="34" charset="0"/>
                <a:ea typeface="ＭＳ Ｐゴシック" pitchFamily="34" charset="-128"/>
                <a:cs typeface="Arial" panose="020B0604020202020204" pitchFamily="34" charset="0"/>
              </a:rPr>
              <a:t>Notification</a:t>
            </a:r>
          </a:p>
          <a:p>
            <a:pPr algn="ctr" defTabSz="607283">
              <a:defRPr/>
            </a:pPr>
            <a:endParaRPr lang="en-US" altLang="en-US" sz="1333" b="1" dirty="0">
              <a:solidFill>
                <a:srgbClr val="002060"/>
              </a:solidFill>
              <a:latin typeface="Arial" panose="020B0604020202020204" pitchFamily="34" charset="0"/>
              <a:ea typeface="ＭＳ Ｐゴシック" pitchFamily="34" charset="-128"/>
              <a:cs typeface="Arial" panose="020B0604020202020204" pitchFamily="34" charset="0"/>
            </a:endParaRPr>
          </a:p>
        </p:txBody>
      </p:sp>
      <p:sp>
        <p:nvSpPr>
          <p:cNvPr id="18" name="TextBox 36"/>
          <p:cNvSpPr txBox="1">
            <a:spLocks noChangeArrowheads="1"/>
          </p:cNvSpPr>
          <p:nvPr/>
        </p:nvSpPr>
        <p:spPr bwMode="auto">
          <a:xfrm>
            <a:off x="2925294" y="1125925"/>
            <a:ext cx="8357775" cy="707694"/>
          </a:xfrm>
          <a:prstGeom prst="rect">
            <a:avLst/>
          </a:prstGeom>
          <a:solidFill>
            <a:schemeClr val="accent2">
              <a:lumMod val="40000"/>
              <a:lumOff val="60000"/>
            </a:schemeClr>
          </a:solidFill>
          <a:ln w="9525">
            <a:solidFill>
              <a:schemeClr val="accent1"/>
            </a:solidFill>
            <a:miter lim="800000"/>
            <a:headEnd/>
            <a:tailEnd/>
          </a:ln>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defTabSz="607283">
              <a:defRPr/>
            </a:pPr>
            <a:endParaRPr lang="en-US" altLang="en-US" sz="1333" b="1" dirty="0">
              <a:solidFill>
                <a:srgbClr val="002060"/>
              </a:solidFill>
              <a:latin typeface="Arial" panose="020B0604020202020204" pitchFamily="34" charset="0"/>
              <a:ea typeface="ＭＳ Ｐゴシック" pitchFamily="34" charset="-128"/>
              <a:cs typeface="Arial" panose="020B0604020202020204" pitchFamily="34" charset="0"/>
            </a:endParaRPr>
          </a:p>
          <a:p>
            <a:pPr algn="ctr" defTabSz="607283">
              <a:defRPr/>
            </a:pPr>
            <a:r>
              <a:rPr lang="en-US" altLang="en-US" sz="1333" b="1" dirty="0">
                <a:solidFill>
                  <a:srgbClr val="002060"/>
                </a:solidFill>
                <a:latin typeface="Arial" panose="020B0604020202020204" pitchFamily="34" charset="0"/>
                <a:ea typeface="ＭＳ Ｐゴシック" pitchFamily="34" charset="-128"/>
                <a:cs typeface="Arial" panose="020B0604020202020204" pitchFamily="34" charset="0"/>
              </a:rPr>
              <a:t>Dashboards &amp; Reporting</a:t>
            </a:r>
            <a:br>
              <a:rPr lang="en-US" altLang="en-US" sz="1333" b="1" dirty="0">
                <a:solidFill>
                  <a:srgbClr val="002060"/>
                </a:solidFill>
                <a:latin typeface="Arial" panose="020B0604020202020204" pitchFamily="34" charset="0"/>
                <a:ea typeface="ＭＳ Ｐゴシック" pitchFamily="34" charset="-128"/>
                <a:cs typeface="Arial" panose="020B0604020202020204" pitchFamily="34" charset="0"/>
              </a:rPr>
            </a:br>
            <a:endParaRPr lang="en-US" altLang="en-US" sz="1333" b="1" dirty="0">
              <a:solidFill>
                <a:srgbClr val="002060"/>
              </a:solidFill>
              <a:latin typeface="Arial" panose="020B0604020202020204" pitchFamily="34" charset="0"/>
              <a:ea typeface="ＭＳ Ｐゴシック" pitchFamily="34" charset="-128"/>
              <a:cs typeface="Arial" panose="020B0604020202020204" pitchFamily="34" charset="0"/>
            </a:endParaRPr>
          </a:p>
        </p:txBody>
      </p:sp>
      <p:cxnSp>
        <p:nvCxnSpPr>
          <p:cNvPr id="19" name="Straight Arrow Connector 18"/>
          <p:cNvCxnSpPr>
            <a:stCxn id="14" idx="3"/>
            <a:endCxn id="15" idx="1"/>
          </p:cNvCxnSpPr>
          <p:nvPr/>
        </p:nvCxnSpPr>
        <p:spPr>
          <a:xfrm>
            <a:off x="3948732" y="3176619"/>
            <a:ext cx="1055364" cy="970903"/>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3" idx="3"/>
            <a:endCxn id="15" idx="1"/>
          </p:cNvCxnSpPr>
          <p:nvPr/>
        </p:nvCxnSpPr>
        <p:spPr>
          <a:xfrm flipV="1">
            <a:off x="3948732" y="4147522"/>
            <a:ext cx="1055364" cy="103904"/>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3"/>
            <a:endCxn id="23" idx="1"/>
          </p:cNvCxnSpPr>
          <p:nvPr/>
        </p:nvCxnSpPr>
        <p:spPr>
          <a:xfrm>
            <a:off x="8849991" y="4249413"/>
            <a:ext cx="1191001" cy="3601"/>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5" idx="3"/>
            <a:endCxn id="16" idx="2"/>
          </p:cNvCxnSpPr>
          <p:nvPr/>
        </p:nvCxnSpPr>
        <p:spPr>
          <a:xfrm flipV="1">
            <a:off x="6323744" y="3037554"/>
            <a:ext cx="2320029" cy="1109968"/>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3" name="TextBox 36"/>
          <p:cNvSpPr txBox="1">
            <a:spLocks noChangeArrowheads="1"/>
          </p:cNvSpPr>
          <p:nvPr/>
        </p:nvSpPr>
        <p:spPr bwMode="auto">
          <a:xfrm>
            <a:off x="10040992" y="3899167"/>
            <a:ext cx="1380987" cy="707694"/>
          </a:xfrm>
          <a:prstGeom prst="rect">
            <a:avLst/>
          </a:prstGeom>
          <a:solidFill>
            <a:schemeClr val="accent2">
              <a:lumMod val="40000"/>
              <a:lumOff val="60000"/>
            </a:schemeClr>
          </a:solidFill>
          <a:ln w="9525">
            <a:solidFill>
              <a:schemeClr val="accent1"/>
            </a:solidFill>
            <a:miter lim="800000"/>
            <a:headEnd/>
            <a:tailEnd/>
          </a:ln>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defTabSz="607283">
              <a:defRPr/>
            </a:pPr>
            <a:endParaRPr lang="en-US" altLang="en-US" sz="1333" b="1" dirty="0">
              <a:solidFill>
                <a:srgbClr val="002060"/>
              </a:solidFill>
              <a:latin typeface="Arial" panose="020B0604020202020204" pitchFamily="34" charset="0"/>
              <a:ea typeface="ＭＳ Ｐゴシック" pitchFamily="34" charset="-128"/>
              <a:cs typeface="Arial" panose="020B0604020202020204" pitchFamily="34" charset="0"/>
            </a:endParaRPr>
          </a:p>
          <a:p>
            <a:pPr algn="ctr" defTabSz="607283">
              <a:defRPr/>
            </a:pPr>
            <a:r>
              <a:rPr lang="en-US" altLang="en-US" sz="1333" b="1" dirty="0">
                <a:solidFill>
                  <a:srgbClr val="002060"/>
                </a:solidFill>
                <a:latin typeface="Arial" panose="020B0604020202020204" pitchFamily="34" charset="0"/>
                <a:ea typeface="ＭＳ Ｐゴシック" pitchFamily="34" charset="-128"/>
                <a:cs typeface="Arial" panose="020B0604020202020204" pitchFamily="34" charset="0"/>
              </a:rPr>
              <a:t>Collaboration</a:t>
            </a:r>
          </a:p>
          <a:p>
            <a:pPr algn="ctr" defTabSz="607283">
              <a:defRPr/>
            </a:pPr>
            <a:endParaRPr lang="en-US" altLang="en-US" sz="1333" b="1" dirty="0">
              <a:solidFill>
                <a:srgbClr val="002060"/>
              </a:solidFill>
              <a:latin typeface="Arial" panose="020B0604020202020204" pitchFamily="34" charset="0"/>
              <a:ea typeface="ＭＳ Ｐゴシック" pitchFamily="34" charset="-128"/>
              <a:cs typeface="Arial" panose="020B0604020202020204" pitchFamily="34" charset="0"/>
            </a:endParaRPr>
          </a:p>
        </p:txBody>
      </p:sp>
      <p:cxnSp>
        <p:nvCxnSpPr>
          <p:cNvPr id="24" name="Straight Arrow Connector 23"/>
          <p:cNvCxnSpPr>
            <a:stCxn id="15" idx="3"/>
            <a:endCxn id="17" idx="1"/>
          </p:cNvCxnSpPr>
          <p:nvPr/>
        </p:nvCxnSpPr>
        <p:spPr>
          <a:xfrm>
            <a:off x="6323744" y="4147522"/>
            <a:ext cx="1206599" cy="101891"/>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3" idx="0"/>
            <a:endCxn id="16" idx="2"/>
          </p:cNvCxnSpPr>
          <p:nvPr/>
        </p:nvCxnSpPr>
        <p:spPr>
          <a:xfrm flipH="1" flipV="1">
            <a:off x="8643773" y="3037554"/>
            <a:ext cx="2087713" cy="861613"/>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a:spLocks noChangeArrowheads="1"/>
          </p:cNvSpPr>
          <p:nvPr/>
        </p:nvSpPr>
        <p:spPr bwMode="auto">
          <a:xfrm>
            <a:off x="5004096" y="5430688"/>
            <a:ext cx="4032957" cy="707694"/>
          </a:xfrm>
          <a:prstGeom prst="rect">
            <a:avLst/>
          </a:prstGeom>
          <a:solidFill>
            <a:schemeClr val="accent2">
              <a:lumMod val="40000"/>
              <a:lumOff val="60000"/>
            </a:schemeClr>
          </a:solidFill>
          <a:ln w="9525">
            <a:solidFill>
              <a:schemeClr val="accent1"/>
            </a:solidFill>
            <a:miter lim="800000"/>
            <a:headEnd/>
            <a:tailEnd/>
          </a:ln>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defTabSz="607283">
              <a:defRPr/>
            </a:pPr>
            <a:endParaRPr lang="en-US" altLang="en-US" sz="1333" b="1" dirty="0">
              <a:solidFill>
                <a:srgbClr val="002060"/>
              </a:solidFill>
              <a:latin typeface="Arial" panose="020B0604020202020204" pitchFamily="34" charset="0"/>
              <a:ea typeface="ＭＳ Ｐゴシック" pitchFamily="34" charset="-128"/>
              <a:cs typeface="Arial" panose="020B0604020202020204" pitchFamily="34" charset="0"/>
            </a:endParaRPr>
          </a:p>
          <a:p>
            <a:pPr algn="ctr" defTabSz="607283">
              <a:defRPr/>
            </a:pPr>
            <a:r>
              <a:rPr lang="en-US" altLang="en-US" sz="1333" b="1" dirty="0">
                <a:solidFill>
                  <a:srgbClr val="002060"/>
                </a:solidFill>
                <a:latin typeface="Arial" panose="020B0604020202020204" pitchFamily="34" charset="0"/>
                <a:ea typeface="ＭＳ Ｐゴシック" pitchFamily="34" charset="-128"/>
                <a:cs typeface="Arial" panose="020B0604020202020204" pitchFamily="34" charset="0"/>
              </a:rPr>
              <a:t>Ticketing &amp; Trending</a:t>
            </a:r>
          </a:p>
          <a:p>
            <a:pPr algn="ctr" defTabSz="607283">
              <a:defRPr/>
            </a:pPr>
            <a:endParaRPr lang="en-US" altLang="en-US" sz="1333" b="1" dirty="0">
              <a:solidFill>
                <a:srgbClr val="002060"/>
              </a:solidFill>
              <a:latin typeface="Arial" panose="020B0604020202020204" pitchFamily="34" charset="0"/>
              <a:ea typeface="ＭＳ Ｐゴシック" pitchFamily="34" charset="-128"/>
              <a:cs typeface="Arial" panose="020B0604020202020204" pitchFamily="34" charset="0"/>
            </a:endParaRPr>
          </a:p>
        </p:txBody>
      </p:sp>
      <p:pic>
        <p:nvPicPr>
          <p:cNvPr id="4098" name="Picture 2" descr="http://wfarm1.dataknet.com/static/resources/icons/set151/ab6a39b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5858" y="4992857"/>
            <a:ext cx="1131479" cy="113147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Businessman, Male, Business, Avatar, Formal, M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812" y="5052499"/>
            <a:ext cx="1064208" cy="1012192"/>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Straight Arrow Connector 43"/>
          <p:cNvCxnSpPr>
            <a:stCxn id="4098" idx="3"/>
            <a:endCxn id="15" idx="1"/>
          </p:cNvCxnSpPr>
          <p:nvPr/>
        </p:nvCxnSpPr>
        <p:spPr>
          <a:xfrm flipV="1">
            <a:off x="3747337" y="4147522"/>
            <a:ext cx="1256759" cy="1411075"/>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4102" idx="3"/>
            <a:endCxn id="4098" idx="1"/>
          </p:cNvCxnSpPr>
          <p:nvPr/>
        </p:nvCxnSpPr>
        <p:spPr>
          <a:xfrm>
            <a:off x="1401020" y="5558596"/>
            <a:ext cx="1214837" cy="1"/>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4098" idx="3"/>
            <a:endCxn id="37" idx="1"/>
          </p:cNvCxnSpPr>
          <p:nvPr/>
        </p:nvCxnSpPr>
        <p:spPr>
          <a:xfrm>
            <a:off x="3747337" y="5558597"/>
            <a:ext cx="1256759" cy="225938"/>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15" idx="2"/>
            <a:endCxn id="37" idx="0"/>
          </p:cNvCxnSpPr>
          <p:nvPr/>
        </p:nvCxnSpPr>
        <p:spPr>
          <a:xfrm>
            <a:off x="5663920" y="4603929"/>
            <a:ext cx="1356655" cy="826759"/>
          </a:xfrm>
          <a:prstGeom prst="straightConnector1">
            <a:avLst/>
          </a:prstGeom>
          <a:ln>
            <a:solidFill>
              <a:schemeClr val="tx1">
                <a:lumMod val="50000"/>
                <a:lumOff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37" idx="0"/>
            <a:endCxn id="17" idx="2"/>
          </p:cNvCxnSpPr>
          <p:nvPr/>
        </p:nvCxnSpPr>
        <p:spPr>
          <a:xfrm flipV="1">
            <a:off x="7020575" y="4603260"/>
            <a:ext cx="1169592" cy="827428"/>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23" idx="2"/>
            <a:endCxn id="37" idx="0"/>
          </p:cNvCxnSpPr>
          <p:nvPr/>
        </p:nvCxnSpPr>
        <p:spPr>
          <a:xfrm flipH="1">
            <a:off x="7020575" y="4606861"/>
            <a:ext cx="3710911" cy="823827"/>
          </a:xfrm>
          <a:prstGeom prst="straightConnector1">
            <a:avLst/>
          </a:prstGeom>
          <a:ln>
            <a:solidFill>
              <a:schemeClr val="tx1">
                <a:lumMod val="50000"/>
                <a:lumOff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334322"/>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noGrp="1"/>
          </p:cNvSpPr>
          <p:nvPr>
            <p:ph type="title"/>
          </p:nvPr>
        </p:nvSpPr>
        <p:spPr>
          <a:xfrm>
            <a:off x="311151" y="225426"/>
            <a:ext cx="10515600" cy="570641"/>
          </a:xfrm>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40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Incident Management </a:t>
            </a:r>
            <a:r>
              <a:rPr lang="en-US" sz="2400" b="1" dirty="0" err="1">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ChatOps</a:t>
            </a:r>
            <a:r>
              <a:rPr lang="en-US" sz="240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
            </a:r>
            <a:br>
              <a:rPr lang="en-US" sz="240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br>
            <a:r>
              <a:rPr lang="en-US" sz="2400"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Rapid restoration of service through collaboration</a:t>
            </a:r>
            <a:endParaRPr lang="en-US" sz="2400" dirty="0">
              <a:solidFill>
                <a:srgbClr val="FFFF00"/>
              </a:solidFill>
              <a:latin typeface="Arial" charset="0"/>
              <a:ea typeface="Arial" charset="0"/>
              <a:cs typeface="Arial" charset="0"/>
            </a:endParaRPr>
          </a:p>
        </p:txBody>
      </p:sp>
      <p:sp>
        <p:nvSpPr>
          <p:cNvPr id="5" name="Rectangle 4"/>
          <p:cNvSpPr/>
          <p:nvPr/>
        </p:nvSpPr>
        <p:spPr>
          <a:xfrm>
            <a:off x="769344" y="4187924"/>
            <a:ext cx="6096000" cy="2348656"/>
          </a:xfrm>
          <a:prstGeom prst="rect">
            <a:avLst/>
          </a:prstGeom>
          <a:solidFill>
            <a:srgbClr val="002060"/>
          </a:solidFill>
          <a:ln>
            <a:solidFill>
              <a:schemeClr val="tx1">
                <a:lumMod val="95000"/>
              </a:schemeClr>
            </a:solidFill>
          </a:ln>
        </p:spPr>
        <p:txBody>
          <a:bodyPr>
            <a:spAutoFit/>
          </a:bodyPr>
          <a:lstStyle/>
          <a:p>
            <a:pPr defTabSz="607283"/>
            <a:r>
              <a:rPr lang="en-US" sz="1333" dirty="0" err="1">
                <a:solidFill>
                  <a:prstClr val="white">
                    <a:lumMod val="85000"/>
                  </a:prstClr>
                </a:solidFill>
                <a:latin typeface="Comic Sans MS" panose="030F0702030302020204" pitchFamily="66" charset="0"/>
              </a:rPr>
              <a:t>noi</a:t>
            </a:r>
            <a:r>
              <a:rPr lang="en-US" sz="1333" dirty="0">
                <a:solidFill>
                  <a:prstClr val="white">
                    <a:lumMod val="85000"/>
                  </a:prstClr>
                </a:solidFill>
                <a:latin typeface="Comic Sans MS" panose="030F0702030302020204" pitchFamily="66" charset="0"/>
              </a:rPr>
              <a:t> pull - retrieve the event from NOI</a:t>
            </a:r>
            <a:br>
              <a:rPr lang="en-US" sz="1333" dirty="0">
                <a:solidFill>
                  <a:prstClr val="white">
                    <a:lumMod val="85000"/>
                  </a:prstClr>
                </a:solidFill>
                <a:latin typeface="Comic Sans MS" panose="030F0702030302020204" pitchFamily="66" charset="0"/>
              </a:rPr>
            </a:br>
            <a:r>
              <a:rPr lang="en-US" sz="1333" dirty="0" err="1">
                <a:solidFill>
                  <a:prstClr val="white">
                    <a:lumMod val="85000"/>
                  </a:prstClr>
                </a:solidFill>
                <a:latin typeface="Comic Sans MS" panose="030F0702030302020204" pitchFamily="66" charset="0"/>
              </a:rPr>
              <a:t>noi</a:t>
            </a:r>
            <a:r>
              <a:rPr lang="en-US" sz="1333" dirty="0">
                <a:solidFill>
                  <a:prstClr val="white">
                    <a:lumMod val="85000"/>
                  </a:prstClr>
                </a:solidFill>
                <a:latin typeface="Comic Sans MS" panose="030F0702030302020204" pitchFamily="66" charset="0"/>
              </a:rPr>
              <a:t> </a:t>
            </a:r>
            <a:r>
              <a:rPr lang="en-US" sz="1333" dirty="0" err="1">
                <a:solidFill>
                  <a:prstClr val="white">
                    <a:lumMod val="85000"/>
                  </a:prstClr>
                </a:solidFill>
                <a:latin typeface="Comic Sans MS" panose="030F0702030302020204" pitchFamily="66" charset="0"/>
              </a:rPr>
              <a:t>ack</a:t>
            </a:r>
            <a:r>
              <a:rPr lang="en-US" sz="1333" dirty="0">
                <a:solidFill>
                  <a:prstClr val="white">
                    <a:lumMod val="85000"/>
                  </a:prstClr>
                </a:solidFill>
                <a:latin typeface="Comic Sans MS" panose="030F0702030302020204" pitchFamily="66" charset="0"/>
              </a:rPr>
              <a:t> - acknowledge the event</a:t>
            </a:r>
            <a:br>
              <a:rPr lang="en-US" sz="1333" dirty="0">
                <a:solidFill>
                  <a:prstClr val="white">
                    <a:lumMod val="85000"/>
                  </a:prstClr>
                </a:solidFill>
                <a:latin typeface="Comic Sans MS" panose="030F0702030302020204" pitchFamily="66" charset="0"/>
              </a:rPr>
            </a:br>
            <a:r>
              <a:rPr lang="en-US" sz="1333" dirty="0" err="1">
                <a:solidFill>
                  <a:prstClr val="white">
                    <a:lumMod val="85000"/>
                  </a:prstClr>
                </a:solidFill>
                <a:latin typeface="Comic Sans MS" panose="030F0702030302020204" pitchFamily="66" charset="0"/>
              </a:rPr>
              <a:t>noi</a:t>
            </a:r>
            <a:r>
              <a:rPr lang="en-US" sz="1333" dirty="0">
                <a:solidFill>
                  <a:prstClr val="white">
                    <a:lumMod val="85000"/>
                  </a:prstClr>
                </a:solidFill>
                <a:latin typeface="Comic Sans MS" panose="030F0702030302020204" pitchFamily="66" charset="0"/>
              </a:rPr>
              <a:t> </a:t>
            </a:r>
            <a:r>
              <a:rPr lang="en-US" sz="1333" dirty="0" err="1">
                <a:solidFill>
                  <a:prstClr val="white">
                    <a:lumMod val="85000"/>
                  </a:prstClr>
                </a:solidFill>
                <a:latin typeface="Comic Sans MS" panose="030F0702030302020204" pitchFamily="66" charset="0"/>
              </a:rPr>
              <a:t>deack</a:t>
            </a:r>
            <a:r>
              <a:rPr lang="en-US" sz="1333" dirty="0">
                <a:solidFill>
                  <a:prstClr val="white">
                    <a:lumMod val="85000"/>
                  </a:prstClr>
                </a:solidFill>
                <a:latin typeface="Comic Sans MS" panose="030F0702030302020204" pitchFamily="66" charset="0"/>
              </a:rPr>
              <a:t> – de-acknowledge the event</a:t>
            </a:r>
            <a:br>
              <a:rPr lang="en-US" sz="1333" dirty="0">
                <a:solidFill>
                  <a:prstClr val="white">
                    <a:lumMod val="85000"/>
                  </a:prstClr>
                </a:solidFill>
                <a:latin typeface="Comic Sans MS" panose="030F0702030302020204" pitchFamily="66" charset="0"/>
              </a:rPr>
            </a:br>
            <a:r>
              <a:rPr lang="en-US" sz="1333" dirty="0" err="1">
                <a:solidFill>
                  <a:prstClr val="white">
                    <a:lumMod val="85000"/>
                  </a:prstClr>
                </a:solidFill>
                <a:latin typeface="Comic Sans MS" panose="030F0702030302020204" pitchFamily="66" charset="0"/>
              </a:rPr>
              <a:t>noi</a:t>
            </a:r>
            <a:r>
              <a:rPr lang="en-US" sz="1333" dirty="0">
                <a:solidFill>
                  <a:prstClr val="white">
                    <a:lumMod val="85000"/>
                  </a:prstClr>
                </a:solidFill>
                <a:latin typeface="Comic Sans MS" panose="030F0702030302020204" pitchFamily="66" charset="0"/>
              </a:rPr>
              <a:t> ticket - open an ICD ticket for the event</a:t>
            </a:r>
            <a:br>
              <a:rPr lang="en-US" sz="1333" dirty="0">
                <a:solidFill>
                  <a:prstClr val="white">
                    <a:lumMod val="85000"/>
                  </a:prstClr>
                </a:solidFill>
                <a:latin typeface="Comic Sans MS" panose="030F0702030302020204" pitchFamily="66" charset="0"/>
              </a:rPr>
            </a:br>
            <a:r>
              <a:rPr lang="en-US" sz="1333" dirty="0" err="1">
                <a:solidFill>
                  <a:prstClr val="white">
                    <a:lumMod val="85000"/>
                  </a:prstClr>
                </a:solidFill>
                <a:latin typeface="Comic Sans MS" panose="030F0702030302020204" pitchFamily="66" charset="0"/>
              </a:rPr>
              <a:t>noi</a:t>
            </a:r>
            <a:r>
              <a:rPr lang="en-US" sz="1333" dirty="0">
                <a:solidFill>
                  <a:prstClr val="white">
                    <a:lumMod val="85000"/>
                  </a:prstClr>
                </a:solidFill>
                <a:latin typeface="Comic Sans MS" panose="030F0702030302020204" pitchFamily="66" charset="0"/>
              </a:rPr>
              <a:t> </a:t>
            </a:r>
            <a:r>
              <a:rPr lang="en-US" sz="1333" dirty="0" err="1">
                <a:solidFill>
                  <a:prstClr val="white">
                    <a:lumMod val="85000"/>
                  </a:prstClr>
                </a:solidFill>
                <a:latin typeface="Comic Sans MS" panose="030F0702030302020204" pitchFamily="66" charset="0"/>
              </a:rPr>
              <a:t>ans</a:t>
            </a:r>
            <a:r>
              <a:rPr lang="en-US" sz="1333" dirty="0">
                <a:solidFill>
                  <a:prstClr val="white">
                    <a:lumMod val="85000"/>
                  </a:prstClr>
                </a:solidFill>
                <a:latin typeface="Comic Sans MS" panose="030F0702030302020204" pitchFamily="66" charset="0"/>
              </a:rPr>
              <a:t> send - open an ANS alarm for the event</a:t>
            </a:r>
            <a:br>
              <a:rPr lang="en-US" sz="1333" dirty="0">
                <a:solidFill>
                  <a:prstClr val="white">
                    <a:lumMod val="85000"/>
                  </a:prstClr>
                </a:solidFill>
                <a:latin typeface="Comic Sans MS" panose="030F0702030302020204" pitchFamily="66" charset="0"/>
              </a:rPr>
            </a:br>
            <a:r>
              <a:rPr lang="en-US" sz="1333" dirty="0" err="1">
                <a:solidFill>
                  <a:prstClr val="white">
                    <a:lumMod val="85000"/>
                  </a:prstClr>
                </a:solidFill>
                <a:latin typeface="Comic Sans MS" panose="030F0702030302020204" pitchFamily="66" charset="0"/>
              </a:rPr>
              <a:t>noi</a:t>
            </a:r>
            <a:r>
              <a:rPr lang="en-US" sz="1333" dirty="0">
                <a:solidFill>
                  <a:prstClr val="white">
                    <a:lumMod val="85000"/>
                  </a:prstClr>
                </a:solidFill>
                <a:latin typeface="Comic Sans MS" panose="030F0702030302020204" pitchFamily="66" charset="0"/>
              </a:rPr>
              <a:t> journal - add a journal entry to the event</a:t>
            </a:r>
            <a:br>
              <a:rPr lang="en-US" sz="1333" dirty="0">
                <a:solidFill>
                  <a:prstClr val="white">
                    <a:lumMod val="85000"/>
                  </a:prstClr>
                </a:solidFill>
                <a:latin typeface="Comic Sans MS" panose="030F0702030302020204" pitchFamily="66" charset="0"/>
              </a:rPr>
            </a:br>
            <a:r>
              <a:rPr lang="en-US" sz="1333" dirty="0" err="1">
                <a:solidFill>
                  <a:prstClr val="white">
                    <a:lumMod val="85000"/>
                  </a:prstClr>
                </a:solidFill>
                <a:latin typeface="Comic Sans MS" panose="030F0702030302020204" pitchFamily="66" charset="0"/>
              </a:rPr>
              <a:t>noi</a:t>
            </a:r>
            <a:r>
              <a:rPr lang="en-US" sz="1333" dirty="0">
                <a:solidFill>
                  <a:prstClr val="white">
                    <a:lumMod val="85000"/>
                  </a:prstClr>
                </a:solidFill>
                <a:latin typeface="Comic Sans MS" panose="030F0702030302020204" pitchFamily="66" charset="0"/>
              </a:rPr>
              <a:t> resolve - resolve event (set severity to 0)</a:t>
            </a:r>
            <a:br>
              <a:rPr lang="en-US" sz="1333" dirty="0">
                <a:solidFill>
                  <a:prstClr val="white">
                    <a:lumMod val="85000"/>
                  </a:prstClr>
                </a:solidFill>
                <a:latin typeface="Comic Sans MS" panose="030F0702030302020204" pitchFamily="66" charset="0"/>
              </a:rPr>
            </a:br>
            <a:r>
              <a:rPr lang="en-US" sz="1333" dirty="0" err="1">
                <a:solidFill>
                  <a:prstClr val="white">
                    <a:lumMod val="85000"/>
                  </a:prstClr>
                </a:solidFill>
                <a:latin typeface="Comic Sans MS" panose="030F0702030302020204" pitchFamily="66" charset="0"/>
              </a:rPr>
              <a:t>noi</a:t>
            </a:r>
            <a:r>
              <a:rPr lang="en-US" sz="1333" dirty="0">
                <a:solidFill>
                  <a:prstClr val="white">
                    <a:lumMod val="85000"/>
                  </a:prstClr>
                </a:solidFill>
                <a:latin typeface="Comic Sans MS" panose="030F0702030302020204" pitchFamily="66" charset="0"/>
              </a:rPr>
              <a:t> critical - re-raise event (set severity to 5)</a:t>
            </a:r>
            <a:br>
              <a:rPr lang="en-US" sz="1333" dirty="0">
                <a:solidFill>
                  <a:prstClr val="white">
                    <a:lumMod val="85000"/>
                  </a:prstClr>
                </a:solidFill>
                <a:latin typeface="Comic Sans MS" panose="030F0702030302020204" pitchFamily="66" charset="0"/>
              </a:rPr>
            </a:br>
            <a:r>
              <a:rPr lang="en-US" sz="1333" dirty="0" err="1">
                <a:solidFill>
                  <a:prstClr val="white">
                    <a:lumMod val="85000"/>
                  </a:prstClr>
                </a:solidFill>
                <a:latin typeface="Comic Sans MS" panose="030F0702030302020204" pitchFamily="66" charset="0"/>
              </a:rPr>
              <a:t>noi</a:t>
            </a:r>
            <a:r>
              <a:rPr lang="en-US" sz="1333" dirty="0">
                <a:solidFill>
                  <a:prstClr val="white">
                    <a:lumMod val="85000"/>
                  </a:prstClr>
                </a:solidFill>
                <a:latin typeface="Comic Sans MS" panose="030F0702030302020204" pitchFamily="66" charset="0"/>
              </a:rPr>
              <a:t> </a:t>
            </a:r>
            <a:r>
              <a:rPr lang="en-US" sz="1333" dirty="0" err="1">
                <a:solidFill>
                  <a:prstClr val="white">
                    <a:lumMod val="85000"/>
                  </a:prstClr>
                </a:solidFill>
                <a:latin typeface="Comic Sans MS" panose="030F0702030302020204" pitchFamily="66" charset="0"/>
              </a:rPr>
              <a:t>sev</a:t>
            </a:r>
            <a:r>
              <a:rPr lang="en-US" sz="1333" dirty="0">
                <a:solidFill>
                  <a:prstClr val="white">
                    <a:lumMod val="85000"/>
                  </a:prstClr>
                </a:solidFill>
                <a:latin typeface="Comic Sans MS" panose="030F0702030302020204" pitchFamily="66" charset="0"/>
              </a:rPr>
              <a:t> # - set the severity of the event to #</a:t>
            </a:r>
            <a:br>
              <a:rPr lang="en-US" sz="1333" dirty="0">
                <a:solidFill>
                  <a:prstClr val="white">
                    <a:lumMod val="85000"/>
                  </a:prstClr>
                </a:solidFill>
                <a:latin typeface="Comic Sans MS" panose="030F0702030302020204" pitchFamily="66" charset="0"/>
              </a:rPr>
            </a:br>
            <a:r>
              <a:rPr lang="en-US" sz="1333" dirty="0" err="1">
                <a:solidFill>
                  <a:prstClr val="white">
                    <a:lumMod val="85000"/>
                  </a:prstClr>
                </a:solidFill>
                <a:latin typeface="Comic Sans MS" panose="030F0702030302020204" pitchFamily="66" charset="0"/>
              </a:rPr>
              <a:t>noi</a:t>
            </a:r>
            <a:r>
              <a:rPr lang="en-US" sz="1333" dirty="0">
                <a:solidFill>
                  <a:prstClr val="white">
                    <a:lumMod val="85000"/>
                  </a:prstClr>
                </a:solidFill>
                <a:latin typeface="Comic Sans MS" panose="030F0702030302020204" pitchFamily="66" charset="0"/>
              </a:rPr>
              <a:t> </a:t>
            </a:r>
            <a:r>
              <a:rPr lang="en-US" sz="1333" dirty="0" err="1">
                <a:solidFill>
                  <a:prstClr val="white">
                    <a:lumMod val="85000"/>
                  </a:prstClr>
                </a:solidFill>
                <a:latin typeface="Comic Sans MS" panose="030F0702030302020204" pitchFamily="66" charset="0"/>
              </a:rPr>
              <a:t>rba</a:t>
            </a:r>
            <a:r>
              <a:rPr lang="en-US" sz="1333" dirty="0">
                <a:solidFill>
                  <a:prstClr val="white">
                    <a:lumMod val="85000"/>
                  </a:prstClr>
                </a:solidFill>
                <a:latin typeface="Comic Sans MS" panose="030F0702030302020204" pitchFamily="66" charset="0"/>
              </a:rPr>
              <a:t> - retrieve the Runbook associated with the event</a:t>
            </a:r>
            <a:br>
              <a:rPr lang="en-US" sz="1333" dirty="0">
                <a:solidFill>
                  <a:prstClr val="white">
                    <a:lumMod val="85000"/>
                  </a:prstClr>
                </a:solidFill>
                <a:latin typeface="Comic Sans MS" panose="030F0702030302020204" pitchFamily="66" charset="0"/>
              </a:rPr>
            </a:br>
            <a:r>
              <a:rPr lang="en-US" sz="1333" dirty="0" err="1">
                <a:solidFill>
                  <a:prstClr val="white">
                    <a:lumMod val="85000"/>
                  </a:prstClr>
                </a:solidFill>
                <a:latin typeface="Comic Sans MS" panose="030F0702030302020204" pitchFamily="66" charset="0"/>
              </a:rPr>
              <a:t>noi</a:t>
            </a:r>
            <a:r>
              <a:rPr lang="en-US" sz="1333" dirty="0">
                <a:solidFill>
                  <a:prstClr val="white">
                    <a:lumMod val="85000"/>
                  </a:prstClr>
                </a:solidFill>
                <a:latin typeface="Comic Sans MS" panose="030F0702030302020204" pitchFamily="66" charset="0"/>
              </a:rPr>
              <a:t> list - show the latest events in the ObjectServer</a:t>
            </a:r>
          </a:p>
        </p:txBody>
      </p:sp>
      <p:pic>
        <p:nvPicPr>
          <p:cNvPr id="6" name="Picture 5"/>
          <p:cNvPicPr>
            <a:picLocks noChangeAspect="1"/>
          </p:cNvPicPr>
          <p:nvPr/>
        </p:nvPicPr>
        <p:blipFill>
          <a:blip r:embed="rId3"/>
          <a:stretch>
            <a:fillRect/>
          </a:stretch>
        </p:blipFill>
        <p:spPr>
          <a:xfrm>
            <a:off x="4699105" y="1201154"/>
            <a:ext cx="8213484" cy="4507149"/>
          </a:xfrm>
          <a:prstGeom prst="rect">
            <a:avLst/>
          </a:prstGeom>
        </p:spPr>
      </p:pic>
      <p:sp>
        <p:nvSpPr>
          <p:cNvPr id="7" name="Rectangle 6"/>
          <p:cNvSpPr/>
          <p:nvPr/>
        </p:nvSpPr>
        <p:spPr>
          <a:xfrm>
            <a:off x="311151" y="1421647"/>
            <a:ext cx="4552679" cy="2718180"/>
          </a:xfrm>
          <a:prstGeom prst="rect">
            <a:avLst/>
          </a:prstGeom>
        </p:spPr>
        <p:txBody>
          <a:bodyPr wrap="square">
            <a:spAutoFit/>
          </a:bodyPr>
          <a:lstStyle/>
          <a:p>
            <a:pPr defTabSz="607283"/>
            <a:r>
              <a:rPr lang="en-US" sz="2133"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Instant Collaboration </a:t>
            </a:r>
          </a:p>
          <a:p>
            <a:pPr defTabSz="607283"/>
            <a:r>
              <a:rPr lang="en-US" sz="2133"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between SMEs  …</a:t>
            </a:r>
          </a:p>
          <a:p>
            <a:pPr marL="988274" lvl="1" indent="-380990" defTabSz="607283">
              <a:buFont typeface="Arial" panose="020B0604020202020204" pitchFamily="34" charset="0"/>
              <a:buChar char="•"/>
            </a:pPr>
            <a:r>
              <a:rPr lang="en-US" sz="2133"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Various Operations roles</a:t>
            </a:r>
          </a:p>
          <a:p>
            <a:pPr marL="988274" lvl="1" indent="-380990" defTabSz="607283">
              <a:buFont typeface="Arial" panose="020B0604020202020204" pitchFamily="34" charset="0"/>
              <a:buChar char="•"/>
            </a:pPr>
            <a:r>
              <a:rPr lang="en-US" sz="2133"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Developers</a:t>
            </a:r>
          </a:p>
          <a:p>
            <a:pPr marL="988274" lvl="1" indent="-380990" defTabSz="607283">
              <a:buFont typeface="Arial" panose="020B0604020202020204" pitchFamily="34" charset="0"/>
              <a:buChar char="•"/>
            </a:pPr>
            <a:r>
              <a:rPr lang="de-DE" sz="2133"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Vendor / Provider</a:t>
            </a:r>
          </a:p>
          <a:p>
            <a:pPr defTabSz="607283"/>
            <a:endParaRPr lang="en-US" sz="2133"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endParaRPr>
          </a:p>
          <a:p>
            <a:pPr defTabSz="607283"/>
            <a:r>
              <a:rPr lang="en-US" sz="2133"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 and between Humans and Applications (through BOTs)</a:t>
            </a:r>
            <a:endParaRPr lang="en-US" sz="2133" dirty="0">
              <a:solidFill>
                <a:prstClr val="white"/>
              </a:solidFill>
            </a:endParaRPr>
          </a:p>
        </p:txBody>
      </p:sp>
    </p:spTree>
    <p:extLst>
      <p:ext uri="{BB962C8B-B14F-4D97-AF65-F5344CB8AC3E}">
        <p14:creationId xmlns:p14="http://schemas.microsoft.com/office/powerpoint/2010/main" val="706594149"/>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noGrp="1"/>
          </p:cNvSpPr>
          <p:nvPr>
            <p:ph type="title"/>
          </p:nvPr>
        </p:nvSpPr>
        <p:spPr>
          <a:xfrm>
            <a:off x="311151" y="225426"/>
            <a:ext cx="10515600" cy="570641"/>
          </a:xfrm>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40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Incident Management</a:t>
            </a:r>
            <a:br>
              <a:rPr lang="en-US" sz="240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br>
            <a:r>
              <a:rPr lang="en-US" sz="2400" dirty="0">
                <a:solidFill>
                  <a:schemeClr val="tx1">
                    <a:lumMod val="85000"/>
                  </a:schemeClr>
                </a:solidFill>
                <a:latin typeface="Arial" charset="0"/>
                <a:ea typeface="Arial" charset="0"/>
                <a:cs typeface="Arial" charset="0"/>
              </a:rPr>
              <a:t>Collaboration with IBM Support through IBM Care</a:t>
            </a:r>
          </a:p>
        </p:txBody>
      </p:sp>
      <p:pic>
        <p:nvPicPr>
          <p:cNvPr id="4" name="Picture 3"/>
          <p:cNvPicPr>
            <a:picLocks noChangeAspect="1"/>
          </p:cNvPicPr>
          <p:nvPr/>
        </p:nvPicPr>
        <p:blipFill>
          <a:blip r:embed="rId3"/>
          <a:stretch>
            <a:fillRect/>
          </a:stretch>
        </p:blipFill>
        <p:spPr>
          <a:xfrm>
            <a:off x="311151" y="2665509"/>
            <a:ext cx="5401852" cy="3726328"/>
          </a:xfrm>
          <a:prstGeom prst="rect">
            <a:avLst/>
          </a:prstGeom>
        </p:spPr>
      </p:pic>
      <p:pic>
        <p:nvPicPr>
          <p:cNvPr id="5" name="Picture 4"/>
          <p:cNvPicPr>
            <a:picLocks noChangeAspect="1"/>
          </p:cNvPicPr>
          <p:nvPr/>
        </p:nvPicPr>
        <p:blipFill>
          <a:blip r:embed="rId4"/>
          <a:stretch>
            <a:fillRect/>
          </a:stretch>
        </p:blipFill>
        <p:spPr>
          <a:xfrm>
            <a:off x="6304409" y="2665509"/>
            <a:ext cx="5312975" cy="3726328"/>
          </a:xfrm>
          <a:prstGeom prst="rect">
            <a:avLst/>
          </a:prstGeom>
        </p:spPr>
      </p:pic>
      <p:sp>
        <p:nvSpPr>
          <p:cNvPr id="2" name="Rectangle 1"/>
          <p:cNvSpPr/>
          <p:nvPr/>
        </p:nvSpPr>
        <p:spPr>
          <a:xfrm>
            <a:off x="191057" y="2142880"/>
            <a:ext cx="1441933" cy="379656"/>
          </a:xfrm>
          <a:prstGeom prst="rect">
            <a:avLst/>
          </a:prstGeom>
        </p:spPr>
        <p:txBody>
          <a:bodyPr wrap="none">
            <a:spAutoFit/>
          </a:bodyPr>
          <a:lstStyle/>
          <a:p>
            <a:pPr defTabSz="607283"/>
            <a:r>
              <a:rPr lang="en-US" sz="1867" dirty="0">
                <a:solidFill>
                  <a:prstClr val="white"/>
                </a:solidFill>
                <a:latin typeface="Arial" charset="0"/>
                <a:ea typeface="Arial" charset="0"/>
                <a:cs typeface="Arial" charset="0"/>
              </a:rPr>
              <a:t>Client View </a:t>
            </a:r>
            <a:endParaRPr lang="en-US" sz="1867" dirty="0">
              <a:solidFill>
                <a:prstClr val="white"/>
              </a:solidFill>
            </a:endParaRPr>
          </a:p>
        </p:txBody>
      </p:sp>
      <p:sp>
        <p:nvSpPr>
          <p:cNvPr id="6" name="Rectangle 5"/>
          <p:cNvSpPr/>
          <p:nvPr/>
        </p:nvSpPr>
        <p:spPr>
          <a:xfrm>
            <a:off x="6167528" y="2142880"/>
            <a:ext cx="2160079" cy="379656"/>
          </a:xfrm>
          <a:prstGeom prst="rect">
            <a:avLst/>
          </a:prstGeom>
        </p:spPr>
        <p:txBody>
          <a:bodyPr wrap="none">
            <a:spAutoFit/>
          </a:bodyPr>
          <a:lstStyle/>
          <a:p>
            <a:pPr defTabSz="607283"/>
            <a:r>
              <a:rPr lang="en-US" sz="1867">
                <a:solidFill>
                  <a:prstClr val="white"/>
                </a:solidFill>
                <a:latin typeface="Arial" charset="0"/>
                <a:ea typeface="Arial" charset="0"/>
                <a:cs typeface="Arial" charset="0"/>
              </a:rPr>
              <a:t>IBM Support View </a:t>
            </a:r>
            <a:endParaRPr lang="en-US" sz="1867" dirty="0">
              <a:solidFill>
                <a:prstClr val="white"/>
              </a:solidFill>
            </a:endParaRPr>
          </a:p>
        </p:txBody>
      </p:sp>
      <p:sp>
        <p:nvSpPr>
          <p:cNvPr id="7" name="Rectangle 6"/>
          <p:cNvSpPr/>
          <p:nvPr/>
        </p:nvSpPr>
        <p:spPr>
          <a:xfrm>
            <a:off x="525931" y="1054863"/>
            <a:ext cx="11367248" cy="1077026"/>
          </a:xfrm>
          <a:prstGeom prst="rect">
            <a:avLst/>
          </a:prstGeom>
        </p:spPr>
        <p:txBody>
          <a:bodyPr wrap="square">
            <a:spAutoFit/>
          </a:bodyPr>
          <a:lstStyle/>
          <a:p>
            <a:r>
              <a:rPr lang="en-US" altLang="en-US" sz="2133" dirty="0">
                <a:solidFill>
                  <a:prstClr val="white"/>
                </a:solidFill>
                <a:latin typeface="Arial" panose="020B0604020202020204" pitchFamily="34" charset="0"/>
                <a:ea typeface="MS PGothic" panose="020B0600070205080204" pitchFamily="34" charset="-128"/>
                <a:cs typeface="Arial" panose="020B0604020202020204" pitchFamily="34" charset="0"/>
              </a:rPr>
              <a:t>Integrating IBM Cloud Support for an seamless Client Experience</a:t>
            </a:r>
          </a:p>
          <a:p>
            <a:r>
              <a:rPr lang="en-US" altLang="en-US" sz="2133" dirty="0">
                <a:solidFill>
                  <a:prstClr val="white"/>
                </a:solidFill>
                <a:latin typeface="Arial" panose="020B0604020202020204" pitchFamily="34" charset="0"/>
                <a:cs typeface="Arial" panose="020B0604020202020204" pitchFamily="34" charset="0"/>
              </a:rPr>
              <a:t>Simplified communication; chat-like “Care sessions”</a:t>
            </a:r>
          </a:p>
          <a:p>
            <a:endParaRPr lang="fr-CA" altLang="en-US" sz="2133" dirty="0">
              <a:solidFill>
                <a:prstClr val="white"/>
              </a:solidFill>
              <a:latin typeface="Arial" panose="020B0604020202020204" pitchFamily="34" charset="0"/>
              <a:ea typeface="MS PGothic" panose="020B0600070205080204" pitchFamily="34" charset="-128"/>
              <a:cs typeface="Arial" panose="020B0604020202020204" pitchFamily="34" charset="0"/>
            </a:endParaRPr>
          </a:p>
        </p:txBody>
      </p:sp>
    </p:spTree>
    <p:extLst>
      <p:ext uri="{BB962C8B-B14F-4D97-AF65-F5344CB8AC3E}">
        <p14:creationId xmlns:p14="http://schemas.microsoft.com/office/powerpoint/2010/main" val="3977398603"/>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noGrp="1"/>
          </p:cNvSpPr>
          <p:nvPr>
            <p:ph type="title"/>
          </p:nvPr>
        </p:nvSpPr>
        <p:spPr>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40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Problem Management</a:t>
            </a:r>
            <a:endParaRPr lang="en-US" sz="2400" b="1" dirty="0">
              <a:solidFill>
                <a:srgbClr val="FFFF00"/>
              </a:solidFill>
              <a:latin typeface="Arial" charset="0"/>
              <a:ea typeface="Arial" charset="0"/>
              <a:cs typeface="Arial" charset="0"/>
            </a:endParaRPr>
          </a:p>
        </p:txBody>
      </p:sp>
      <p:sp>
        <p:nvSpPr>
          <p:cNvPr id="2" name="Content Placeholder 1"/>
          <p:cNvSpPr>
            <a:spLocks noGrp="1"/>
          </p:cNvSpPr>
          <p:nvPr>
            <p:ph sz="half" idx="1"/>
          </p:nvPr>
        </p:nvSpPr>
        <p:spPr>
          <a:xfrm>
            <a:off x="525196" y="1813572"/>
            <a:ext cx="3709453" cy="4351339"/>
          </a:xfrm>
        </p:spPr>
        <p:txBody>
          <a:bodyPr>
            <a:normAutofit/>
          </a:bodyPr>
          <a:lstStyle/>
          <a:p>
            <a:pPr marL="115885" indent="-115885" defTabSz="607283">
              <a:spcBef>
                <a:spcPts val="600"/>
              </a:spcBef>
            </a:pPr>
            <a:r>
              <a:rPr lang="en-US" sz="2000" b="1" dirty="0">
                <a:solidFill>
                  <a:prstClr val="white"/>
                </a:solidFill>
                <a:latin typeface="Arial Narrow" panose="020B0606020202030204" pitchFamily="34" charset="0"/>
              </a:rPr>
              <a:t>Identify and resolve the root cause </a:t>
            </a:r>
            <a:r>
              <a:rPr lang="en-US" sz="2000" dirty="0">
                <a:solidFill>
                  <a:prstClr val="white"/>
                </a:solidFill>
                <a:latin typeface="Arial Narrow" panose="020B0606020202030204" pitchFamily="34" charset="0"/>
              </a:rPr>
              <a:t>of service disruptions</a:t>
            </a:r>
          </a:p>
          <a:p>
            <a:pPr marL="115885" indent="-115885" defTabSz="607283">
              <a:spcBef>
                <a:spcPts val="600"/>
              </a:spcBef>
            </a:pPr>
            <a:r>
              <a:rPr lang="de-DE" sz="2000" b="1" dirty="0">
                <a:solidFill>
                  <a:prstClr val="white"/>
                </a:solidFill>
                <a:latin typeface="Arial Narrow" panose="020B0606020202030204" pitchFamily="34" charset="0"/>
              </a:rPr>
              <a:t>Prevent Incidents from happening again. </a:t>
            </a:r>
          </a:p>
          <a:p>
            <a:pPr marL="115885" indent="-115885" defTabSz="607283">
              <a:spcBef>
                <a:spcPts val="600"/>
              </a:spcBef>
            </a:pPr>
            <a:r>
              <a:rPr lang="en-US" sz="2000" b="1" dirty="0">
                <a:solidFill>
                  <a:prstClr val="white"/>
                </a:solidFill>
                <a:latin typeface="Arial Narrow" panose="020B0606020202030204" pitchFamily="34" charset="0"/>
              </a:rPr>
              <a:t>Find</a:t>
            </a:r>
            <a:r>
              <a:rPr lang="en-US" sz="2000" dirty="0">
                <a:solidFill>
                  <a:prstClr val="white"/>
                </a:solidFill>
                <a:latin typeface="Arial Narrow" panose="020B0606020202030204" pitchFamily="34" charset="0"/>
              </a:rPr>
              <a:t> </a:t>
            </a:r>
            <a:r>
              <a:rPr lang="en-US" sz="2000" b="1" dirty="0">
                <a:solidFill>
                  <a:prstClr val="white"/>
                </a:solidFill>
                <a:latin typeface="Arial Narrow" panose="020B0606020202030204" pitchFamily="34" charset="0"/>
              </a:rPr>
              <a:t>trends</a:t>
            </a:r>
            <a:r>
              <a:rPr lang="en-US" sz="2000" dirty="0">
                <a:solidFill>
                  <a:prstClr val="white"/>
                </a:solidFill>
                <a:latin typeface="Arial Narrow" panose="020B0606020202030204" pitchFamily="34" charset="0"/>
              </a:rPr>
              <a:t> in incidents, group those incidents into problems, identify the root causes of problems, and initiate change requests against those problems. </a:t>
            </a:r>
          </a:p>
          <a:p>
            <a:pPr marL="115885" indent="-115885" defTabSz="607283">
              <a:spcBef>
                <a:spcPts val="600"/>
              </a:spcBef>
            </a:pPr>
            <a:r>
              <a:rPr lang="en-US" sz="2000" b="1" dirty="0">
                <a:solidFill>
                  <a:prstClr val="white"/>
                </a:solidFill>
                <a:latin typeface="Arial Narrow" panose="020B0606020202030204" pitchFamily="34" charset="0"/>
              </a:rPr>
              <a:t>Continued Service Improvement</a:t>
            </a:r>
            <a:endParaRPr lang="de-DE" sz="2000" dirty="0">
              <a:solidFill>
                <a:prstClr val="white"/>
              </a:solidFill>
              <a:latin typeface="Arial Narrow" panose="020B0606020202030204" pitchFamily="34" charset="0"/>
            </a:endParaRPr>
          </a:p>
          <a:p>
            <a:endParaRPr lang="en-US" sz="2000" dirty="0"/>
          </a:p>
        </p:txBody>
      </p:sp>
      <p:sp>
        <p:nvSpPr>
          <p:cNvPr id="4" name="Content Placeholder 3"/>
          <p:cNvSpPr>
            <a:spLocks noGrp="1"/>
          </p:cNvSpPr>
          <p:nvPr>
            <p:ph sz="half" idx="2"/>
          </p:nvPr>
        </p:nvSpPr>
        <p:spPr/>
        <p:txBody>
          <a:bodyPr/>
          <a:lstStyle/>
          <a:p>
            <a:endParaRPr lang="en-US"/>
          </a:p>
        </p:txBody>
      </p:sp>
      <p:pic>
        <p:nvPicPr>
          <p:cNvPr id="74" name="Picture 73"/>
          <p:cNvPicPr>
            <a:picLocks noChangeAspect="1"/>
          </p:cNvPicPr>
          <p:nvPr/>
        </p:nvPicPr>
        <p:blipFill>
          <a:blip r:embed="rId3"/>
          <a:stretch>
            <a:fillRect/>
          </a:stretch>
        </p:blipFill>
        <p:spPr>
          <a:xfrm>
            <a:off x="4928187" y="1452818"/>
            <a:ext cx="7035231" cy="4386821"/>
          </a:xfrm>
          <a:prstGeom prst="rect">
            <a:avLst/>
          </a:prstGeom>
        </p:spPr>
      </p:pic>
    </p:spTree>
    <p:extLst>
      <p:ext uri="{BB962C8B-B14F-4D97-AF65-F5344CB8AC3E}">
        <p14:creationId xmlns:p14="http://schemas.microsoft.com/office/powerpoint/2010/main" val="40021096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noGrp="1"/>
          </p:cNvSpPr>
          <p:nvPr>
            <p:ph type="title"/>
          </p:nvPr>
        </p:nvSpPr>
        <p:spPr>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40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Change Management</a:t>
            </a:r>
            <a:endParaRPr lang="en-US" sz="2400" b="1" dirty="0">
              <a:solidFill>
                <a:srgbClr val="FFFF00"/>
              </a:solidFill>
              <a:latin typeface="Arial" charset="0"/>
              <a:ea typeface="Arial" charset="0"/>
              <a:cs typeface="Arial" charset="0"/>
            </a:endParaRPr>
          </a:p>
        </p:txBody>
      </p:sp>
      <p:sp>
        <p:nvSpPr>
          <p:cNvPr id="2" name="Content Placeholder 1"/>
          <p:cNvSpPr>
            <a:spLocks noGrp="1"/>
          </p:cNvSpPr>
          <p:nvPr>
            <p:ph sz="half" idx="1"/>
          </p:nvPr>
        </p:nvSpPr>
        <p:spPr>
          <a:xfrm>
            <a:off x="919655" y="1568173"/>
            <a:ext cx="3949150" cy="4351339"/>
          </a:xfrm>
        </p:spPr>
        <p:txBody>
          <a:bodyPr>
            <a:noAutofit/>
          </a:bodyPr>
          <a:lstStyle/>
          <a:p>
            <a:pPr marL="115885" indent="-115885" defTabSz="607283">
              <a:spcBef>
                <a:spcPts val="600"/>
              </a:spcBef>
            </a:pPr>
            <a:r>
              <a:rPr lang="en-US" sz="1800" dirty="0">
                <a:solidFill>
                  <a:prstClr val="white"/>
                </a:solidFill>
                <a:latin typeface="Arial Narrow" panose="020B0606020202030204" pitchFamily="34" charset="0"/>
              </a:rPr>
              <a:t>The purpose of the Change Management process is to achieve the </a:t>
            </a:r>
            <a:r>
              <a:rPr lang="en-US" sz="1800" b="1" dirty="0">
                <a:solidFill>
                  <a:prstClr val="white"/>
                </a:solidFill>
                <a:latin typeface="Arial Narrow" panose="020B0606020202030204" pitchFamily="34" charset="0"/>
              </a:rPr>
              <a:t>successful introduction of changes </a:t>
            </a:r>
            <a:r>
              <a:rPr lang="en-US" sz="1800" dirty="0">
                <a:solidFill>
                  <a:prstClr val="white"/>
                </a:solidFill>
                <a:latin typeface="Arial Narrow" panose="020B0606020202030204" pitchFamily="34" charset="0"/>
              </a:rPr>
              <a:t>to an IT system or environment. Success is measured as a balance of the </a:t>
            </a:r>
            <a:r>
              <a:rPr lang="en-US" sz="1800" b="1" dirty="0">
                <a:solidFill>
                  <a:prstClr val="white"/>
                </a:solidFill>
                <a:latin typeface="Arial Narrow" panose="020B0606020202030204" pitchFamily="34" charset="0"/>
              </a:rPr>
              <a:t>timeliness and completeness of change implementation</a:t>
            </a:r>
            <a:r>
              <a:rPr lang="en-US" sz="1800" dirty="0">
                <a:solidFill>
                  <a:prstClr val="white"/>
                </a:solidFill>
                <a:latin typeface="Arial Narrow" panose="020B0606020202030204" pitchFamily="34" charset="0"/>
              </a:rPr>
              <a:t>, the cost of implementation, and the </a:t>
            </a:r>
            <a:r>
              <a:rPr lang="en-US" sz="1800" b="1" dirty="0">
                <a:solidFill>
                  <a:prstClr val="white"/>
                </a:solidFill>
                <a:latin typeface="Arial Narrow" panose="020B0606020202030204" pitchFamily="34" charset="0"/>
              </a:rPr>
              <a:t>minimization of disruption </a:t>
            </a:r>
            <a:r>
              <a:rPr lang="en-US" sz="1800" dirty="0">
                <a:solidFill>
                  <a:prstClr val="white"/>
                </a:solidFill>
                <a:latin typeface="Arial Narrow" panose="020B0606020202030204" pitchFamily="34" charset="0"/>
              </a:rPr>
              <a:t>caused in the target system or environment.</a:t>
            </a:r>
          </a:p>
          <a:p>
            <a:pPr marL="115885" indent="-115885" defTabSz="607283">
              <a:spcBef>
                <a:spcPts val="600"/>
              </a:spcBef>
            </a:pPr>
            <a:r>
              <a:rPr lang="de-DE" sz="1800" dirty="0">
                <a:solidFill>
                  <a:prstClr val="white"/>
                </a:solidFill>
                <a:latin typeface="Arial Narrow" panose="020B0606020202030204" pitchFamily="34" charset="0"/>
              </a:rPr>
              <a:t>Automation is used t</a:t>
            </a:r>
            <a:r>
              <a:rPr lang="en-US" sz="1800" dirty="0">
                <a:solidFill>
                  <a:prstClr val="white"/>
                </a:solidFill>
                <a:latin typeface="Arial Narrow" panose="020B0606020202030204" pitchFamily="34" charset="0"/>
              </a:rPr>
              <a:t>o</a:t>
            </a:r>
          </a:p>
          <a:p>
            <a:pPr marL="723169" lvl="1" indent="-115885" defTabSz="607283">
              <a:spcBef>
                <a:spcPts val="600"/>
              </a:spcBef>
            </a:pPr>
            <a:r>
              <a:rPr lang="de-DE" sz="1800" dirty="0">
                <a:solidFill>
                  <a:prstClr val="white"/>
                </a:solidFill>
                <a:latin typeface="Arial Narrow" panose="020B0606020202030204" pitchFamily="34" charset="0"/>
              </a:rPr>
              <a:t>Implement progressive rollouts</a:t>
            </a:r>
          </a:p>
          <a:p>
            <a:pPr marL="723169" lvl="1" indent="-115885" defTabSz="607283">
              <a:spcBef>
                <a:spcPts val="600"/>
              </a:spcBef>
            </a:pPr>
            <a:r>
              <a:rPr lang="de-DE" sz="1800" dirty="0">
                <a:solidFill>
                  <a:prstClr val="white"/>
                </a:solidFill>
                <a:latin typeface="Arial Narrow" panose="020B0606020202030204" pitchFamily="34" charset="0"/>
              </a:rPr>
              <a:t>Quickly and acurately detect change-related problems („deployment marker“)</a:t>
            </a:r>
          </a:p>
          <a:p>
            <a:pPr marL="723169" lvl="1" indent="-115885" defTabSz="607283">
              <a:spcBef>
                <a:spcPts val="600"/>
              </a:spcBef>
            </a:pPr>
            <a:r>
              <a:rPr lang="de-DE" sz="1800" dirty="0">
                <a:solidFill>
                  <a:prstClr val="white"/>
                </a:solidFill>
                <a:latin typeface="Arial Narrow" panose="020B0606020202030204" pitchFamily="34" charset="0"/>
              </a:rPr>
              <a:t>Roll back changes safely when problems arise</a:t>
            </a:r>
          </a:p>
          <a:p>
            <a:pPr marL="115885" indent="-115885" defTabSz="607283">
              <a:spcBef>
                <a:spcPts val="600"/>
              </a:spcBef>
            </a:pPr>
            <a:r>
              <a:rPr lang="de-DE" sz="1800" dirty="0">
                <a:solidFill>
                  <a:prstClr val="white"/>
                </a:solidFill>
                <a:latin typeface="Arial Narrow" panose="020B0606020202030204" pitchFamily="34" charset="0"/>
              </a:rPr>
              <a:t>Scheduling of Changes affected by current „Error Budget“</a:t>
            </a:r>
            <a:endParaRPr lang="en-US" sz="3200" dirty="0"/>
          </a:p>
        </p:txBody>
      </p:sp>
      <p:sp>
        <p:nvSpPr>
          <p:cNvPr id="4" name="Content Placeholder 3"/>
          <p:cNvSpPr>
            <a:spLocks noGrp="1"/>
          </p:cNvSpPr>
          <p:nvPr>
            <p:ph sz="half" idx="2"/>
          </p:nvPr>
        </p:nvSpPr>
        <p:spPr/>
        <p:txBody>
          <a:bodyPr/>
          <a:lstStyle/>
          <a:p>
            <a:endParaRPr lang="en-US"/>
          </a:p>
        </p:txBody>
      </p:sp>
      <p:pic>
        <p:nvPicPr>
          <p:cNvPr id="74" name="Picture 73"/>
          <p:cNvPicPr>
            <a:picLocks noChangeAspect="1"/>
          </p:cNvPicPr>
          <p:nvPr/>
        </p:nvPicPr>
        <p:blipFill>
          <a:blip r:embed="rId3"/>
          <a:stretch>
            <a:fillRect/>
          </a:stretch>
        </p:blipFill>
        <p:spPr>
          <a:xfrm>
            <a:off x="5466288" y="1568174"/>
            <a:ext cx="6065805" cy="3968286"/>
          </a:xfrm>
          <a:prstGeom prst="rect">
            <a:avLst/>
          </a:prstGeom>
        </p:spPr>
      </p:pic>
    </p:spTree>
    <p:extLst>
      <p:ext uri="{BB962C8B-B14F-4D97-AF65-F5344CB8AC3E}">
        <p14:creationId xmlns:p14="http://schemas.microsoft.com/office/powerpoint/2010/main" val="4254301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noGrp="1"/>
          </p:cNvSpPr>
          <p:nvPr>
            <p:ph type="title"/>
          </p:nvPr>
        </p:nvSpPr>
        <p:spPr>
          <a:xfrm>
            <a:off x="311151" y="225426"/>
            <a:ext cx="10515600" cy="570641"/>
          </a:xfrm>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40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Change Management – Processes Change</a:t>
            </a:r>
            <a:endParaRPr lang="en-US" sz="2400" b="1" dirty="0">
              <a:solidFill>
                <a:srgbClr val="FFFF00"/>
              </a:solidFill>
              <a:latin typeface="Arial" charset="0"/>
              <a:ea typeface="Arial" charset="0"/>
              <a:cs typeface="Arial" charset="0"/>
            </a:endParaRPr>
          </a:p>
        </p:txBody>
      </p:sp>
      <p:pic>
        <p:nvPicPr>
          <p:cNvPr id="57" name="Picture 56"/>
          <p:cNvPicPr>
            <a:picLocks noChangeAspect="1"/>
          </p:cNvPicPr>
          <p:nvPr/>
        </p:nvPicPr>
        <p:blipFill>
          <a:blip r:embed="rId3"/>
          <a:stretch>
            <a:fillRect/>
          </a:stretch>
        </p:blipFill>
        <p:spPr>
          <a:xfrm>
            <a:off x="402065" y="1280673"/>
            <a:ext cx="11216195" cy="4934635"/>
          </a:xfrm>
          <a:prstGeom prst="rect">
            <a:avLst/>
          </a:prstGeom>
        </p:spPr>
      </p:pic>
      <p:pic>
        <p:nvPicPr>
          <p:cNvPr id="1026" name="Picture 2" descr="https://markorodriguez.files.wordpress.com/2011/01/graph-example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9241" y="5100327"/>
            <a:ext cx="1094315" cy="10943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8416990" y="6194642"/>
            <a:ext cx="2627129" cy="318100"/>
          </a:xfrm>
          <a:prstGeom prst="rect">
            <a:avLst/>
          </a:prstGeom>
          <a:noFill/>
        </p:spPr>
        <p:txBody>
          <a:bodyPr wrap="none" rtlCol="0">
            <a:spAutoFit/>
          </a:bodyPr>
          <a:lstStyle/>
          <a:p>
            <a:pPr algn="ctr" defTabSz="607283"/>
            <a:r>
              <a:rPr lang="de-DE" sz="1467" b="1" dirty="0">
                <a:solidFill>
                  <a:prstClr val="white"/>
                </a:solidFill>
              </a:rPr>
              <a:t>Topology / Relationship Graph</a:t>
            </a:r>
            <a:endParaRPr lang="en-US" sz="1467" b="1" dirty="0">
              <a:solidFill>
                <a:prstClr val="white"/>
              </a:solidFill>
            </a:endParaRPr>
          </a:p>
        </p:txBody>
      </p:sp>
    </p:spTree>
    <p:extLst>
      <p:ext uri="{BB962C8B-B14F-4D97-AF65-F5344CB8AC3E}">
        <p14:creationId xmlns:p14="http://schemas.microsoft.com/office/powerpoint/2010/main" val="1529435043"/>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noGrp="1"/>
          </p:cNvSpPr>
          <p:nvPr>
            <p:ph type="title"/>
          </p:nvPr>
        </p:nvSpPr>
        <p:spPr>
          <a:xfrm>
            <a:off x="311151" y="225426"/>
            <a:ext cx="10515600" cy="570641"/>
          </a:xfrm>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40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Change Management – Blue-Green Deployment</a:t>
            </a:r>
            <a:endParaRPr lang="en-US" sz="2400" b="1" dirty="0">
              <a:solidFill>
                <a:srgbClr val="FFFF00"/>
              </a:solidFill>
              <a:latin typeface="Arial" charset="0"/>
              <a:ea typeface="Arial" charset="0"/>
              <a:cs typeface="Arial" charset="0"/>
            </a:endParaRPr>
          </a:p>
        </p:txBody>
      </p:sp>
      <p:pic>
        <p:nvPicPr>
          <p:cNvPr id="2" name="Picture 1"/>
          <p:cNvPicPr>
            <a:picLocks noChangeAspect="1"/>
          </p:cNvPicPr>
          <p:nvPr/>
        </p:nvPicPr>
        <p:blipFill>
          <a:blip r:embed="rId3"/>
          <a:stretch>
            <a:fillRect/>
          </a:stretch>
        </p:blipFill>
        <p:spPr>
          <a:xfrm>
            <a:off x="6338656" y="998780"/>
            <a:ext cx="5587215" cy="3558698"/>
          </a:xfrm>
          <a:prstGeom prst="rect">
            <a:avLst/>
          </a:prstGeom>
        </p:spPr>
      </p:pic>
      <p:sp>
        <p:nvSpPr>
          <p:cNvPr id="4" name="TextBox 3"/>
          <p:cNvSpPr txBox="1"/>
          <p:nvPr/>
        </p:nvSpPr>
        <p:spPr>
          <a:xfrm>
            <a:off x="475537" y="1275528"/>
            <a:ext cx="5954939" cy="1241622"/>
          </a:xfrm>
          <a:prstGeom prst="rect">
            <a:avLst/>
          </a:prstGeom>
          <a:noFill/>
        </p:spPr>
        <p:txBody>
          <a:bodyPr wrap="square" rtlCol="0">
            <a:spAutoFit/>
          </a:bodyPr>
          <a:lstStyle/>
          <a:p>
            <a:pPr defTabSz="607283"/>
            <a:endParaRPr lang="en-US" sz="1867" dirty="0">
              <a:solidFill>
                <a:prstClr val="white"/>
              </a:solidFill>
            </a:endParaRPr>
          </a:p>
          <a:p>
            <a:pPr defTabSz="607283"/>
            <a:r>
              <a:rPr lang="en-US" sz="1867" dirty="0">
                <a:solidFill>
                  <a:prstClr val="white"/>
                </a:solidFill>
              </a:rPr>
              <a:t>Blue-green deployment also gives you a rapid way to </a:t>
            </a:r>
            <a:r>
              <a:rPr lang="en-US" sz="1867" b="1" dirty="0">
                <a:solidFill>
                  <a:prstClr val="white"/>
                </a:solidFill>
              </a:rPr>
              <a:t>rollback</a:t>
            </a:r>
            <a:r>
              <a:rPr lang="en-US" sz="1867" dirty="0">
                <a:solidFill>
                  <a:prstClr val="white"/>
                </a:solidFill>
              </a:rPr>
              <a:t> - if anything goes wrong you switch the router back to your blue environment.</a:t>
            </a:r>
          </a:p>
        </p:txBody>
      </p:sp>
      <p:sp>
        <p:nvSpPr>
          <p:cNvPr id="5" name="Rectangle 4"/>
          <p:cNvSpPr/>
          <p:nvPr/>
        </p:nvSpPr>
        <p:spPr>
          <a:xfrm>
            <a:off x="6338656" y="4812633"/>
            <a:ext cx="5853345" cy="1221168"/>
          </a:xfrm>
          <a:prstGeom prst="rect">
            <a:avLst/>
          </a:prstGeom>
        </p:spPr>
        <p:txBody>
          <a:bodyPr wrap="square">
            <a:spAutoFit/>
          </a:bodyPr>
          <a:lstStyle/>
          <a:p>
            <a:pPr defTabSz="607283"/>
            <a:r>
              <a:rPr lang="en-US" sz="1467" dirty="0">
                <a:solidFill>
                  <a:prstClr val="white"/>
                </a:solidFill>
              </a:rPr>
              <a:t>Note on databases: Separate the deployment of schema changes from application upgrades. So first apply a </a:t>
            </a:r>
            <a:r>
              <a:rPr lang="en-US" sz="1467" dirty="0">
                <a:solidFill>
                  <a:prstClr val="white"/>
                </a:solidFill>
                <a:hlinkClick r:id="rId4"/>
              </a:rPr>
              <a:t>database refactoring</a:t>
            </a:r>
            <a:r>
              <a:rPr lang="en-US" sz="1467" dirty="0">
                <a:solidFill>
                  <a:prstClr val="white"/>
                </a:solidFill>
              </a:rPr>
              <a:t> to change the schema to support both the new and old version of the application, deploy that, check everything is working fine so you have a rollback point, then deploy the new version of the application. </a:t>
            </a:r>
          </a:p>
        </p:txBody>
      </p:sp>
      <p:sp>
        <p:nvSpPr>
          <p:cNvPr id="6" name="Rectangle 5"/>
          <p:cNvSpPr/>
          <p:nvPr/>
        </p:nvSpPr>
        <p:spPr>
          <a:xfrm>
            <a:off x="6613033" y="6288956"/>
            <a:ext cx="5304589" cy="307777"/>
          </a:xfrm>
          <a:prstGeom prst="rect">
            <a:avLst/>
          </a:prstGeom>
        </p:spPr>
        <p:txBody>
          <a:bodyPr wrap="square">
            <a:spAutoFit/>
          </a:bodyPr>
          <a:lstStyle/>
          <a:p>
            <a:pPr defTabSz="607283"/>
            <a:r>
              <a:rPr lang="en-US" sz="1400" dirty="0">
                <a:solidFill>
                  <a:prstClr val="white"/>
                </a:solidFill>
              </a:rPr>
              <a:t>Source: </a:t>
            </a:r>
            <a:r>
              <a:rPr lang="en-US" sz="1400" dirty="0">
                <a:solidFill>
                  <a:prstClr val="white"/>
                </a:solidFill>
                <a:hlinkClick r:id="rId5"/>
              </a:rPr>
              <a:t>https://martinfowler.com/bliki/BlueGreenDeployment.html</a:t>
            </a:r>
            <a:r>
              <a:rPr lang="en-US" sz="1400" dirty="0">
                <a:solidFill>
                  <a:prstClr val="white"/>
                </a:solidFill>
              </a:rPr>
              <a:t> </a:t>
            </a:r>
          </a:p>
        </p:txBody>
      </p:sp>
    </p:spTree>
    <p:extLst>
      <p:ext uri="{BB962C8B-B14F-4D97-AF65-F5344CB8AC3E}">
        <p14:creationId xmlns:p14="http://schemas.microsoft.com/office/powerpoint/2010/main" val="4091325010"/>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4A8A213-8E92-D94A-82D7-8578C89CAF17}" type="slidenum">
              <a:rPr lang="en-US" smtClean="0"/>
              <a:pPr/>
              <a:t>3</a:t>
            </a:fld>
            <a:endParaRPr lang="en-US" dirty="0"/>
          </a:p>
        </p:txBody>
      </p:sp>
      <p:sp>
        <p:nvSpPr>
          <p:cNvPr id="3" name="Date Placeholder 2"/>
          <p:cNvSpPr>
            <a:spLocks noGrp="1"/>
          </p:cNvSpPr>
          <p:nvPr>
            <p:ph type="dt" sz="half" idx="2"/>
          </p:nvPr>
        </p:nvSpPr>
        <p:spPr/>
        <p:txBody>
          <a:bodyPr/>
          <a:lstStyle/>
          <a:p>
            <a:fld id="{3D5E2D66-1AE4-4D80-BC8F-AD7F927A553D}" type="datetime1">
              <a:rPr lang="en-US" smtClean="0"/>
              <a:t>3/22/2017</a:t>
            </a:fld>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3"/>
          </p:nvPr>
        </p:nvSpPr>
        <p:spPr/>
        <p:txBody>
          <a:bodyPr/>
          <a:lstStyle/>
          <a:p>
            <a:r>
              <a:rPr lang="en-US" sz="3200" dirty="0"/>
              <a:t>https://github.com/bluemix-enablement/ic171414</a:t>
            </a:r>
          </a:p>
        </p:txBody>
      </p:sp>
    </p:spTree>
    <p:extLst>
      <p:ext uri="{BB962C8B-B14F-4D97-AF65-F5344CB8AC3E}">
        <p14:creationId xmlns:p14="http://schemas.microsoft.com/office/powerpoint/2010/main" val="3518969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noGrp="1"/>
          </p:cNvSpPr>
          <p:nvPr>
            <p:ph type="title"/>
          </p:nvPr>
        </p:nvSpPr>
        <p:spPr>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de-DE" sz="240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Dashboarding &amp; Reporting</a:t>
            </a:r>
            <a:endParaRPr lang="en-US" sz="2400" b="1" dirty="0">
              <a:solidFill>
                <a:srgbClr val="FFFF00"/>
              </a:solidFill>
              <a:latin typeface="Arial" charset="0"/>
              <a:ea typeface="Arial" charset="0"/>
              <a:cs typeface="Arial" charset="0"/>
            </a:endParaRPr>
          </a:p>
        </p:txBody>
      </p:sp>
      <p:sp>
        <p:nvSpPr>
          <p:cNvPr id="6" name="Content Placeholder 5"/>
          <p:cNvSpPr>
            <a:spLocks noGrp="1"/>
          </p:cNvSpPr>
          <p:nvPr>
            <p:ph sz="half" idx="1"/>
          </p:nvPr>
        </p:nvSpPr>
        <p:spPr>
          <a:xfrm>
            <a:off x="440915" y="1371331"/>
            <a:ext cx="5228129" cy="4351339"/>
          </a:xfrm>
        </p:spPr>
        <p:txBody>
          <a:bodyPr>
            <a:noAutofit/>
          </a:bodyPr>
          <a:lstStyle/>
          <a:p>
            <a:pPr marL="115885" indent="-115885" defTabSz="607283">
              <a:spcBef>
                <a:spcPts val="600"/>
              </a:spcBef>
            </a:pPr>
            <a:r>
              <a:rPr lang="en-US" sz="1600" dirty="0">
                <a:solidFill>
                  <a:prstClr val="white"/>
                </a:solidFill>
                <a:latin typeface="Arial Narrow" panose="020B0606020202030204" pitchFamily="34" charset="0"/>
              </a:rPr>
              <a:t>Dashboards provide a summary view of an applications core metric and key performance indicators (KPI). They also show </a:t>
            </a:r>
            <a:r>
              <a:rPr lang="en-US" sz="1600" i="1" dirty="0">
                <a:solidFill>
                  <a:prstClr val="white"/>
                </a:solidFill>
                <a:latin typeface="Arial Narrow" panose="020B0606020202030204" pitchFamily="34" charset="0"/>
              </a:rPr>
              <a:t>relevant</a:t>
            </a:r>
            <a:r>
              <a:rPr lang="en-US" sz="1600" dirty="0">
                <a:solidFill>
                  <a:prstClr val="white"/>
                </a:solidFill>
                <a:latin typeface="Arial Narrow" panose="020B0606020202030204" pitchFamily="34" charset="0"/>
              </a:rPr>
              <a:t> information on Platform Health. Reports harden the information of broader consumption.</a:t>
            </a:r>
          </a:p>
          <a:p>
            <a:pPr marL="115885" indent="-115885" defTabSz="607283">
              <a:spcBef>
                <a:spcPts val="600"/>
              </a:spcBef>
            </a:pPr>
            <a:r>
              <a:rPr lang="en-US" sz="1600" dirty="0">
                <a:solidFill>
                  <a:prstClr val="white"/>
                </a:solidFill>
                <a:latin typeface="Arial Narrow" panose="020B0606020202030204" pitchFamily="34" charset="0"/>
              </a:rPr>
              <a:t>Dashboards don’t replace dedicated UIs, but rather federate information from multiple places into a single console.</a:t>
            </a:r>
          </a:p>
          <a:p>
            <a:pPr marL="115885" indent="-115885" defTabSz="607283">
              <a:spcBef>
                <a:spcPts val="600"/>
              </a:spcBef>
            </a:pPr>
            <a:r>
              <a:rPr lang="de-DE" sz="1600" dirty="0">
                <a:solidFill>
                  <a:prstClr val="white"/>
                </a:solidFill>
                <a:latin typeface="Arial Narrow" panose="020B0606020202030204" pitchFamily="34" charset="0"/>
              </a:rPr>
              <a:t>Dashboards are application-specific and persona-driven (not a one size fits all), information shown should be actionable.</a:t>
            </a:r>
          </a:p>
          <a:p>
            <a:pPr marL="115885" indent="-115885" defTabSz="607283">
              <a:spcBef>
                <a:spcPts val="600"/>
              </a:spcBef>
            </a:pPr>
            <a:r>
              <a:rPr lang="en-US" sz="1600" dirty="0">
                <a:solidFill>
                  <a:prstClr val="white"/>
                </a:solidFill>
                <a:latin typeface="Arial Narrow" panose="020B0606020202030204" pitchFamily="34" charset="0"/>
              </a:rPr>
              <a:t>SRE teams are typically event driven and avoid the situation that requires someone to stare at a screen watching for problems. Still, SRE teams use a number of dashboards to visualize the health and status of their Cloud environments. </a:t>
            </a:r>
          </a:p>
          <a:p>
            <a:pPr marL="115885" indent="-115885" defTabSz="607283">
              <a:spcBef>
                <a:spcPts val="600"/>
              </a:spcBef>
            </a:pPr>
            <a:r>
              <a:rPr lang="de-DE" sz="1600" dirty="0">
                <a:solidFill>
                  <a:prstClr val="white"/>
                </a:solidFill>
                <a:latin typeface="Arial Narrow" panose="020B0606020202030204" pitchFamily="34" charset="0"/>
              </a:rPr>
              <a:t>Typical Uses for dashboards</a:t>
            </a:r>
            <a:endParaRPr lang="en-US" sz="1600" dirty="0">
              <a:solidFill>
                <a:prstClr val="white"/>
              </a:solidFill>
              <a:latin typeface="Arial Narrow" panose="020B0606020202030204" pitchFamily="34" charset="0"/>
            </a:endParaRPr>
          </a:p>
          <a:p>
            <a:pPr marL="723169" lvl="1" indent="-115885" defTabSz="607283"/>
            <a:r>
              <a:rPr lang="de-DE" sz="1600" dirty="0">
                <a:solidFill>
                  <a:prstClr val="white"/>
                </a:solidFill>
                <a:latin typeface="Arial Narrow" panose="020B0606020202030204" pitchFamily="34" charset="0"/>
              </a:rPr>
              <a:t>Event Aggregation / Correlation</a:t>
            </a:r>
          </a:p>
          <a:p>
            <a:pPr marL="723169" lvl="1" indent="-115885" defTabSz="607283"/>
            <a:r>
              <a:rPr lang="de-DE" sz="1600" dirty="0">
                <a:solidFill>
                  <a:prstClr val="white"/>
                </a:solidFill>
                <a:latin typeface="Arial Narrow" panose="020B0606020202030204" pitchFamily="34" charset="0"/>
              </a:rPr>
              <a:t>Analyzing Long-Term Trends</a:t>
            </a:r>
          </a:p>
          <a:p>
            <a:pPr marL="723169" lvl="1" indent="-115885" defTabSz="607283"/>
            <a:r>
              <a:rPr lang="de-DE" sz="1600" dirty="0">
                <a:solidFill>
                  <a:prstClr val="white"/>
                </a:solidFill>
                <a:latin typeface="Arial Narrow" panose="020B0606020202030204" pitchFamily="34" charset="0"/>
              </a:rPr>
              <a:t>Comparing over time or experiment groups</a:t>
            </a:r>
          </a:p>
          <a:p>
            <a:pPr marL="723169" lvl="1" indent="-115885" defTabSz="607283"/>
            <a:r>
              <a:rPr lang="de-DE" sz="1600" dirty="0">
                <a:solidFill>
                  <a:prstClr val="white"/>
                </a:solidFill>
                <a:latin typeface="Arial Narrow" panose="020B0606020202030204" pitchFamily="34" charset="0"/>
              </a:rPr>
              <a:t>Collecting ad-hoc retrospective analysis</a:t>
            </a:r>
          </a:p>
          <a:p>
            <a:pPr marL="723169" lvl="1" indent="-115885" defTabSz="607283"/>
            <a:r>
              <a:rPr lang="en-US" sz="1600" dirty="0">
                <a:solidFill>
                  <a:prstClr val="white"/>
                </a:solidFill>
                <a:latin typeface="Arial Narrow" panose="020B0606020202030204" pitchFamily="34" charset="0"/>
              </a:rPr>
              <a:t>Mash-up of disparate sources to find correlations </a:t>
            </a:r>
          </a:p>
          <a:p>
            <a:pPr marL="723169" lvl="1" indent="-115885" defTabSz="607283"/>
            <a:r>
              <a:rPr lang="en-US" sz="1600" dirty="0">
                <a:solidFill>
                  <a:prstClr val="white"/>
                </a:solidFill>
                <a:latin typeface="Arial Narrow" panose="020B0606020202030204" pitchFamily="34" charset="0"/>
              </a:rPr>
              <a:t>Visualizing recent changes </a:t>
            </a:r>
          </a:p>
          <a:p>
            <a:pPr marL="115885" indent="-115885" defTabSz="607283">
              <a:spcBef>
                <a:spcPts val="600"/>
              </a:spcBef>
            </a:pPr>
            <a:r>
              <a:rPr lang="de-DE" sz="1600" dirty="0">
                <a:solidFill>
                  <a:prstClr val="white"/>
                </a:solidFill>
                <a:latin typeface="Arial Narrow" panose="020B0606020202030204" pitchFamily="34" charset="0"/>
              </a:rPr>
              <a:t>4 Golden Signals: Latency, Traffic, Errors, Saturation</a:t>
            </a:r>
          </a:p>
          <a:p>
            <a:pPr marL="115885" indent="-115885" defTabSz="607283">
              <a:spcBef>
                <a:spcPts val="600"/>
              </a:spcBef>
            </a:pPr>
            <a:r>
              <a:rPr lang="de-DE" sz="1600" dirty="0">
                <a:solidFill>
                  <a:prstClr val="white"/>
                </a:solidFill>
                <a:latin typeface="Arial Narrow" panose="020B0606020202030204" pitchFamily="34" charset="0"/>
              </a:rPr>
              <a:t>Deployment Markers</a:t>
            </a:r>
          </a:p>
          <a:p>
            <a:pPr marL="115885" indent="-115885" defTabSz="607283">
              <a:spcBef>
                <a:spcPts val="600"/>
              </a:spcBef>
            </a:pPr>
            <a:r>
              <a:rPr lang="de-DE" sz="1600" dirty="0">
                <a:solidFill>
                  <a:prstClr val="white"/>
                </a:solidFill>
                <a:latin typeface="Arial Narrow" panose="020B0606020202030204" pitchFamily="34" charset="0"/>
              </a:rPr>
              <a:t>Continued Improvement through feedback</a:t>
            </a:r>
            <a:endParaRPr lang="en-US" sz="1600" dirty="0">
              <a:solidFill>
                <a:prstClr val="white"/>
              </a:solidFill>
              <a:latin typeface="Arial Narrow" panose="020B0606020202030204" pitchFamily="34" charset="0"/>
            </a:endParaRPr>
          </a:p>
          <a:p>
            <a:endParaRPr lang="en-US" dirty="0"/>
          </a:p>
        </p:txBody>
      </p:sp>
      <p:sp>
        <p:nvSpPr>
          <p:cNvPr id="7" name="Content Placeholder 6"/>
          <p:cNvSpPr>
            <a:spLocks noGrp="1"/>
          </p:cNvSpPr>
          <p:nvPr>
            <p:ph sz="half" idx="2"/>
          </p:nvPr>
        </p:nvSpPr>
        <p:spPr/>
        <p:txBody>
          <a:bodyPr>
            <a:normAutofit/>
          </a:bodyPr>
          <a:lstStyle/>
          <a:p>
            <a:endParaRPr lang="en-US" dirty="0"/>
          </a:p>
        </p:txBody>
      </p:sp>
      <p:grpSp>
        <p:nvGrpSpPr>
          <p:cNvPr id="8" name="Group 7"/>
          <p:cNvGrpSpPr/>
          <p:nvPr/>
        </p:nvGrpSpPr>
        <p:grpSpPr>
          <a:xfrm>
            <a:off x="5942777" y="1371331"/>
            <a:ext cx="5137289" cy="4989250"/>
            <a:chOff x="7236904" y="1904033"/>
            <a:chExt cx="2978346" cy="3387115"/>
          </a:xfrm>
        </p:grpSpPr>
        <p:pic>
          <p:nvPicPr>
            <p:cNvPr id="2" name="Picture 1"/>
            <p:cNvPicPr>
              <a:picLocks noChangeAspect="1"/>
            </p:cNvPicPr>
            <p:nvPr/>
          </p:nvPicPr>
          <p:blipFill>
            <a:blip r:embed="rId3"/>
            <a:stretch>
              <a:fillRect/>
            </a:stretch>
          </p:blipFill>
          <p:spPr>
            <a:xfrm>
              <a:off x="7746695" y="1904033"/>
              <a:ext cx="1958764" cy="1870113"/>
            </a:xfrm>
            <a:prstGeom prst="rect">
              <a:avLst/>
            </a:prstGeom>
          </p:spPr>
        </p:pic>
        <p:pic>
          <p:nvPicPr>
            <p:cNvPr id="4" name="Picture 3"/>
            <p:cNvPicPr>
              <a:picLocks noChangeAspect="1"/>
            </p:cNvPicPr>
            <p:nvPr/>
          </p:nvPicPr>
          <p:blipFill>
            <a:blip r:embed="rId4"/>
            <a:stretch>
              <a:fillRect/>
            </a:stretch>
          </p:blipFill>
          <p:spPr>
            <a:xfrm>
              <a:off x="8670470" y="3028192"/>
              <a:ext cx="1544780" cy="1887695"/>
            </a:xfrm>
            <a:prstGeom prst="rect">
              <a:avLst/>
            </a:prstGeom>
          </p:spPr>
        </p:pic>
        <p:pic>
          <p:nvPicPr>
            <p:cNvPr id="5" name="Picture 4"/>
            <p:cNvPicPr>
              <a:picLocks noChangeAspect="1"/>
            </p:cNvPicPr>
            <p:nvPr/>
          </p:nvPicPr>
          <p:blipFill>
            <a:blip r:embed="rId5"/>
            <a:stretch>
              <a:fillRect/>
            </a:stretch>
          </p:blipFill>
          <p:spPr>
            <a:xfrm>
              <a:off x="7236904" y="3586019"/>
              <a:ext cx="1575157" cy="1705129"/>
            </a:xfrm>
            <a:prstGeom prst="rect">
              <a:avLst/>
            </a:prstGeom>
          </p:spPr>
        </p:pic>
      </p:grpSp>
    </p:spTree>
    <p:extLst>
      <p:ext uri="{BB962C8B-B14F-4D97-AF65-F5344CB8AC3E}">
        <p14:creationId xmlns:p14="http://schemas.microsoft.com/office/powerpoint/2010/main" val="7132443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noGrp="1"/>
          </p:cNvSpPr>
          <p:nvPr>
            <p:ph type="title"/>
          </p:nvPr>
        </p:nvSpPr>
        <p:spPr>
          <a:xfrm>
            <a:off x="311151" y="225426"/>
            <a:ext cx="10515600" cy="570641"/>
          </a:xfrm>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de-DE" sz="240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Dashboarding &amp; Reporting – First Responder</a:t>
            </a:r>
            <a:endParaRPr lang="en-US" sz="2400" b="1" dirty="0">
              <a:solidFill>
                <a:srgbClr val="FFFF00"/>
              </a:solidFill>
              <a:latin typeface="Arial" charset="0"/>
              <a:ea typeface="Arial" charset="0"/>
              <a:cs typeface="Arial" charset="0"/>
            </a:endParaRPr>
          </a:p>
        </p:txBody>
      </p:sp>
      <p:pic>
        <p:nvPicPr>
          <p:cNvPr id="58"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0962" y="718944"/>
            <a:ext cx="8018132" cy="4895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74394" y="1767028"/>
            <a:ext cx="8018132" cy="4944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3046421"/>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noGrp="1"/>
          </p:cNvSpPr>
          <p:nvPr>
            <p:ph type="title"/>
          </p:nvPr>
        </p:nvSpPr>
        <p:spPr>
          <a:xfrm>
            <a:off x="311151" y="225426"/>
            <a:ext cx="10515600" cy="570641"/>
          </a:xfrm>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de-DE" sz="240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Dashboarding &amp; Reporting – SRE</a:t>
            </a:r>
            <a:endParaRPr lang="en-US" sz="2400" b="1" dirty="0">
              <a:solidFill>
                <a:srgbClr val="FFFF00"/>
              </a:solidFill>
              <a:latin typeface="Arial" charset="0"/>
              <a:ea typeface="Arial" charset="0"/>
              <a:cs typeface="Arial"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66508" y="796067"/>
            <a:ext cx="9815555" cy="578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5028961"/>
      </p:ext>
    </p:extLst>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noGrp="1"/>
          </p:cNvSpPr>
          <p:nvPr>
            <p:ph type="title"/>
          </p:nvPr>
        </p:nvSpPr>
        <p:spPr>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de-DE" sz="240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Operations</a:t>
            </a:r>
            <a:endParaRPr lang="en-US" sz="2400" b="1" dirty="0">
              <a:solidFill>
                <a:srgbClr val="FFFF00"/>
              </a:solidFill>
              <a:latin typeface="Arial" charset="0"/>
              <a:ea typeface="Arial" charset="0"/>
              <a:cs typeface="Arial" charset="0"/>
            </a:endParaRPr>
          </a:p>
        </p:txBody>
      </p:sp>
      <p:sp>
        <p:nvSpPr>
          <p:cNvPr id="2" name="Content Placeholder 1"/>
          <p:cNvSpPr>
            <a:spLocks noGrp="1"/>
          </p:cNvSpPr>
          <p:nvPr>
            <p:ph sz="half" idx="1"/>
          </p:nvPr>
        </p:nvSpPr>
        <p:spPr>
          <a:xfrm>
            <a:off x="541744" y="1506029"/>
            <a:ext cx="4410787" cy="4351339"/>
          </a:xfrm>
        </p:spPr>
        <p:txBody>
          <a:bodyPr>
            <a:noAutofit/>
          </a:bodyPr>
          <a:lstStyle/>
          <a:p>
            <a:pPr marL="115885" indent="-115885" defTabSz="607283">
              <a:spcBef>
                <a:spcPts val="600"/>
              </a:spcBef>
            </a:pPr>
            <a:r>
              <a:rPr lang="de-DE" sz="1600" dirty="0">
                <a:solidFill>
                  <a:prstClr val="white"/>
                </a:solidFill>
                <a:latin typeface="Arial Narrow" panose="020B0606020202030204" pitchFamily="34" charset="0"/>
              </a:rPr>
              <a:t>Operations describes the activities performed </a:t>
            </a:r>
            <a:r>
              <a:rPr lang="en-US" sz="1600" dirty="0">
                <a:solidFill>
                  <a:prstClr val="white"/>
                </a:solidFill>
                <a:latin typeface="Arial Narrow" panose="020B0606020202030204" pitchFamily="34" charset="0"/>
              </a:rPr>
              <a:t>to deliver the right set of services at the right quality and at competitive costs for customers. IT Operations Management executes day-to-day routine tasks related to the operation of infrastructure components and applications, for instance</a:t>
            </a:r>
            <a:endParaRPr lang="de-DE" sz="1600" dirty="0">
              <a:solidFill>
                <a:prstClr val="white"/>
              </a:solidFill>
              <a:latin typeface="Arial Narrow" panose="020B0606020202030204" pitchFamily="34" charset="0"/>
            </a:endParaRPr>
          </a:p>
          <a:p>
            <a:pPr marL="723169" lvl="1" indent="-115885" defTabSz="607283"/>
            <a:r>
              <a:rPr lang="de-DE" sz="1600" dirty="0">
                <a:solidFill>
                  <a:prstClr val="white"/>
                </a:solidFill>
                <a:latin typeface="Arial Narrow" panose="020B0606020202030204" pitchFamily="34" charset="0"/>
              </a:rPr>
              <a:t>Application / Systems Availability and Health Checks</a:t>
            </a:r>
          </a:p>
          <a:p>
            <a:pPr marL="723169" lvl="1" indent="-115885" defTabSz="607283"/>
            <a:r>
              <a:rPr lang="de-DE" sz="1600" dirty="0">
                <a:solidFill>
                  <a:prstClr val="white"/>
                </a:solidFill>
                <a:latin typeface="Arial Narrow" panose="020B0606020202030204" pitchFamily="34" charset="0"/>
              </a:rPr>
              <a:t>Compliance Checks</a:t>
            </a:r>
          </a:p>
          <a:p>
            <a:pPr marL="723169" lvl="1" indent="-115885" defTabSz="607283"/>
            <a:r>
              <a:rPr lang="de-DE" sz="1600" dirty="0">
                <a:solidFill>
                  <a:prstClr val="white"/>
                </a:solidFill>
                <a:latin typeface="Arial Narrow" panose="020B0606020202030204" pitchFamily="34" charset="0"/>
              </a:rPr>
              <a:t>Monitoring of Performance and Capacity</a:t>
            </a:r>
          </a:p>
          <a:p>
            <a:pPr marL="723169" lvl="1" indent="-115885" defTabSz="607283"/>
            <a:r>
              <a:rPr lang="de-DE" sz="1600" dirty="0">
                <a:solidFill>
                  <a:prstClr val="white"/>
                </a:solidFill>
                <a:latin typeface="Arial Narrow" panose="020B0606020202030204" pitchFamily="34" charset="0"/>
              </a:rPr>
              <a:t>Backups</a:t>
            </a:r>
            <a:endParaRPr lang="en-US" sz="1600" dirty="0">
              <a:solidFill>
                <a:prstClr val="white"/>
              </a:solidFill>
              <a:latin typeface="Arial Narrow" panose="020B0606020202030204" pitchFamily="34" charset="0"/>
            </a:endParaRPr>
          </a:p>
          <a:p>
            <a:pPr marL="115885" indent="-115885" defTabSz="607283">
              <a:spcBef>
                <a:spcPts val="600"/>
              </a:spcBef>
            </a:pPr>
            <a:r>
              <a:rPr lang="de-DE" sz="1600" dirty="0">
                <a:solidFill>
                  <a:prstClr val="white"/>
                </a:solidFill>
                <a:latin typeface="Arial Narrow" panose="020B0606020202030204" pitchFamily="34" charset="0"/>
              </a:rPr>
              <a:t>In cloud environments, manual work related to these activities should be minimal in favor of </a:t>
            </a:r>
            <a:r>
              <a:rPr lang="de-DE" sz="1600" b="1" dirty="0">
                <a:solidFill>
                  <a:prstClr val="white"/>
                </a:solidFill>
                <a:latin typeface="Arial Narrow" panose="020B0606020202030204" pitchFamily="34" charset="0"/>
              </a:rPr>
              <a:t>long-term engineering project work</a:t>
            </a:r>
            <a:r>
              <a:rPr lang="de-DE" sz="1600" dirty="0">
                <a:solidFill>
                  <a:prstClr val="white"/>
                </a:solidFill>
                <a:latin typeface="Arial Narrow" panose="020B0606020202030204" pitchFamily="34" charset="0"/>
              </a:rPr>
              <a:t>. „</a:t>
            </a:r>
            <a:r>
              <a:rPr lang="de-DE" sz="1600" i="1" dirty="0">
                <a:solidFill>
                  <a:prstClr val="white"/>
                </a:solidFill>
                <a:latin typeface="Arial Narrow" panose="020B0606020202030204" pitchFamily="34" charset="0"/>
              </a:rPr>
              <a:t>If a human operator needs to touch your system during normal operations, you have a bug.</a:t>
            </a:r>
            <a:r>
              <a:rPr lang="de-DE" sz="1600" dirty="0">
                <a:solidFill>
                  <a:prstClr val="white"/>
                </a:solidFill>
                <a:latin typeface="Arial Narrow" panose="020B0606020202030204" pitchFamily="34" charset="0"/>
              </a:rPr>
              <a:t>“ (*). </a:t>
            </a:r>
          </a:p>
          <a:p>
            <a:pPr marL="115885" indent="-115885" defTabSz="607283">
              <a:spcBef>
                <a:spcPts val="600"/>
              </a:spcBef>
            </a:pPr>
            <a:r>
              <a:rPr lang="de-DE" sz="1600" dirty="0">
                <a:solidFill>
                  <a:prstClr val="white"/>
                </a:solidFill>
                <a:latin typeface="Arial Narrow" panose="020B0606020202030204" pitchFamily="34" charset="0"/>
              </a:rPr>
              <a:t>Elimination of manual tasks and </a:t>
            </a:r>
            <a:r>
              <a:rPr lang="de-DE" sz="1600" b="1" dirty="0">
                <a:solidFill>
                  <a:prstClr val="white"/>
                </a:solidFill>
                <a:latin typeface="Arial Narrow" panose="020B0606020202030204" pitchFamily="34" charset="0"/>
              </a:rPr>
              <a:t>automation</a:t>
            </a:r>
            <a:r>
              <a:rPr lang="de-DE" sz="1600" dirty="0">
                <a:solidFill>
                  <a:prstClr val="white"/>
                </a:solidFill>
                <a:latin typeface="Arial Narrow" panose="020B0606020202030204" pitchFamily="34" charset="0"/>
              </a:rPr>
              <a:t> of repetitive tasks are vital.</a:t>
            </a:r>
          </a:p>
          <a:p>
            <a:pPr marL="115885" indent="-115885" defTabSz="607283">
              <a:spcBef>
                <a:spcPts val="600"/>
              </a:spcBef>
            </a:pPr>
            <a:r>
              <a:rPr lang="de-DE" sz="1600" dirty="0">
                <a:solidFill>
                  <a:prstClr val="white"/>
                </a:solidFill>
                <a:latin typeface="Arial Narrow" panose="020B0606020202030204" pitchFamily="34" charset="0"/>
              </a:rPr>
              <a:t>Transition to </a:t>
            </a:r>
            <a:r>
              <a:rPr lang="de-DE" sz="1600" b="1" dirty="0">
                <a:solidFill>
                  <a:prstClr val="white"/>
                </a:solidFill>
                <a:latin typeface="Arial Narrow" panose="020B0606020202030204" pitchFamily="34" charset="0"/>
              </a:rPr>
              <a:t>Self-Service</a:t>
            </a:r>
            <a:r>
              <a:rPr lang="de-DE" sz="1600" dirty="0">
                <a:solidFill>
                  <a:prstClr val="white"/>
                </a:solidFill>
                <a:latin typeface="Arial Narrow" panose="020B0606020202030204" pitchFamily="34" charset="0"/>
              </a:rPr>
              <a:t> further reduces the need for Operations</a:t>
            </a:r>
            <a:endParaRPr lang="en-US" dirty="0"/>
          </a:p>
        </p:txBody>
      </p:sp>
      <p:sp>
        <p:nvSpPr>
          <p:cNvPr id="4" name="Content Placeholder 3"/>
          <p:cNvSpPr>
            <a:spLocks noGrp="1"/>
          </p:cNvSpPr>
          <p:nvPr>
            <p:ph sz="half" idx="2"/>
          </p:nvPr>
        </p:nvSpPr>
        <p:spPr/>
        <p:txBody>
          <a:bodyPr>
            <a:normAutofit/>
          </a:bodyPr>
          <a:lstStyle/>
          <a:p>
            <a:endParaRPr lang="en-US" dirty="0"/>
          </a:p>
        </p:txBody>
      </p:sp>
      <p:sp>
        <p:nvSpPr>
          <p:cNvPr id="152" name="Rectangle 151"/>
          <p:cNvSpPr/>
          <p:nvPr/>
        </p:nvSpPr>
        <p:spPr>
          <a:xfrm>
            <a:off x="2149752" y="6325101"/>
            <a:ext cx="2110467" cy="461665"/>
          </a:xfrm>
          <a:prstGeom prst="rect">
            <a:avLst/>
          </a:prstGeom>
        </p:spPr>
        <p:txBody>
          <a:bodyPr wrap="square">
            <a:spAutoFit/>
          </a:bodyPr>
          <a:lstStyle/>
          <a:p>
            <a:pPr algn="r" defTabSz="607283"/>
            <a:r>
              <a:rPr lang="de-DE" sz="1200" dirty="0">
                <a:solidFill>
                  <a:prstClr val="white"/>
                </a:solidFill>
                <a:latin typeface="Arial Narrow" panose="020B0606020202030204" pitchFamily="34" charset="0"/>
              </a:rPr>
              <a:t>* Site Reliability Engineering, B.Beyer et al.; O‘Reilly</a:t>
            </a:r>
            <a:endParaRPr lang="en-US" sz="1200" dirty="0">
              <a:solidFill>
                <a:prstClr val="white"/>
              </a:solidFill>
            </a:endParaRPr>
          </a:p>
        </p:txBody>
      </p:sp>
      <p:pic>
        <p:nvPicPr>
          <p:cNvPr id="76" name="Picture 75"/>
          <p:cNvPicPr>
            <a:picLocks noChangeAspect="1"/>
          </p:cNvPicPr>
          <p:nvPr/>
        </p:nvPicPr>
        <p:blipFill>
          <a:blip r:embed="rId3"/>
          <a:stretch>
            <a:fillRect/>
          </a:stretch>
        </p:blipFill>
        <p:spPr>
          <a:xfrm>
            <a:off x="5237620" y="2105386"/>
            <a:ext cx="6284899" cy="2844791"/>
          </a:xfrm>
          <a:prstGeom prst="rect">
            <a:avLst/>
          </a:prstGeom>
        </p:spPr>
      </p:pic>
      <p:sp>
        <p:nvSpPr>
          <p:cNvPr id="77" name="Rectangle 33"/>
          <p:cNvSpPr>
            <a:spLocks noChangeArrowheads="1"/>
          </p:cNvSpPr>
          <p:nvPr/>
        </p:nvSpPr>
        <p:spPr bwMode="auto">
          <a:xfrm>
            <a:off x="5047561" y="2105386"/>
            <a:ext cx="2242922" cy="749179"/>
          </a:xfrm>
          <a:prstGeom prst="rect">
            <a:avLst/>
          </a:prstGeom>
          <a:solidFill>
            <a:schemeClr val="accent1">
              <a:lumMod val="75000"/>
            </a:schemeClr>
          </a:solidFill>
          <a:ln w="9525">
            <a:solidFill>
              <a:schemeClr val="tx1"/>
            </a:solidFill>
            <a:miter lim="800000"/>
            <a:headEnd/>
            <a:tailEnd/>
          </a:ln>
        </p:spPr>
        <p:txBody>
          <a:bodyPr wrap="none">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defTabSz="607283" eaLnBrk="1" hangingPunct="1"/>
            <a:r>
              <a:rPr lang="en-US" altLang="en-US" sz="1067" b="1" dirty="0">
                <a:solidFill>
                  <a:prstClr val="black"/>
                </a:solidFill>
                <a:latin typeface="Calibri" panose="020F0502020204030204" pitchFamily="34" charset="0"/>
                <a:ea typeface="MS PGothic" panose="020B0600070205080204" pitchFamily="34" charset="-128"/>
              </a:rPr>
              <a:t>Automation</a:t>
            </a:r>
          </a:p>
          <a:p>
            <a:pPr defTabSz="607283" eaLnBrk="1" hangingPunct="1"/>
            <a:r>
              <a:rPr lang="de-DE" altLang="en-US" sz="1067" dirty="0">
                <a:solidFill>
                  <a:prstClr val="black"/>
                </a:solidFill>
                <a:latin typeface="Calibri" panose="020F0502020204030204" pitchFamily="34" charset="0"/>
                <a:ea typeface="MS PGothic" panose="020B0600070205080204" pitchFamily="34" charset="-128"/>
              </a:rPr>
              <a:t>... </a:t>
            </a:r>
            <a:r>
              <a:rPr lang="en-US" altLang="en-US" sz="1067" dirty="0">
                <a:solidFill>
                  <a:prstClr val="black"/>
                </a:solidFill>
                <a:latin typeface="Calibri" panose="020F0502020204030204" pitchFamily="34" charset="0"/>
                <a:ea typeface="MS PGothic" panose="020B0600070205080204" pitchFamily="34" charset="-128"/>
              </a:rPr>
              <a:t>to resolve a problem</a:t>
            </a:r>
          </a:p>
          <a:p>
            <a:pPr defTabSz="607283" eaLnBrk="1" hangingPunct="1"/>
            <a:r>
              <a:rPr lang="de-DE" altLang="en-US" sz="1067" dirty="0">
                <a:solidFill>
                  <a:prstClr val="black"/>
                </a:solidFill>
                <a:latin typeface="Calibri" panose="020F0502020204030204" pitchFamily="34" charset="0"/>
                <a:ea typeface="MS PGothic" panose="020B0600070205080204" pitchFamily="34" charset="-128"/>
              </a:rPr>
              <a:t>... to support problem determination</a:t>
            </a:r>
          </a:p>
          <a:p>
            <a:pPr defTabSz="607283" eaLnBrk="1" hangingPunct="1"/>
            <a:r>
              <a:rPr lang="de-DE" altLang="en-US" sz="1067" dirty="0">
                <a:solidFill>
                  <a:prstClr val="black"/>
                </a:solidFill>
                <a:latin typeface="Calibri" panose="020F0502020204030204" pitchFamily="34" charset="0"/>
                <a:ea typeface="MS PGothic" panose="020B0600070205080204" pitchFamily="34" charset="-128"/>
              </a:rPr>
              <a:t>... to remove manual work</a:t>
            </a:r>
            <a:endParaRPr lang="en-GB" altLang="en-US" sz="1067" dirty="0">
              <a:solidFill>
                <a:prstClr val="black"/>
              </a:solidFill>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32473075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noGrp="1"/>
          </p:cNvSpPr>
          <p:nvPr>
            <p:ph type="title"/>
          </p:nvPr>
        </p:nvSpPr>
        <p:spPr>
          <a:xfrm>
            <a:off x="311151" y="225426"/>
            <a:ext cx="10515600" cy="570641"/>
          </a:xfrm>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de-DE" sz="240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Operations – Operational RACI</a:t>
            </a:r>
            <a:endParaRPr lang="en-US" sz="2400" b="1" dirty="0">
              <a:solidFill>
                <a:srgbClr val="FFFF00"/>
              </a:solidFill>
              <a:latin typeface="Arial" charset="0"/>
              <a:ea typeface="Arial" charset="0"/>
              <a:cs typeface="Arial" charset="0"/>
            </a:endParaRPr>
          </a:p>
        </p:txBody>
      </p:sp>
      <p:pic>
        <p:nvPicPr>
          <p:cNvPr id="4" name="Picture 3"/>
          <p:cNvPicPr>
            <a:picLocks noChangeAspect="1"/>
          </p:cNvPicPr>
          <p:nvPr/>
        </p:nvPicPr>
        <p:blipFill>
          <a:blip r:embed="rId3"/>
          <a:stretch>
            <a:fillRect/>
          </a:stretch>
        </p:blipFill>
        <p:spPr>
          <a:xfrm>
            <a:off x="132504" y="2061673"/>
            <a:ext cx="11837177" cy="4506843"/>
          </a:xfrm>
          <a:prstGeom prst="rect">
            <a:avLst/>
          </a:prstGeom>
        </p:spPr>
      </p:pic>
      <p:sp>
        <p:nvSpPr>
          <p:cNvPr id="18" name="Content Placeholder 1"/>
          <p:cNvSpPr txBox="1">
            <a:spLocks/>
          </p:cNvSpPr>
          <p:nvPr/>
        </p:nvSpPr>
        <p:spPr>
          <a:xfrm>
            <a:off x="574413" y="1182025"/>
            <a:ext cx="11395267" cy="5153615"/>
          </a:xfrm>
          <a:prstGeom prst="rect">
            <a:avLst/>
          </a:prstGeom>
        </p:spPr>
        <p:txBody>
          <a:bodyPr>
            <a:normAutofit/>
          </a:bodyPr>
          <a:lstStyle>
            <a:lvl1pPr marL="171022" indent="-171022" algn="l" defTabSz="683981" rtl="0" eaLnBrk="1" latinLnBrk="0" hangingPunct="1">
              <a:lnSpc>
                <a:spcPct val="90000"/>
              </a:lnSpc>
              <a:spcBef>
                <a:spcPts val="750"/>
              </a:spcBef>
              <a:buFont typeface="Arial" panose="020B0604020202020204" pitchFamily="34" charset="0"/>
              <a:buChar char="•"/>
              <a:defRPr sz="21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513065" indent="-171022" algn="l" defTabSz="683981" rtl="0" eaLnBrk="1" latinLnBrk="0" hangingPunct="1">
              <a:lnSpc>
                <a:spcPct val="90000"/>
              </a:lnSpc>
              <a:spcBef>
                <a:spcPts val="375"/>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855002" indent="-171022" algn="l" defTabSz="683981" rtl="0" eaLnBrk="1" latinLnBrk="0" hangingPunct="1">
              <a:lnSpc>
                <a:spcPct val="90000"/>
              </a:lnSpc>
              <a:spcBef>
                <a:spcPts val="375"/>
              </a:spcBef>
              <a:buFont typeface="Arial" panose="020B0604020202020204" pitchFamily="34" charset="0"/>
              <a:buChar char="•"/>
              <a:defRPr sz="15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196940" indent="-171022" algn="l" defTabSz="683981" rtl="0" eaLnBrk="1" latinLnBrk="0" hangingPunct="1">
              <a:lnSpc>
                <a:spcPct val="90000"/>
              </a:lnSpc>
              <a:spcBef>
                <a:spcPts val="375"/>
              </a:spcBef>
              <a:buFont typeface="Arial" panose="020B0604020202020204" pitchFamily="34" charset="0"/>
              <a:buChar char="•"/>
              <a:defRPr sz="1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1538879" indent="-171022" algn="l" defTabSz="683981" rtl="0" eaLnBrk="1" latinLnBrk="0" hangingPunct="1">
              <a:lnSpc>
                <a:spcPct val="90000"/>
              </a:lnSpc>
              <a:spcBef>
                <a:spcPts val="375"/>
              </a:spcBef>
              <a:buFont typeface="Arial" panose="020B0604020202020204" pitchFamily="34" charset="0"/>
              <a:buChar char="•"/>
              <a:defRPr sz="1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1880921" indent="-171022" algn="l" defTabSz="683981"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2912" indent="-171022" algn="l" defTabSz="683981"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64902" indent="-171022" algn="l" defTabSz="683981"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06945" indent="-171022" algn="l" defTabSz="683981"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buNone/>
            </a:pPr>
            <a:r>
              <a:rPr lang="de-DE" sz="2133" dirty="0">
                <a:gradFill>
                  <a:gsLst>
                    <a:gs pos="34000">
                      <a:prstClr val="white">
                        <a:lumMod val="93000"/>
                      </a:prstClr>
                    </a:gs>
                    <a:gs pos="0">
                      <a:prstClr val="black">
                        <a:lumMod val="25000"/>
                        <a:lumOff val="75000"/>
                      </a:prstClr>
                    </a:gs>
                    <a:gs pos="100000">
                      <a:srgbClr val="94D7E4">
                        <a:lumMod val="0"/>
                        <a:lumOff val="100000"/>
                      </a:srgbClr>
                    </a:gs>
                  </a:gsLst>
                  <a:lin ang="4800000" scaled="0"/>
                </a:gradFill>
              </a:rPr>
              <a:t>Offering to develop a </a:t>
            </a:r>
            <a:r>
              <a:rPr lang="en-US" sz="2133" dirty="0">
                <a:gradFill>
                  <a:gsLst>
                    <a:gs pos="34000">
                      <a:prstClr val="white">
                        <a:lumMod val="93000"/>
                      </a:prstClr>
                    </a:gs>
                    <a:gs pos="0">
                      <a:prstClr val="black">
                        <a:lumMod val="25000"/>
                        <a:lumOff val="75000"/>
                      </a:prstClr>
                    </a:gs>
                    <a:gs pos="100000">
                      <a:srgbClr val="94D7E4">
                        <a:lumMod val="0"/>
                        <a:lumOff val="100000"/>
                      </a:srgbClr>
                    </a:gs>
                  </a:gsLst>
                  <a:lin ang="4800000" scaled="0"/>
                </a:gradFill>
              </a:rPr>
              <a:t>responsibility assignment matrix for the Operational aspects of a solution: RACI matrix and Process </a:t>
            </a:r>
            <a:r>
              <a:rPr lang="en-US" sz="2133" dirty="0" err="1">
                <a:gradFill>
                  <a:gsLst>
                    <a:gs pos="34000">
                      <a:prstClr val="white">
                        <a:lumMod val="93000"/>
                      </a:prstClr>
                    </a:gs>
                    <a:gs pos="0">
                      <a:prstClr val="black">
                        <a:lumMod val="25000"/>
                        <a:lumOff val="75000"/>
                      </a:prstClr>
                    </a:gs>
                    <a:gs pos="100000">
                      <a:srgbClr val="94D7E4">
                        <a:lumMod val="0"/>
                        <a:lumOff val="100000"/>
                      </a:srgbClr>
                    </a:gs>
                  </a:gsLst>
                  <a:lin ang="4800000" scaled="0"/>
                </a:gradFill>
              </a:rPr>
              <a:t>Swimlanes</a:t>
            </a:r>
            <a:r>
              <a:rPr lang="en-US" sz="2133" dirty="0">
                <a:gradFill>
                  <a:gsLst>
                    <a:gs pos="34000">
                      <a:prstClr val="white">
                        <a:lumMod val="93000"/>
                      </a:prstClr>
                    </a:gs>
                    <a:gs pos="0">
                      <a:prstClr val="black">
                        <a:lumMod val="25000"/>
                        <a:lumOff val="75000"/>
                      </a:prstClr>
                    </a:gs>
                    <a:gs pos="100000">
                      <a:srgbClr val="94D7E4">
                        <a:lumMod val="0"/>
                        <a:lumOff val="100000"/>
                      </a:srgbClr>
                    </a:gs>
                  </a:gsLst>
                  <a:lin ang="4800000" scaled="0"/>
                </a:gradFill>
              </a:rPr>
              <a:t> for key scenarios for a given solution / organization.</a:t>
            </a:r>
            <a:endParaRPr lang="de-DE" sz="2133" dirty="0">
              <a:gradFill>
                <a:gsLst>
                  <a:gs pos="34000">
                    <a:prstClr val="white">
                      <a:lumMod val="93000"/>
                    </a:prstClr>
                  </a:gs>
                  <a:gs pos="0">
                    <a:prstClr val="black">
                      <a:lumMod val="25000"/>
                      <a:lumOff val="75000"/>
                    </a:prstClr>
                  </a:gs>
                  <a:gs pos="100000">
                    <a:srgbClr val="94D7E4">
                      <a:lumMod val="0"/>
                      <a:lumOff val="100000"/>
                    </a:srgbClr>
                  </a:gs>
                </a:gsLst>
                <a:lin ang="4800000" scaled="0"/>
              </a:gradFill>
            </a:endParaRPr>
          </a:p>
        </p:txBody>
      </p:sp>
      <p:sp>
        <p:nvSpPr>
          <p:cNvPr id="6" name="Rounded Rectangle 5"/>
          <p:cNvSpPr/>
          <p:nvPr/>
        </p:nvSpPr>
        <p:spPr>
          <a:xfrm>
            <a:off x="10409771" y="74028"/>
            <a:ext cx="1556824" cy="967101"/>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283"/>
            <a:endParaRPr lang="en-US" sz="2400">
              <a:solidFill>
                <a:prstClr val="white"/>
              </a:solidFill>
            </a:endParaRPr>
          </a:p>
        </p:txBody>
      </p:sp>
      <p:sp>
        <p:nvSpPr>
          <p:cNvPr id="5" name="Rectangle 4"/>
          <p:cNvSpPr/>
          <p:nvPr/>
        </p:nvSpPr>
        <p:spPr>
          <a:xfrm>
            <a:off x="10386888" y="84531"/>
            <a:ext cx="1500924" cy="913070"/>
          </a:xfrm>
          <a:prstGeom prst="rect">
            <a:avLst/>
          </a:prstGeom>
        </p:spPr>
        <p:txBody>
          <a:bodyPr wrap="none">
            <a:spAutoFit/>
          </a:bodyPr>
          <a:lstStyle/>
          <a:p>
            <a:pPr defTabSz="607283">
              <a:lnSpc>
                <a:spcPts val="1600"/>
              </a:lnSpc>
            </a:pPr>
            <a:r>
              <a:rPr lang="en-US" sz="1600" dirty="0">
                <a:solidFill>
                  <a:prstClr val="white"/>
                </a:solidFill>
              </a:rPr>
              <a:t>R - responsible</a:t>
            </a:r>
          </a:p>
          <a:p>
            <a:pPr defTabSz="607283">
              <a:lnSpc>
                <a:spcPts val="1600"/>
              </a:lnSpc>
            </a:pPr>
            <a:r>
              <a:rPr lang="de-DE" sz="1600" dirty="0">
                <a:solidFill>
                  <a:prstClr val="white"/>
                </a:solidFill>
              </a:rPr>
              <a:t>A - accountable</a:t>
            </a:r>
          </a:p>
          <a:p>
            <a:pPr defTabSz="607283">
              <a:lnSpc>
                <a:spcPts val="1600"/>
              </a:lnSpc>
            </a:pPr>
            <a:r>
              <a:rPr lang="de-DE" sz="1600" dirty="0">
                <a:solidFill>
                  <a:prstClr val="white"/>
                </a:solidFill>
              </a:rPr>
              <a:t>C - consulted</a:t>
            </a:r>
          </a:p>
          <a:p>
            <a:pPr defTabSz="607283">
              <a:lnSpc>
                <a:spcPts val="1600"/>
              </a:lnSpc>
            </a:pPr>
            <a:r>
              <a:rPr lang="de-DE" sz="1600" dirty="0">
                <a:solidFill>
                  <a:prstClr val="white"/>
                </a:solidFill>
              </a:rPr>
              <a:t>I - informed</a:t>
            </a:r>
            <a:endParaRPr lang="en-US" sz="1600" dirty="0">
              <a:solidFill>
                <a:prstClr val="white"/>
              </a:solidFill>
            </a:endParaRPr>
          </a:p>
        </p:txBody>
      </p:sp>
    </p:spTree>
    <p:extLst>
      <p:ext uri="{BB962C8B-B14F-4D97-AF65-F5344CB8AC3E}">
        <p14:creationId xmlns:p14="http://schemas.microsoft.com/office/powerpoint/2010/main" val="2693695444"/>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2"/>
          <p:cNvSpPr txBox="1">
            <a:spLocks noGrp="1"/>
          </p:cNvSpPr>
          <p:nvPr>
            <p:ph type="title"/>
          </p:nvPr>
        </p:nvSpPr>
        <p:spPr>
          <a:xfrm>
            <a:off x="311151" y="225426"/>
            <a:ext cx="10515600" cy="570641"/>
          </a:xfrm>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400" b="1">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Compliance Management</a:t>
            </a:r>
            <a:endParaRPr lang="en-US" sz="2400" b="1" dirty="0">
              <a:solidFill>
                <a:srgbClr val="FFFF00"/>
              </a:solidFill>
              <a:latin typeface="Arial" charset="0"/>
              <a:ea typeface="Arial" charset="0"/>
              <a:cs typeface="Arial" charset="0"/>
            </a:endParaRPr>
          </a:p>
        </p:txBody>
      </p:sp>
      <p:sp>
        <p:nvSpPr>
          <p:cNvPr id="58" name="TextBox 57"/>
          <p:cNvSpPr txBox="1"/>
          <p:nvPr/>
        </p:nvSpPr>
        <p:spPr>
          <a:xfrm>
            <a:off x="266732" y="970678"/>
            <a:ext cx="7013983" cy="5051576"/>
          </a:xfrm>
          <a:prstGeom prst="rect">
            <a:avLst/>
          </a:prstGeom>
          <a:noFill/>
        </p:spPr>
        <p:txBody>
          <a:bodyPr wrap="square" rtlCol="0" anchor="t" anchorCtr="0">
            <a:noAutofit/>
          </a:bodyPr>
          <a:lstStyle/>
          <a:p>
            <a:pPr marL="115885" indent="-115885" defTabSz="607283">
              <a:lnSpc>
                <a:spcPct val="90000"/>
              </a:lnSpc>
              <a:spcBef>
                <a:spcPts val="600"/>
              </a:spcBef>
              <a:buFont typeface="Arial" panose="020B0604020202020204" pitchFamily="34" charset="0"/>
              <a:buChar char="•"/>
            </a:pPr>
            <a:r>
              <a:rPr lang="en-US" sz="1600" dirty="0">
                <a:solidFill>
                  <a:prstClr val="white"/>
                </a:solidFill>
                <a:latin typeface="Arial Narrow" panose="020B0606020202030204" pitchFamily="34" charset="0"/>
              </a:rPr>
              <a:t>Compliance Management (as part of (Governance, Risk Management, and Compliance – GRC) is targeted to address these concerns:	</a:t>
            </a:r>
          </a:p>
          <a:p>
            <a:pPr marL="723169" lvl="1" indent="-115885" defTabSz="607283">
              <a:lnSpc>
                <a:spcPct val="90000"/>
              </a:lnSpc>
              <a:spcBef>
                <a:spcPts val="600"/>
              </a:spcBef>
              <a:buFont typeface="Arial" panose="020B0604020202020204" pitchFamily="34" charset="0"/>
              <a:buChar char="•"/>
            </a:pPr>
            <a:r>
              <a:rPr lang="en-US" sz="1600" dirty="0">
                <a:solidFill>
                  <a:prstClr val="white"/>
                </a:solidFill>
                <a:latin typeface="Arial Narrow" panose="020B0606020202030204" pitchFamily="34" charset="0"/>
              </a:rPr>
              <a:t>Ensuring compliance with evolving and increasingly complex regulations</a:t>
            </a:r>
          </a:p>
          <a:p>
            <a:pPr marL="723169" lvl="1" indent="-115885" defTabSz="607283">
              <a:lnSpc>
                <a:spcPct val="90000"/>
              </a:lnSpc>
              <a:spcBef>
                <a:spcPts val="600"/>
              </a:spcBef>
              <a:buFont typeface="Arial" panose="020B0604020202020204" pitchFamily="34" charset="0"/>
              <a:buChar char="•"/>
            </a:pPr>
            <a:r>
              <a:rPr lang="en-US" sz="1600" dirty="0">
                <a:solidFill>
                  <a:prstClr val="white"/>
                </a:solidFill>
                <a:latin typeface="Arial Narrow" panose="020B0606020202030204" pitchFamily="34" charset="0"/>
              </a:rPr>
              <a:t>Managing through regulatory change / avoiding fines</a:t>
            </a:r>
          </a:p>
          <a:p>
            <a:pPr marL="723169" lvl="1" indent="-115885" defTabSz="607283">
              <a:lnSpc>
                <a:spcPct val="90000"/>
              </a:lnSpc>
              <a:spcBef>
                <a:spcPts val="600"/>
              </a:spcBef>
              <a:buFont typeface="Arial" panose="020B0604020202020204" pitchFamily="34" charset="0"/>
              <a:buChar char="•"/>
            </a:pPr>
            <a:r>
              <a:rPr lang="en-US" sz="1600" dirty="0">
                <a:solidFill>
                  <a:prstClr val="white"/>
                </a:solidFill>
                <a:latin typeface="Arial Narrow" panose="020B0606020202030204" pitchFamily="34" charset="0"/>
              </a:rPr>
              <a:t>Coordinating compliance across multiple diverse jurisdictions </a:t>
            </a:r>
          </a:p>
          <a:p>
            <a:pPr marL="723169" lvl="1" indent="-115885" defTabSz="607283">
              <a:lnSpc>
                <a:spcPct val="90000"/>
              </a:lnSpc>
              <a:spcBef>
                <a:spcPts val="600"/>
              </a:spcBef>
              <a:buFont typeface="Arial" panose="020B0604020202020204" pitchFamily="34" charset="0"/>
              <a:buChar char="•"/>
            </a:pPr>
            <a:r>
              <a:rPr lang="en-US" sz="1600" dirty="0">
                <a:solidFill>
                  <a:prstClr val="white"/>
                </a:solidFill>
                <a:latin typeface="Arial Narrow" panose="020B0606020202030204" pitchFamily="34" charset="0"/>
              </a:rPr>
              <a:t>Building efficient operations</a:t>
            </a:r>
          </a:p>
          <a:p>
            <a:pPr marL="115885" indent="-115885" defTabSz="607283">
              <a:lnSpc>
                <a:spcPct val="90000"/>
              </a:lnSpc>
              <a:spcBef>
                <a:spcPts val="600"/>
              </a:spcBef>
              <a:buFont typeface="Arial" panose="020B0604020202020204" pitchFamily="34" charset="0"/>
              <a:buChar char="•"/>
            </a:pPr>
            <a:r>
              <a:rPr lang="de-DE" sz="1600" dirty="0">
                <a:solidFill>
                  <a:prstClr val="white"/>
                </a:solidFill>
                <a:latin typeface="Arial Narrow" panose="020B0606020202030204" pitchFamily="34" charset="0"/>
              </a:rPr>
              <a:t>Compliance is defined by laws &amp; regulations (i.e. HIPPA, EU Data Protection), Certifications (i.e. FIPS), and Frameworks (i.e. FISMA, PCI). To </a:t>
            </a:r>
            <a:r>
              <a:rPr lang="en-US" sz="1600" dirty="0">
                <a:solidFill>
                  <a:prstClr val="white"/>
                </a:solidFill>
                <a:latin typeface="Arial Narrow" panose="020B0606020202030204" pitchFamily="34" charset="0"/>
              </a:rPr>
              <a:t>meet more stringent compliance requirements, there may be specific  </a:t>
            </a:r>
            <a:r>
              <a:rPr lang="de-DE" sz="1600" dirty="0">
                <a:solidFill>
                  <a:prstClr val="white"/>
                </a:solidFill>
                <a:latin typeface="Arial Narrow" panose="020B0606020202030204" pitchFamily="34" charset="0"/>
              </a:rPr>
              <a:t>client-specific requirements on top. </a:t>
            </a:r>
          </a:p>
          <a:p>
            <a:pPr marL="115885" indent="-115885" defTabSz="607283">
              <a:lnSpc>
                <a:spcPct val="90000"/>
              </a:lnSpc>
              <a:spcBef>
                <a:spcPts val="600"/>
              </a:spcBef>
              <a:buFont typeface="Arial" panose="020B0604020202020204" pitchFamily="34" charset="0"/>
              <a:buChar char="•"/>
            </a:pPr>
            <a:r>
              <a:rPr lang="de-DE" sz="1600" dirty="0">
                <a:solidFill>
                  <a:prstClr val="white"/>
                </a:solidFill>
                <a:latin typeface="Arial Narrow" panose="020B0606020202030204" pitchFamily="34" charset="0"/>
              </a:rPr>
              <a:t>Implementing Compliance Management</a:t>
            </a:r>
          </a:p>
          <a:p>
            <a:pPr marL="723169" lvl="1" indent="-115885" defTabSz="607283">
              <a:lnSpc>
                <a:spcPct val="90000"/>
              </a:lnSpc>
              <a:spcBef>
                <a:spcPts val="600"/>
              </a:spcBef>
              <a:buFont typeface="Arial" panose="020B0604020202020204" pitchFamily="34" charset="0"/>
              <a:buChar char="•"/>
            </a:pPr>
            <a:r>
              <a:rPr lang="de-DE" sz="1600" dirty="0">
                <a:solidFill>
                  <a:prstClr val="white"/>
                </a:solidFill>
                <a:latin typeface="Arial Narrow" panose="020B0606020202030204" pitchFamily="34" charset="0"/>
              </a:rPr>
              <a:t>Defining and Implementing Compliance Controls</a:t>
            </a:r>
          </a:p>
          <a:p>
            <a:pPr marL="723169" lvl="1" indent="-115885" defTabSz="607283">
              <a:lnSpc>
                <a:spcPct val="90000"/>
              </a:lnSpc>
              <a:spcBef>
                <a:spcPts val="600"/>
              </a:spcBef>
              <a:buFont typeface="Arial" panose="020B0604020202020204" pitchFamily="34" charset="0"/>
              <a:buChar char="•"/>
            </a:pPr>
            <a:r>
              <a:rPr lang="de-DE" sz="1600" dirty="0">
                <a:solidFill>
                  <a:prstClr val="white"/>
                </a:solidFill>
                <a:latin typeface="Arial Narrow" panose="020B0606020202030204" pitchFamily="34" charset="0"/>
              </a:rPr>
              <a:t>Steady monitoring / assessment of conformity, alerting if there is a violation of a control object</a:t>
            </a:r>
          </a:p>
          <a:p>
            <a:pPr marL="723169" lvl="1" indent="-115885" defTabSz="607283">
              <a:lnSpc>
                <a:spcPct val="90000"/>
              </a:lnSpc>
              <a:spcBef>
                <a:spcPts val="600"/>
              </a:spcBef>
              <a:buFont typeface="Arial" panose="020B0604020202020204" pitchFamily="34" charset="0"/>
              <a:buChar char="•"/>
            </a:pPr>
            <a:r>
              <a:rPr lang="de-DE" sz="1600" dirty="0">
                <a:solidFill>
                  <a:prstClr val="white"/>
                </a:solidFill>
                <a:latin typeface="Arial Narrow" panose="020B0606020202030204" pitchFamily="34" charset="0"/>
              </a:rPr>
              <a:t>Assessment and Response - ideally automatic – to these violations. This could range from runbook automation to strategies like active deployment (Blue/Green) to assure that the services and SLAs are not disrupted.</a:t>
            </a:r>
          </a:p>
          <a:p>
            <a:pPr marL="723169" lvl="1" indent="-115885" defTabSz="607283">
              <a:lnSpc>
                <a:spcPct val="90000"/>
              </a:lnSpc>
              <a:spcBef>
                <a:spcPts val="600"/>
              </a:spcBef>
              <a:buFont typeface="Arial" panose="020B0604020202020204" pitchFamily="34" charset="0"/>
              <a:buChar char="•"/>
            </a:pPr>
            <a:r>
              <a:rPr lang="de-DE" sz="1600" dirty="0">
                <a:solidFill>
                  <a:prstClr val="white"/>
                </a:solidFill>
                <a:latin typeface="Arial Narrow" panose="020B0606020202030204" pitchFamily="34" charset="0"/>
              </a:rPr>
              <a:t>Reporting and Documentation of Compliance information </a:t>
            </a:r>
          </a:p>
          <a:p>
            <a:pPr marL="723169" lvl="1" indent="-115885" defTabSz="607283">
              <a:lnSpc>
                <a:spcPct val="90000"/>
              </a:lnSpc>
              <a:spcBef>
                <a:spcPts val="600"/>
              </a:spcBef>
              <a:buFont typeface="Arial" panose="020B0604020202020204" pitchFamily="34" charset="0"/>
              <a:buChar char="•"/>
            </a:pPr>
            <a:r>
              <a:rPr lang="en-US" sz="1600" dirty="0">
                <a:solidFill>
                  <a:prstClr val="white"/>
                </a:solidFill>
                <a:latin typeface="Arial Narrow" panose="020B0606020202030204" pitchFamily="34" charset="0"/>
              </a:rPr>
              <a:t>Validating by internal and/or external auditors via process walkthroughs and evidence evaluation.</a:t>
            </a:r>
            <a:endParaRPr lang="de-DE" sz="1600" dirty="0">
              <a:solidFill>
                <a:prstClr val="white"/>
              </a:solidFill>
              <a:latin typeface="Arial Narrow" panose="020B0606020202030204" pitchFamily="34" charset="0"/>
            </a:endParaRPr>
          </a:p>
        </p:txBody>
      </p:sp>
      <p:pic>
        <p:nvPicPr>
          <p:cNvPr id="61" name="Picture 4" descr="http://icons.iconarchive.com/icons/designcontest/ecommerce-business/256/internet-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8736" y="5963159"/>
            <a:ext cx="679392" cy="679392"/>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p:cNvSpPr txBox="1"/>
          <p:nvPr/>
        </p:nvSpPr>
        <p:spPr>
          <a:xfrm>
            <a:off x="8913729" y="6484006"/>
            <a:ext cx="3281668" cy="256545"/>
          </a:xfrm>
          <a:prstGeom prst="rect">
            <a:avLst/>
          </a:prstGeom>
          <a:noFill/>
        </p:spPr>
        <p:txBody>
          <a:bodyPr wrap="none" rtlCol="0">
            <a:spAutoFit/>
          </a:bodyPr>
          <a:lstStyle/>
          <a:p>
            <a:pPr algn="r" defTabSz="607283"/>
            <a:r>
              <a:rPr lang="de-DE" sz="1067" dirty="0">
                <a:solidFill>
                  <a:prstClr val="white"/>
                </a:solidFill>
              </a:rPr>
              <a:t>Icon by DesignContest, http://www.designcontest.com</a:t>
            </a:r>
            <a:endParaRPr lang="en-US" sz="1067" dirty="0">
              <a:solidFill>
                <a:prstClr val="white"/>
              </a:solidFill>
            </a:endParaRPr>
          </a:p>
        </p:txBody>
      </p:sp>
      <p:sp>
        <p:nvSpPr>
          <p:cNvPr id="63" name="TextBox 62"/>
          <p:cNvSpPr txBox="1"/>
          <p:nvPr/>
        </p:nvSpPr>
        <p:spPr>
          <a:xfrm>
            <a:off x="8629916" y="6022254"/>
            <a:ext cx="2897460" cy="461665"/>
          </a:xfrm>
          <a:prstGeom prst="rect">
            <a:avLst/>
          </a:prstGeom>
          <a:noFill/>
        </p:spPr>
        <p:txBody>
          <a:bodyPr wrap="none" rtlCol="0">
            <a:spAutoFit/>
          </a:bodyPr>
          <a:lstStyle/>
          <a:p>
            <a:pPr defTabSz="607283"/>
            <a:r>
              <a:rPr lang="de-DE" sz="2400" dirty="0">
                <a:solidFill>
                  <a:srgbClr val="F4DE3A"/>
                </a:solidFill>
              </a:rPr>
              <a:t>Link to Security spine</a:t>
            </a:r>
            <a:endParaRPr lang="en-US" sz="2400" dirty="0">
              <a:solidFill>
                <a:srgbClr val="F4DE3A"/>
              </a:solidFill>
            </a:endParaRPr>
          </a:p>
        </p:txBody>
      </p:sp>
    </p:spTree>
    <p:extLst>
      <p:ext uri="{BB962C8B-B14F-4D97-AF65-F5344CB8AC3E}">
        <p14:creationId xmlns:p14="http://schemas.microsoft.com/office/powerpoint/2010/main" val="566024038"/>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2"/>
          <p:cNvSpPr txBox="1">
            <a:spLocks noGrp="1"/>
          </p:cNvSpPr>
          <p:nvPr>
            <p:ph type="title"/>
          </p:nvPr>
        </p:nvSpPr>
        <p:spPr>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400" b="1" dirty="0" smtClean="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Build To Manage – How to build manageable applications</a:t>
            </a:r>
            <a:endParaRPr lang="en-US" sz="2400" b="1" dirty="0">
              <a:solidFill>
                <a:srgbClr val="FFFF00"/>
              </a:solidFill>
              <a:latin typeface="Arial" charset="0"/>
              <a:ea typeface="Arial" charset="0"/>
              <a:cs typeface="Arial" charset="0"/>
            </a:endParaRPr>
          </a:p>
        </p:txBody>
      </p:sp>
      <p:sp>
        <p:nvSpPr>
          <p:cNvPr id="2" name="Content Placeholder 1"/>
          <p:cNvSpPr>
            <a:spLocks noGrp="1"/>
          </p:cNvSpPr>
          <p:nvPr>
            <p:ph sz="half" idx="1"/>
          </p:nvPr>
        </p:nvSpPr>
        <p:spPr>
          <a:xfrm>
            <a:off x="367975" y="1837831"/>
            <a:ext cx="5025216" cy="4351339"/>
          </a:xfrm>
        </p:spPr>
        <p:txBody>
          <a:bodyPr/>
          <a:lstStyle/>
          <a:p>
            <a:pPr marL="115885" indent="-115885" defTabSz="607283">
              <a:spcBef>
                <a:spcPts val="600"/>
              </a:spcBef>
            </a:pPr>
            <a:r>
              <a:rPr lang="en-US" sz="1600" dirty="0">
                <a:solidFill>
                  <a:prstClr val="white"/>
                </a:solidFill>
                <a:latin typeface="Arial Narrow" panose="020B0606020202030204" pitchFamily="34" charset="0"/>
              </a:rPr>
              <a:t>As Development and Operations come closer together, new practices arise to better enable operations for cloud-based applications.</a:t>
            </a:r>
          </a:p>
          <a:p>
            <a:pPr marL="115885" indent="-115885" defTabSz="607283">
              <a:spcBef>
                <a:spcPts val="600"/>
              </a:spcBef>
            </a:pPr>
            <a:r>
              <a:rPr lang="en-US" sz="1600" dirty="0">
                <a:solidFill>
                  <a:prstClr val="white"/>
                </a:solidFill>
                <a:latin typeface="Arial Narrow" panose="020B0606020202030204" pitchFamily="34" charset="0"/>
              </a:rPr>
              <a:t>Shift Left: Build manageable applications / micro-services</a:t>
            </a:r>
          </a:p>
          <a:p>
            <a:pPr marL="115885" indent="-115885" defTabSz="607283">
              <a:spcBef>
                <a:spcPts val="600"/>
              </a:spcBef>
            </a:pPr>
            <a:r>
              <a:rPr lang="de-DE" sz="1600" dirty="0">
                <a:solidFill>
                  <a:prstClr val="white"/>
                </a:solidFill>
                <a:latin typeface="Arial Narrow" panose="020B0606020202030204" pitchFamily="34" charset="0"/>
              </a:rPr>
              <a:t>Practices Include</a:t>
            </a:r>
          </a:p>
          <a:p>
            <a:pPr marL="723169" lvl="1" indent="-115885" defTabSz="607283">
              <a:spcBef>
                <a:spcPts val="600"/>
              </a:spcBef>
            </a:pPr>
            <a:r>
              <a:rPr lang="de-DE" sz="1600" dirty="0" smtClean="0">
                <a:solidFill>
                  <a:prstClr val="white"/>
                </a:solidFill>
                <a:latin typeface="Arial Narrow" panose="020B0606020202030204" pitchFamily="34" charset="0"/>
              </a:rPr>
              <a:t>HealthCheck API</a:t>
            </a:r>
          </a:p>
          <a:p>
            <a:pPr marL="723169" lvl="1" indent="-115885" defTabSz="607283">
              <a:spcBef>
                <a:spcPts val="600"/>
              </a:spcBef>
            </a:pPr>
            <a:r>
              <a:rPr lang="de-DE" sz="1600" dirty="0" smtClean="0">
                <a:solidFill>
                  <a:prstClr val="white"/>
                </a:solidFill>
                <a:latin typeface="Arial Narrow" panose="020B0606020202030204" pitchFamily="34" charset="0"/>
              </a:rPr>
              <a:t>Deployment </a:t>
            </a:r>
            <a:r>
              <a:rPr lang="de-DE" sz="1600" dirty="0">
                <a:solidFill>
                  <a:prstClr val="white"/>
                </a:solidFill>
                <a:latin typeface="Arial Narrow" panose="020B0606020202030204" pitchFamily="34" charset="0"/>
              </a:rPr>
              <a:t>Correlation</a:t>
            </a:r>
          </a:p>
          <a:p>
            <a:pPr marL="723169" lvl="1" indent="-115885" defTabSz="607283">
              <a:spcBef>
                <a:spcPts val="600"/>
              </a:spcBef>
            </a:pPr>
            <a:r>
              <a:rPr lang="de-DE" sz="1600" dirty="0">
                <a:solidFill>
                  <a:prstClr val="white"/>
                </a:solidFill>
                <a:latin typeface="Arial Narrow" panose="020B0606020202030204" pitchFamily="34" charset="0"/>
              </a:rPr>
              <a:t>Topology Information</a:t>
            </a:r>
          </a:p>
          <a:p>
            <a:pPr marL="723169" lvl="1" indent="-115885" defTabSz="607283">
              <a:spcBef>
                <a:spcPts val="600"/>
              </a:spcBef>
            </a:pPr>
            <a:r>
              <a:rPr lang="de-DE" sz="1600" dirty="0">
                <a:solidFill>
                  <a:prstClr val="white"/>
                </a:solidFill>
                <a:latin typeface="Arial Narrow" panose="020B0606020202030204" pitchFamily="34" charset="0"/>
              </a:rPr>
              <a:t>Test Cases and Scripts</a:t>
            </a:r>
          </a:p>
          <a:p>
            <a:pPr marL="723169" lvl="1" indent="-115885" defTabSz="607283">
              <a:spcBef>
                <a:spcPts val="600"/>
              </a:spcBef>
            </a:pPr>
            <a:r>
              <a:rPr lang="de-DE" sz="1600" dirty="0">
                <a:solidFill>
                  <a:prstClr val="white"/>
                </a:solidFill>
                <a:latin typeface="Arial Narrow" panose="020B0606020202030204" pitchFamily="34" charset="0"/>
              </a:rPr>
              <a:t>Runbooks</a:t>
            </a:r>
          </a:p>
          <a:p>
            <a:endParaRPr lang="en-US" dirty="0"/>
          </a:p>
        </p:txBody>
      </p:sp>
      <p:sp>
        <p:nvSpPr>
          <p:cNvPr id="97" name="Rectangle 40"/>
          <p:cNvSpPr>
            <a:spLocks noChangeArrowheads="1"/>
          </p:cNvSpPr>
          <p:nvPr/>
        </p:nvSpPr>
        <p:spPr bwMode="auto">
          <a:xfrm>
            <a:off x="8366945" y="5710863"/>
            <a:ext cx="398413" cy="230533"/>
          </a:xfrm>
          <a:prstGeom prst="rect">
            <a:avLst/>
          </a:prstGeom>
          <a:solidFill>
            <a:srgbClr val="CC0000"/>
          </a:solidFill>
          <a:ln w="9525">
            <a:solidFill>
              <a:schemeClr val="tx1"/>
            </a:solidFill>
            <a:miter lim="800000"/>
            <a:headEnd/>
            <a:tailEnd/>
          </a:ln>
          <a:effectLst/>
        </p:spPr>
        <p:txBody>
          <a:bodyPr wrap="none" anchor="ctr"/>
          <a:lstStyle/>
          <a:p>
            <a:pPr defTabSz="607283"/>
            <a:endParaRPr lang="en-US" sz="1333">
              <a:solidFill>
                <a:prstClr val="white"/>
              </a:solidFill>
            </a:endParaRPr>
          </a:p>
        </p:txBody>
      </p:sp>
      <p:sp>
        <p:nvSpPr>
          <p:cNvPr id="98" name="Rectangle 41"/>
          <p:cNvSpPr>
            <a:spLocks noChangeArrowheads="1"/>
          </p:cNvSpPr>
          <p:nvPr/>
        </p:nvSpPr>
        <p:spPr bwMode="auto">
          <a:xfrm>
            <a:off x="8765358" y="5669801"/>
            <a:ext cx="2348720" cy="256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607283"/>
            <a:r>
              <a:rPr lang="de-DE" altLang="en-US" sz="1067" dirty="0">
                <a:solidFill>
                  <a:prstClr val="white"/>
                </a:solidFill>
              </a:rPr>
              <a:t>Component of the Management Stack</a:t>
            </a:r>
            <a:endParaRPr lang="en-GB" altLang="en-US" sz="1067" dirty="0">
              <a:solidFill>
                <a:prstClr val="white"/>
              </a:solidFill>
            </a:endParaRPr>
          </a:p>
        </p:txBody>
      </p:sp>
      <p:grpSp>
        <p:nvGrpSpPr>
          <p:cNvPr id="5" name="Group 4"/>
          <p:cNvGrpSpPr/>
          <p:nvPr/>
        </p:nvGrpSpPr>
        <p:grpSpPr>
          <a:xfrm>
            <a:off x="5276543" y="2454767"/>
            <a:ext cx="6533306" cy="3117466"/>
            <a:chOff x="5178888" y="3377362"/>
            <a:chExt cx="6533306" cy="3117466"/>
          </a:xfrm>
        </p:grpSpPr>
        <p:pic>
          <p:nvPicPr>
            <p:cNvPr id="60"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90749" y="3895550"/>
              <a:ext cx="720740" cy="922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7521" y="4740838"/>
              <a:ext cx="720740" cy="922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 name="Rectangle 8"/>
            <p:cNvSpPr>
              <a:spLocks noChangeArrowheads="1"/>
            </p:cNvSpPr>
            <p:nvPr/>
          </p:nvSpPr>
          <p:spPr bwMode="auto">
            <a:xfrm>
              <a:off x="7720381" y="3741862"/>
              <a:ext cx="1328044" cy="2382175"/>
            </a:xfrm>
            <a:prstGeom prst="rect">
              <a:avLst/>
            </a:prstGeom>
            <a:solidFill>
              <a:schemeClr val="bg2">
                <a:lumMod val="20000"/>
                <a:lumOff val="80000"/>
              </a:schemeClr>
            </a:solidFill>
            <a:ln w="9525">
              <a:solidFill>
                <a:schemeClr val="tx1"/>
              </a:solidFill>
              <a:miter lim="800000"/>
              <a:headEnd/>
              <a:tailEnd/>
            </a:ln>
            <a:effectLst/>
          </p:spPr>
          <p:txBody>
            <a:bodyPr wrap="none" anchor="ctr"/>
            <a:lstStyle/>
            <a:p>
              <a:pPr defTabSz="607283"/>
              <a:endParaRPr lang="en-US" sz="1333">
                <a:solidFill>
                  <a:prstClr val="white"/>
                </a:solidFill>
              </a:endParaRPr>
            </a:p>
          </p:txBody>
        </p:sp>
        <p:sp>
          <p:nvSpPr>
            <p:cNvPr id="63" name="Text Box 9"/>
            <p:cNvSpPr txBox="1">
              <a:spLocks noChangeArrowheads="1"/>
            </p:cNvSpPr>
            <p:nvPr/>
          </p:nvSpPr>
          <p:spPr bwMode="auto">
            <a:xfrm>
              <a:off x="7845723" y="5480687"/>
              <a:ext cx="1035860" cy="523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607283"/>
              <a:r>
                <a:rPr lang="de-DE" altLang="en-US" sz="933" b="1" dirty="0">
                  <a:solidFill>
                    <a:srgbClr val="000000"/>
                  </a:solidFill>
                </a:rPr>
                <a:t>Application / </a:t>
              </a:r>
              <a:br>
                <a:rPr lang="de-DE" altLang="en-US" sz="933" b="1" dirty="0">
                  <a:solidFill>
                    <a:srgbClr val="000000"/>
                  </a:solidFill>
                </a:rPr>
              </a:br>
              <a:r>
                <a:rPr lang="de-DE" altLang="en-US" sz="933" b="1" dirty="0">
                  <a:solidFill>
                    <a:srgbClr val="000000"/>
                  </a:solidFill>
                </a:rPr>
                <a:t>Micro Service</a:t>
              </a:r>
            </a:p>
            <a:p>
              <a:pPr algn="ctr" defTabSz="607283"/>
              <a:r>
                <a:rPr lang="de-DE" altLang="en-US" sz="933" dirty="0">
                  <a:solidFill>
                    <a:srgbClr val="000000"/>
                  </a:solidFill>
                </a:rPr>
                <a:t>(Managed entity)</a:t>
              </a:r>
              <a:endParaRPr lang="en-GB" altLang="en-US" sz="933" dirty="0">
                <a:solidFill>
                  <a:srgbClr val="000000"/>
                </a:solidFill>
              </a:endParaRPr>
            </a:p>
          </p:txBody>
        </p:sp>
        <p:sp>
          <p:nvSpPr>
            <p:cNvPr id="64" name="Rectangle 10"/>
            <p:cNvSpPr>
              <a:spLocks noChangeArrowheads="1"/>
            </p:cNvSpPr>
            <p:nvPr/>
          </p:nvSpPr>
          <p:spPr bwMode="auto">
            <a:xfrm>
              <a:off x="8849218" y="3866734"/>
              <a:ext cx="730425" cy="329791"/>
            </a:xfrm>
            <a:prstGeom prst="rect">
              <a:avLst/>
            </a:prstGeom>
            <a:solidFill>
              <a:srgbClr val="FF9900"/>
            </a:solidFill>
            <a:ln w="9525">
              <a:solidFill>
                <a:schemeClr val="tx1"/>
              </a:solidFill>
              <a:miter lim="800000"/>
              <a:headEnd/>
              <a:tailEnd/>
            </a:ln>
            <a:effectLst/>
          </p:spPr>
          <p:txBody>
            <a:bodyPr wrap="none" anchor="ctr"/>
            <a:lstStyle/>
            <a:p>
              <a:pPr defTabSz="607283"/>
              <a:endParaRPr lang="en-US" sz="1333">
                <a:solidFill>
                  <a:prstClr val="white"/>
                </a:solidFill>
              </a:endParaRPr>
            </a:p>
          </p:txBody>
        </p:sp>
        <p:sp>
          <p:nvSpPr>
            <p:cNvPr id="65" name="Text Box 11"/>
            <p:cNvSpPr txBox="1">
              <a:spLocks noChangeArrowheads="1"/>
            </p:cNvSpPr>
            <p:nvPr/>
          </p:nvSpPr>
          <p:spPr bwMode="auto">
            <a:xfrm>
              <a:off x="8850761" y="3895552"/>
              <a:ext cx="713657" cy="235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607283"/>
              <a:r>
                <a:rPr lang="de-DE" altLang="en-US" sz="933" dirty="0">
                  <a:solidFill>
                    <a:srgbClr val="000000"/>
                  </a:solidFill>
                </a:rPr>
                <a:t>Health API</a:t>
              </a:r>
              <a:endParaRPr lang="en-GB" altLang="en-US" sz="933" dirty="0">
                <a:solidFill>
                  <a:srgbClr val="000000"/>
                </a:solidFill>
              </a:endParaRPr>
            </a:p>
          </p:txBody>
        </p:sp>
        <p:sp>
          <p:nvSpPr>
            <p:cNvPr id="66" name="Rectangle 12"/>
            <p:cNvSpPr>
              <a:spLocks noChangeArrowheads="1"/>
            </p:cNvSpPr>
            <p:nvPr/>
          </p:nvSpPr>
          <p:spPr bwMode="auto">
            <a:xfrm>
              <a:off x="8849218" y="4279774"/>
              <a:ext cx="730425" cy="329791"/>
            </a:xfrm>
            <a:prstGeom prst="rect">
              <a:avLst/>
            </a:prstGeom>
            <a:solidFill>
              <a:srgbClr val="FF9900"/>
            </a:solidFill>
            <a:ln w="9525">
              <a:solidFill>
                <a:schemeClr val="tx1"/>
              </a:solidFill>
              <a:miter lim="800000"/>
              <a:headEnd/>
              <a:tailEnd/>
            </a:ln>
            <a:effectLst/>
          </p:spPr>
          <p:txBody>
            <a:bodyPr wrap="none" anchor="ctr"/>
            <a:lstStyle/>
            <a:p>
              <a:pPr defTabSz="607283"/>
              <a:endParaRPr lang="en-US" sz="1333">
                <a:solidFill>
                  <a:prstClr val="white"/>
                </a:solidFill>
              </a:endParaRPr>
            </a:p>
          </p:txBody>
        </p:sp>
        <p:sp>
          <p:nvSpPr>
            <p:cNvPr id="67" name="Text Box 13"/>
            <p:cNvSpPr txBox="1">
              <a:spLocks noChangeArrowheads="1"/>
            </p:cNvSpPr>
            <p:nvPr/>
          </p:nvSpPr>
          <p:spPr bwMode="auto">
            <a:xfrm>
              <a:off x="8846167" y="4308590"/>
              <a:ext cx="763987" cy="235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607283"/>
              <a:r>
                <a:rPr lang="de-DE" altLang="en-US" sz="933" dirty="0">
                  <a:solidFill>
                    <a:srgbClr val="000000"/>
                  </a:solidFill>
                </a:rPr>
                <a:t>Runbook</a:t>
              </a:r>
              <a:endParaRPr lang="en-GB" altLang="en-US" sz="933" dirty="0">
                <a:solidFill>
                  <a:srgbClr val="000000"/>
                </a:solidFill>
              </a:endParaRPr>
            </a:p>
          </p:txBody>
        </p:sp>
        <p:sp>
          <p:nvSpPr>
            <p:cNvPr id="68" name="Rectangle 14"/>
            <p:cNvSpPr>
              <a:spLocks noChangeArrowheads="1"/>
            </p:cNvSpPr>
            <p:nvPr/>
          </p:nvSpPr>
          <p:spPr bwMode="auto">
            <a:xfrm>
              <a:off x="8849218" y="4718426"/>
              <a:ext cx="730425" cy="329791"/>
            </a:xfrm>
            <a:prstGeom prst="rect">
              <a:avLst/>
            </a:prstGeom>
            <a:solidFill>
              <a:srgbClr val="FF9900"/>
            </a:solidFill>
            <a:ln w="9525">
              <a:solidFill>
                <a:schemeClr val="tx1"/>
              </a:solidFill>
              <a:miter lim="800000"/>
              <a:headEnd/>
              <a:tailEnd/>
            </a:ln>
            <a:effectLst/>
          </p:spPr>
          <p:txBody>
            <a:bodyPr wrap="none" anchor="ctr"/>
            <a:lstStyle/>
            <a:p>
              <a:pPr defTabSz="607283"/>
              <a:endParaRPr lang="en-US" sz="1333">
                <a:solidFill>
                  <a:prstClr val="white"/>
                </a:solidFill>
              </a:endParaRPr>
            </a:p>
          </p:txBody>
        </p:sp>
        <p:sp>
          <p:nvSpPr>
            <p:cNvPr id="69" name="Text Box 15"/>
            <p:cNvSpPr txBox="1">
              <a:spLocks noChangeArrowheads="1"/>
            </p:cNvSpPr>
            <p:nvPr/>
          </p:nvSpPr>
          <p:spPr bwMode="auto">
            <a:xfrm>
              <a:off x="8858599" y="4747242"/>
              <a:ext cx="627231" cy="235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607283"/>
              <a:r>
                <a:rPr lang="de-DE" altLang="en-US" sz="933" dirty="0">
                  <a:solidFill>
                    <a:srgbClr val="000000"/>
                  </a:solidFill>
                </a:rPr>
                <a:t>Events</a:t>
              </a:r>
              <a:endParaRPr lang="en-GB" altLang="en-US" sz="933" dirty="0">
                <a:solidFill>
                  <a:srgbClr val="000000"/>
                </a:solidFill>
              </a:endParaRPr>
            </a:p>
          </p:txBody>
        </p:sp>
        <p:sp>
          <p:nvSpPr>
            <p:cNvPr id="70" name="Rectangle 16"/>
            <p:cNvSpPr>
              <a:spLocks noChangeArrowheads="1"/>
            </p:cNvSpPr>
            <p:nvPr/>
          </p:nvSpPr>
          <p:spPr bwMode="auto">
            <a:xfrm>
              <a:off x="8849218" y="5157079"/>
              <a:ext cx="730425" cy="329791"/>
            </a:xfrm>
            <a:prstGeom prst="rect">
              <a:avLst/>
            </a:prstGeom>
            <a:solidFill>
              <a:srgbClr val="FF9900"/>
            </a:solidFill>
            <a:ln w="9525">
              <a:solidFill>
                <a:schemeClr val="tx1"/>
              </a:solidFill>
              <a:miter lim="800000"/>
              <a:headEnd/>
              <a:tailEnd/>
            </a:ln>
            <a:effectLst/>
          </p:spPr>
          <p:txBody>
            <a:bodyPr wrap="none" anchor="ctr"/>
            <a:lstStyle/>
            <a:p>
              <a:pPr defTabSz="607283"/>
              <a:endParaRPr lang="en-US" sz="1333">
                <a:solidFill>
                  <a:prstClr val="white"/>
                </a:solidFill>
              </a:endParaRPr>
            </a:p>
          </p:txBody>
        </p:sp>
        <p:sp>
          <p:nvSpPr>
            <p:cNvPr id="71" name="Text Box 17"/>
            <p:cNvSpPr txBox="1">
              <a:spLocks noChangeArrowheads="1"/>
            </p:cNvSpPr>
            <p:nvPr/>
          </p:nvSpPr>
          <p:spPr bwMode="auto">
            <a:xfrm>
              <a:off x="8870612" y="5185897"/>
              <a:ext cx="495085" cy="235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607283"/>
              <a:r>
                <a:rPr lang="de-DE" altLang="en-US" sz="933" dirty="0">
                  <a:solidFill>
                    <a:srgbClr val="000000"/>
                  </a:solidFill>
                </a:rPr>
                <a:t>Logs</a:t>
              </a:r>
              <a:endParaRPr lang="en-GB" altLang="en-US" sz="933" dirty="0">
                <a:solidFill>
                  <a:srgbClr val="000000"/>
                </a:solidFill>
              </a:endParaRPr>
            </a:p>
          </p:txBody>
        </p:sp>
        <p:sp>
          <p:nvSpPr>
            <p:cNvPr id="72" name="Rectangle 18"/>
            <p:cNvSpPr>
              <a:spLocks noChangeArrowheads="1"/>
            </p:cNvSpPr>
            <p:nvPr/>
          </p:nvSpPr>
          <p:spPr bwMode="auto">
            <a:xfrm>
              <a:off x="7725914" y="3377362"/>
              <a:ext cx="1221809" cy="297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607283"/>
              <a:r>
                <a:rPr lang="de-DE" altLang="en-US" sz="1333" b="1" i="1">
                  <a:solidFill>
                    <a:prstClr val="white"/>
                  </a:solidFill>
                </a:rPr>
                <a:t>manageability</a:t>
              </a:r>
              <a:endParaRPr lang="en-GB" altLang="en-US" sz="1333" b="1" i="1">
                <a:solidFill>
                  <a:prstClr val="white"/>
                </a:solidFill>
              </a:endParaRPr>
            </a:p>
          </p:txBody>
        </p:sp>
        <p:sp>
          <p:nvSpPr>
            <p:cNvPr id="73" name="Rectangle 19"/>
            <p:cNvSpPr>
              <a:spLocks noChangeArrowheads="1"/>
            </p:cNvSpPr>
            <p:nvPr/>
          </p:nvSpPr>
          <p:spPr bwMode="auto">
            <a:xfrm>
              <a:off x="10116393" y="3380563"/>
              <a:ext cx="1141659" cy="297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607283"/>
              <a:r>
                <a:rPr lang="de-DE" altLang="en-US" sz="1333" b="1" i="1">
                  <a:solidFill>
                    <a:prstClr val="white"/>
                  </a:solidFill>
                </a:rPr>
                <a:t>management</a:t>
              </a:r>
              <a:endParaRPr lang="en-GB" altLang="en-US" sz="1333" b="1" i="1">
                <a:solidFill>
                  <a:prstClr val="white"/>
                </a:solidFill>
              </a:endParaRPr>
            </a:p>
          </p:txBody>
        </p:sp>
        <p:sp>
          <p:nvSpPr>
            <p:cNvPr id="74" name="Rectangle 21"/>
            <p:cNvSpPr>
              <a:spLocks noChangeArrowheads="1"/>
            </p:cNvSpPr>
            <p:nvPr/>
          </p:nvSpPr>
          <p:spPr bwMode="auto">
            <a:xfrm>
              <a:off x="10155127" y="5770232"/>
              <a:ext cx="1095172" cy="235898"/>
            </a:xfrm>
            <a:prstGeom prst="rect">
              <a:avLst/>
            </a:prstGeom>
            <a:solidFill>
              <a:srgbClr val="CC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607283"/>
              <a:r>
                <a:rPr lang="de-DE" altLang="en-US" sz="933">
                  <a:solidFill>
                    <a:srgbClr val="000000"/>
                  </a:solidFill>
                </a:rPr>
                <a:t>Management Tool</a:t>
              </a:r>
              <a:endParaRPr lang="en-GB" altLang="en-US" sz="933">
                <a:solidFill>
                  <a:srgbClr val="000000"/>
                </a:solidFill>
              </a:endParaRPr>
            </a:p>
          </p:txBody>
        </p:sp>
        <p:sp>
          <p:nvSpPr>
            <p:cNvPr id="75" name="Rectangle 23"/>
            <p:cNvSpPr>
              <a:spLocks noChangeArrowheads="1"/>
            </p:cNvSpPr>
            <p:nvPr/>
          </p:nvSpPr>
          <p:spPr bwMode="auto">
            <a:xfrm>
              <a:off x="10110857" y="3717850"/>
              <a:ext cx="1527251" cy="2406188"/>
            </a:xfrm>
            <a:prstGeom prst="rect">
              <a:avLst/>
            </a:prstGeom>
            <a:solidFill>
              <a:srgbClr val="CC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07283"/>
              <a:endParaRPr lang="en-US" sz="1333">
                <a:solidFill>
                  <a:prstClr val="white"/>
                </a:solidFill>
              </a:endParaRPr>
            </a:p>
          </p:txBody>
        </p:sp>
        <p:sp>
          <p:nvSpPr>
            <p:cNvPr id="76" name="Rectangle 24"/>
            <p:cNvSpPr>
              <a:spLocks noChangeArrowheads="1"/>
            </p:cNvSpPr>
            <p:nvPr/>
          </p:nvSpPr>
          <p:spPr bwMode="auto">
            <a:xfrm>
              <a:off x="10044458" y="3871537"/>
              <a:ext cx="398413" cy="329791"/>
            </a:xfrm>
            <a:prstGeom prst="rect">
              <a:avLst/>
            </a:prstGeom>
            <a:solidFill>
              <a:srgbClr val="104158"/>
            </a:solidFill>
            <a:ln>
              <a:noFill/>
            </a:ln>
            <a:effectLst/>
          </p:spPr>
          <p:txBody>
            <a:bodyPr wrap="none" anchor="ctr"/>
            <a:lstStyle/>
            <a:p>
              <a:pPr defTabSz="607283"/>
              <a:endParaRPr lang="en-US" sz="1333">
                <a:solidFill>
                  <a:prstClr val="white"/>
                </a:solidFill>
              </a:endParaRPr>
            </a:p>
          </p:txBody>
        </p:sp>
        <p:sp>
          <p:nvSpPr>
            <p:cNvPr id="77" name="Rectangle 25"/>
            <p:cNvSpPr>
              <a:spLocks noChangeArrowheads="1"/>
            </p:cNvSpPr>
            <p:nvPr/>
          </p:nvSpPr>
          <p:spPr bwMode="auto">
            <a:xfrm>
              <a:off x="10044458" y="4284577"/>
              <a:ext cx="398413" cy="329791"/>
            </a:xfrm>
            <a:prstGeom prst="rect">
              <a:avLst/>
            </a:prstGeom>
            <a:solidFill>
              <a:srgbClr val="10435A"/>
            </a:solidFill>
            <a:ln>
              <a:noFill/>
            </a:ln>
            <a:effectLst/>
          </p:spPr>
          <p:txBody>
            <a:bodyPr wrap="none" anchor="ctr"/>
            <a:lstStyle/>
            <a:p>
              <a:pPr defTabSz="607283"/>
              <a:endParaRPr lang="en-US" sz="1333">
                <a:solidFill>
                  <a:prstClr val="white"/>
                </a:solidFill>
              </a:endParaRPr>
            </a:p>
          </p:txBody>
        </p:sp>
        <p:sp>
          <p:nvSpPr>
            <p:cNvPr id="78" name="Rectangle 26"/>
            <p:cNvSpPr>
              <a:spLocks noChangeArrowheads="1"/>
            </p:cNvSpPr>
            <p:nvPr/>
          </p:nvSpPr>
          <p:spPr bwMode="auto">
            <a:xfrm>
              <a:off x="10044458" y="4721627"/>
              <a:ext cx="398413" cy="329791"/>
            </a:xfrm>
            <a:prstGeom prst="rect">
              <a:avLst/>
            </a:prstGeom>
            <a:solidFill>
              <a:srgbClr val="134A63"/>
            </a:solidFill>
            <a:ln>
              <a:noFill/>
            </a:ln>
            <a:effectLst/>
          </p:spPr>
          <p:txBody>
            <a:bodyPr wrap="none" anchor="ctr"/>
            <a:lstStyle/>
            <a:p>
              <a:pPr defTabSz="607283"/>
              <a:endParaRPr lang="en-US" sz="1333">
                <a:solidFill>
                  <a:prstClr val="white"/>
                </a:solidFill>
              </a:endParaRPr>
            </a:p>
          </p:txBody>
        </p:sp>
        <p:sp>
          <p:nvSpPr>
            <p:cNvPr id="79" name="Rectangle 27"/>
            <p:cNvSpPr>
              <a:spLocks noChangeArrowheads="1"/>
            </p:cNvSpPr>
            <p:nvPr/>
          </p:nvSpPr>
          <p:spPr bwMode="auto">
            <a:xfrm>
              <a:off x="10044458" y="5158681"/>
              <a:ext cx="398413" cy="329791"/>
            </a:xfrm>
            <a:prstGeom prst="rect">
              <a:avLst/>
            </a:prstGeom>
            <a:solidFill>
              <a:srgbClr val="144E67"/>
            </a:solidFill>
            <a:ln>
              <a:noFill/>
            </a:ln>
            <a:effectLst/>
          </p:spPr>
          <p:txBody>
            <a:bodyPr wrap="none" anchor="ctr"/>
            <a:lstStyle/>
            <a:p>
              <a:pPr defTabSz="607283"/>
              <a:endParaRPr lang="en-US" sz="1333">
                <a:solidFill>
                  <a:prstClr val="white"/>
                </a:solidFill>
              </a:endParaRPr>
            </a:p>
          </p:txBody>
        </p:sp>
        <p:sp>
          <p:nvSpPr>
            <p:cNvPr id="80" name="Line 28"/>
            <p:cNvSpPr>
              <a:spLocks noChangeShapeType="1"/>
            </p:cNvSpPr>
            <p:nvPr/>
          </p:nvSpPr>
          <p:spPr bwMode="auto">
            <a:xfrm>
              <a:off x="10110858" y="5493272"/>
              <a:ext cx="332009" cy="0"/>
            </a:xfrm>
            <a:prstGeom prst="line">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07283"/>
              <a:endParaRPr lang="en-US" sz="1333">
                <a:solidFill>
                  <a:prstClr val="white"/>
                </a:solidFill>
              </a:endParaRPr>
            </a:p>
          </p:txBody>
        </p:sp>
        <p:sp>
          <p:nvSpPr>
            <p:cNvPr id="81" name="Line 29"/>
            <p:cNvSpPr>
              <a:spLocks noChangeShapeType="1"/>
            </p:cNvSpPr>
            <p:nvPr/>
          </p:nvSpPr>
          <p:spPr bwMode="auto">
            <a:xfrm>
              <a:off x="10110858" y="5153877"/>
              <a:ext cx="332009" cy="0"/>
            </a:xfrm>
            <a:prstGeom prst="line">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07283"/>
              <a:endParaRPr lang="en-US" sz="1333">
                <a:solidFill>
                  <a:prstClr val="white"/>
                </a:solidFill>
              </a:endParaRPr>
            </a:p>
          </p:txBody>
        </p:sp>
        <p:sp>
          <p:nvSpPr>
            <p:cNvPr id="84" name="Line 30"/>
            <p:cNvSpPr>
              <a:spLocks noChangeShapeType="1"/>
            </p:cNvSpPr>
            <p:nvPr/>
          </p:nvSpPr>
          <p:spPr bwMode="auto">
            <a:xfrm>
              <a:off x="10110858" y="5054620"/>
              <a:ext cx="332009" cy="0"/>
            </a:xfrm>
            <a:prstGeom prst="line">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07283"/>
              <a:endParaRPr lang="en-US" sz="1333">
                <a:solidFill>
                  <a:prstClr val="white"/>
                </a:solidFill>
              </a:endParaRPr>
            </a:p>
          </p:txBody>
        </p:sp>
        <p:sp>
          <p:nvSpPr>
            <p:cNvPr id="88" name="Line 31"/>
            <p:cNvSpPr>
              <a:spLocks noChangeShapeType="1"/>
            </p:cNvSpPr>
            <p:nvPr/>
          </p:nvSpPr>
          <p:spPr bwMode="auto">
            <a:xfrm>
              <a:off x="10110858" y="4718425"/>
              <a:ext cx="332009" cy="0"/>
            </a:xfrm>
            <a:prstGeom prst="line">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07283"/>
              <a:endParaRPr lang="en-US" sz="1333">
                <a:solidFill>
                  <a:prstClr val="white"/>
                </a:solidFill>
              </a:endParaRPr>
            </a:p>
          </p:txBody>
        </p:sp>
        <p:sp>
          <p:nvSpPr>
            <p:cNvPr id="89" name="Line 32"/>
            <p:cNvSpPr>
              <a:spLocks noChangeShapeType="1"/>
            </p:cNvSpPr>
            <p:nvPr/>
          </p:nvSpPr>
          <p:spPr bwMode="auto">
            <a:xfrm>
              <a:off x="10110858" y="4619168"/>
              <a:ext cx="332009" cy="0"/>
            </a:xfrm>
            <a:prstGeom prst="line">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07283"/>
              <a:endParaRPr lang="en-US" sz="1333">
                <a:solidFill>
                  <a:prstClr val="white"/>
                </a:solidFill>
              </a:endParaRPr>
            </a:p>
          </p:txBody>
        </p:sp>
        <p:sp>
          <p:nvSpPr>
            <p:cNvPr id="90" name="Line 33"/>
            <p:cNvSpPr>
              <a:spLocks noChangeShapeType="1"/>
            </p:cNvSpPr>
            <p:nvPr/>
          </p:nvSpPr>
          <p:spPr bwMode="auto">
            <a:xfrm>
              <a:off x="10110858" y="4279773"/>
              <a:ext cx="332009" cy="0"/>
            </a:xfrm>
            <a:prstGeom prst="line">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07283"/>
              <a:endParaRPr lang="en-US" sz="1333">
                <a:solidFill>
                  <a:prstClr val="white"/>
                </a:solidFill>
              </a:endParaRPr>
            </a:p>
          </p:txBody>
        </p:sp>
        <p:sp>
          <p:nvSpPr>
            <p:cNvPr id="91" name="Line 34"/>
            <p:cNvSpPr>
              <a:spLocks noChangeShapeType="1"/>
            </p:cNvSpPr>
            <p:nvPr/>
          </p:nvSpPr>
          <p:spPr bwMode="auto">
            <a:xfrm>
              <a:off x="10110858" y="4206131"/>
              <a:ext cx="332009" cy="0"/>
            </a:xfrm>
            <a:prstGeom prst="line">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07283"/>
              <a:endParaRPr lang="en-US" sz="1333">
                <a:solidFill>
                  <a:prstClr val="white"/>
                </a:solidFill>
              </a:endParaRPr>
            </a:p>
          </p:txBody>
        </p:sp>
        <p:sp>
          <p:nvSpPr>
            <p:cNvPr id="92" name="Line 35"/>
            <p:cNvSpPr>
              <a:spLocks noChangeShapeType="1"/>
            </p:cNvSpPr>
            <p:nvPr/>
          </p:nvSpPr>
          <p:spPr bwMode="auto">
            <a:xfrm>
              <a:off x="10110858" y="3866733"/>
              <a:ext cx="332009" cy="0"/>
            </a:xfrm>
            <a:prstGeom prst="line">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07283"/>
              <a:endParaRPr lang="en-US" sz="1333">
                <a:solidFill>
                  <a:prstClr val="white"/>
                </a:solidFill>
              </a:endParaRPr>
            </a:p>
          </p:txBody>
        </p:sp>
        <p:sp>
          <p:nvSpPr>
            <p:cNvPr id="93" name="Line 36"/>
            <p:cNvSpPr>
              <a:spLocks noChangeShapeType="1"/>
            </p:cNvSpPr>
            <p:nvPr/>
          </p:nvSpPr>
          <p:spPr bwMode="auto">
            <a:xfrm>
              <a:off x="10442869" y="5157080"/>
              <a:ext cx="0" cy="336193"/>
            </a:xfrm>
            <a:prstGeom prst="line">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07283"/>
              <a:endParaRPr lang="en-US" sz="1333">
                <a:solidFill>
                  <a:prstClr val="white"/>
                </a:solidFill>
              </a:endParaRPr>
            </a:p>
          </p:txBody>
        </p:sp>
        <p:sp>
          <p:nvSpPr>
            <p:cNvPr id="94" name="Line 37"/>
            <p:cNvSpPr>
              <a:spLocks noChangeShapeType="1"/>
            </p:cNvSpPr>
            <p:nvPr/>
          </p:nvSpPr>
          <p:spPr bwMode="auto">
            <a:xfrm>
              <a:off x="10442869" y="4718426"/>
              <a:ext cx="0" cy="336193"/>
            </a:xfrm>
            <a:prstGeom prst="line">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07283"/>
              <a:endParaRPr lang="en-US" sz="1333">
                <a:solidFill>
                  <a:prstClr val="white"/>
                </a:solidFill>
              </a:endParaRPr>
            </a:p>
          </p:txBody>
        </p:sp>
        <p:sp>
          <p:nvSpPr>
            <p:cNvPr id="95" name="Line 38"/>
            <p:cNvSpPr>
              <a:spLocks noChangeShapeType="1"/>
            </p:cNvSpPr>
            <p:nvPr/>
          </p:nvSpPr>
          <p:spPr bwMode="auto">
            <a:xfrm>
              <a:off x="10442869" y="4279774"/>
              <a:ext cx="0" cy="336193"/>
            </a:xfrm>
            <a:prstGeom prst="line">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07283"/>
              <a:endParaRPr lang="en-US" sz="1333">
                <a:solidFill>
                  <a:prstClr val="white"/>
                </a:solidFill>
              </a:endParaRPr>
            </a:p>
          </p:txBody>
        </p:sp>
        <p:sp>
          <p:nvSpPr>
            <p:cNvPr id="96" name="Line 39"/>
            <p:cNvSpPr>
              <a:spLocks noChangeShapeType="1"/>
            </p:cNvSpPr>
            <p:nvPr/>
          </p:nvSpPr>
          <p:spPr bwMode="auto">
            <a:xfrm>
              <a:off x="10442869" y="3866734"/>
              <a:ext cx="0" cy="336193"/>
            </a:xfrm>
            <a:prstGeom prst="line">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607283"/>
              <a:endParaRPr lang="en-US" sz="1333">
                <a:solidFill>
                  <a:prstClr val="white"/>
                </a:solidFill>
              </a:endParaRPr>
            </a:p>
          </p:txBody>
        </p:sp>
        <p:sp>
          <p:nvSpPr>
            <p:cNvPr id="99" name="Rectangle 42"/>
            <p:cNvSpPr>
              <a:spLocks noChangeArrowheads="1"/>
            </p:cNvSpPr>
            <p:nvPr/>
          </p:nvSpPr>
          <p:spPr bwMode="auto">
            <a:xfrm>
              <a:off x="8269291" y="6254292"/>
              <a:ext cx="398413" cy="230533"/>
            </a:xfrm>
            <a:prstGeom prst="rect">
              <a:avLst/>
            </a:prstGeom>
            <a:solidFill>
              <a:srgbClr val="FF9900"/>
            </a:solidFill>
            <a:ln w="9525">
              <a:solidFill>
                <a:schemeClr val="tx1"/>
              </a:solidFill>
              <a:miter lim="800000"/>
              <a:headEnd/>
              <a:tailEnd/>
            </a:ln>
            <a:effectLst/>
          </p:spPr>
          <p:txBody>
            <a:bodyPr wrap="none" anchor="ctr"/>
            <a:lstStyle/>
            <a:p>
              <a:pPr defTabSz="607283"/>
              <a:endParaRPr lang="en-US" sz="1333">
                <a:solidFill>
                  <a:prstClr val="white"/>
                </a:solidFill>
              </a:endParaRPr>
            </a:p>
          </p:txBody>
        </p:sp>
        <p:sp>
          <p:nvSpPr>
            <p:cNvPr id="100" name="Rectangle 43"/>
            <p:cNvSpPr>
              <a:spLocks noChangeArrowheads="1"/>
            </p:cNvSpPr>
            <p:nvPr/>
          </p:nvSpPr>
          <p:spPr bwMode="auto">
            <a:xfrm>
              <a:off x="8677389" y="6238283"/>
              <a:ext cx="3034805" cy="256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607283"/>
              <a:r>
                <a:rPr lang="de-DE" altLang="en-US" sz="1067" dirty="0">
                  <a:solidFill>
                    <a:prstClr val="white"/>
                  </a:solidFill>
                </a:rPr>
                <a:t>Application-specific Management Instrumentation</a:t>
              </a:r>
              <a:endParaRPr lang="en-GB" altLang="en-US" sz="1067" dirty="0">
                <a:solidFill>
                  <a:prstClr val="white"/>
                </a:solidFill>
              </a:endParaRPr>
            </a:p>
          </p:txBody>
        </p:sp>
        <p:sp>
          <p:nvSpPr>
            <p:cNvPr id="101" name="Text Box 44"/>
            <p:cNvSpPr txBox="1">
              <a:spLocks noChangeArrowheads="1"/>
            </p:cNvSpPr>
            <p:nvPr/>
          </p:nvSpPr>
          <p:spPr bwMode="auto">
            <a:xfrm>
              <a:off x="10238972" y="5847077"/>
              <a:ext cx="1285929" cy="235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607283"/>
              <a:r>
                <a:rPr lang="de-DE" altLang="en-US" sz="933" b="1" dirty="0">
                  <a:solidFill>
                    <a:prstClr val="black"/>
                  </a:solidFill>
                </a:rPr>
                <a:t>Management System</a:t>
              </a:r>
              <a:endParaRPr lang="en-GB" altLang="en-US" sz="933" b="1" dirty="0">
                <a:solidFill>
                  <a:prstClr val="black"/>
                </a:solidFill>
              </a:endParaRPr>
            </a:p>
          </p:txBody>
        </p:sp>
        <p:sp>
          <p:nvSpPr>
            <p:cNvPr id="102" name="Rectangle 45"/>
            <p:cNvSpPr>
              <a:spLocks noChangeArrowheads="1"/>
            </p:cNvSpPr>
            <p:nvPr/>
          </p:nvSpPr>
          <p:spPr bwMode="auto">
            <a:xfrm>
              <a:off x="5178888" y="5843616"/>
              <a:ext cx="2142576" cy="584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607283"/>
              <a:r>
                <a:rPr lang="en-US" altLang="en-US" sz="1067" i="1" dirty="0">
                  <a:solidFill>
                    <a:prstClr val="white"/>
                  </a:solidFill>
                </a:rPr>
                <a:t>Manageability</a:t>
              </a:r>
              <a:r>
                <a:rPr lang="en-US" altLang="en-US" sz="1067" dirty="0">
                  <a:solidFill>
                    <a:prstClr val="white"/>
                  </a:solidFill>
                </a:rPr>
                <a:t> defines how managed entities communicate with management functions</a:t>
              </a:r>
            </a:p>
          </p:txBody>
        </p:sp>
      </p:grpSp>
      <p:sp>
        <p:nvSpPr>
          <p:cNvPr id="4" name="Rectangle 3"/>
          <p:cNvSpPr/>
          <p:nvPr/>
        </p:nvSpPr>
        <p:spPr>
          <a:xfrm>
            <a:off x="2620227" y="3141497"/>
            <a:ext cx="3100739" cy="1508105"/>
          </a:xfrm>
          <a:prstGeom prst="rect">
            <a:avLst/>
          </a:prstGeom>
        </p:spPr>
        <p:txBody>
          <a:bodyPr wrap="square">
            <a:spAutoFit/>
          </a:bodyPr>
          <a:lstStyle/>
          <a:p>
            <a:pPr marL="723169" lvl="1" indent="-115885" defTabSz="607283">
              <a:lnSpc>
                <a:spcPct val="90000"/>
              </a:lnSpc>
              <a:spcBef>
                <a:spcPts val="600"/>
              </a:spcBef>
              <a:buFont typeface="Arial" panose="020B0604020202020204" pitchFamily="34" charset="0"/>
              <a:buChar char="•"/>
            </a:pPr>
            <a:r>
              <a:rPr lang="de-DE" sz="1600" dirty="0">
                <a:solidFill>
                  <a:prstClr val="white"/>
                </a:solidFill>
                <a:latin typeface="Arial Narrow" panose="020B0606020202030204" pitchFamily="34" charset="0"/>
              </a:rPr>
              <a:t>Log Format and Catalog</a:t>
            </a:r>
          </a:p>
          <a:p>
            <a:pPr marL="723169" lvl="1" indent="-115885" defTabSz="607283">
              <a:lnSpc>
                <a:spcPct val="90000"/>
              </a:lnSpc>
              <a:spcBef>
                <a:spcPts val="600"/>
              </a:spcBef>
              <a:buFont typeface="Arial" panose="020B0604020202020204" pitchFamily="34" charset="0"/>
              <a:buChar char="•"/>
            </a:pPr>
            <a:r>
              <a:rPr lang="de-DE" sz="1600" dirty="0">
                <a:solidFill>
                  <a:prstClr val="white"/>
                </a:solidFill>
                <a:latin typeface="Arial Narrow" panose="020B0606020202030204" pitchFamily="34" charset="0"/>
              </a:rPr>
              <a:t>Distributed Tracing</a:t>
            </a:r>
          </a:p>
          <a:p>
            <a:pPr marL="723169" lvl="1" indent="-115885" defTabSz="607283">
              <a:lnSpc>
                <a:spcPct val="90000"/>
              </a:lnSpc>
              <a:spcBef>
                <a:spcPts val="600"/>
              </a:spcBef>
              <a:buFont typeface="Arial" panose="020B0604020202020204" pitchFamily="34" charset="0"/>
              <a:buChar char="•"/>
            </a:pPr>
            <a:r>
              <a:rPr lang="de-DE" sz="1600" dirty="0">
                <a:solidFill>
                  <a:prstClr val="white"/>
                </a:solidFill>
                <a:latin typeface="Arial Narrow" panose="020B0606020202030204" pitchFamily="34" charset="0"/>
              </a:rPr>
              <a:t>Event Format and Catalog</a:t>
            </a:r>
          </a:p>
          <a:p>
            <a:pPr marL="723169" lvl="1" indent="-115885" defTabSz="607283">
              <a:lnSpc>
                <a:spcPct val="90000"/>
              </a:lnSpc>
              <a:spcBef>
                <a:spcPts val="600"/>
              </a:spcBef>
              <a:buFont typeface="Arial" panose="020B0604020202020204" pitchFamily="34" charset="0"/>
              <a:buChar char="•"/>
            </a:pPr>
            <a:r>
              <a:rPr lang="de-DE" sz="1600" dirty="0">
                <a:solidFill>
                  <a:prstClr val="white"/>
                </a:solidFill>
                <a:latin typeface="Arial Narrow" panose="020B0606020202030204" pitchFamily="34" charset="0"/>
              </a:rPr>
              <a:t>Monitoring Configuration</a:t>
            </a:r>
          </a:p>
          <a:p>
            <a:pPr marL="723169" lvl="1" indent="-115885" defTabSz="607283">
              <a:lnSpc>
                <a:spcPct val="90000"/>
              </a:lnSpc>
              <a:spcBef>
                <a:spcPts val="600"/>
              </a:spcBef>
              <a:buFont typeface="Arial" panose="020B0604020202020204" pitchFamily="34" charset="0"/>
              <a:buChar char="•"/>
            </a:pPr>
            <a:r>
              <a:rPr lang="de-DE" sz="1600" dirty="0">
                <a:solidFill>
                  <a:prstClr val="white"/>
                </a:solidFill>
                <a:latin typeface="Arial Narrow" panose="020B0606020202030204" pitchFamily="34" charset="0"/>
              </a:rPr>
              <a:t>First Failure Data Capture</a:t>
            </a:r>
          </a:p>
        </p:txBody>
      </p:sp>
    </p:spTree>
    <p:extLst>
      <p:ext uri="{BB962C8B-B14F-4D97-AF65-F5344CB8AC3E}">
        <p14:creationId xmlns:p14="http://schemas.microsoft.com/office/powerpoint/2010/main" val="17825268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noGrp="1"/>
          </p:cNvSpPr>
          <p:nvPr>
            <p:ph type="title"/>
          </p:nvPr>
        </p:nvSpPr>
        <p:spPr>
          <a:xfrm>
            <a:off x="311151" y="225426"/>
            <a:ext cx="10515600" cy="570641"/>
          </a:xfrm>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de-DE" sz="240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Build To Manage - The Twelve-Factor App</a:t>
            </a:r>
            <a:endParaRPr lang="en-US" sz="2400" b="1" dirty="0">
              <a:solidFill>
                <a:srgbClr val="FFFF00"/>
              </a:solidFill>
              <a:latin typeface="Arial" charset="0"/>
              <a:ea typeface="Arial" charset="0"/>
              <a:cs typeface="Arial" charset="0"/>
            </a:endParaRPr>
          </a:p>
        </p:txBody>
      </p:sp>
      <p:sp>
        <p:nvSpPr>
          <p:cNvPr id="2" name="TextBox 1"/>
          <p:cNvSpPr txBox="1"/>
          <p:nvPr/>
        </p:nvSpPr>
        <p:spPr>
          <a:xfrm>
            <a:off x="835742" y="904569"/>
            <a:ext cx="11110452" cy="5755422"/>
          </a:xfrm>
          <a:prstGeom prst="rect">
            <a:avLst/>
          </a:prstGeom>
          <a:noFill/>
        </p:spPr>
        <p:txBody>
          <a:bodyPr wrap="square" rtlCol="0">
            <a:spAutoFit/>
          </a:bodyPr>
          <a:lstStyle/>
          <a:p>
            <a:pPr defTabSz="607283"/>
            <a:r>
              <a:rPr lang="en-US" sz="1600" dirty="0">
                <a:solidFill>
                  <a:prstClr val="white"/>
                </a:solidFill>
              </a:rPr>
              <a:t>Popular platform-as-a-service provider </a:t>
            </a:r>
            <a:r>
              <a:rPr lang="en-US" sz="1600" dirty="0" err="1">
                <a:solidFill>
                  <a:prstClr val="white"/>
                </a:solidFill>
              </a:rPr>
              <a:t>Heroku</a:t>
            </a:r>
            <a:r>
              <a:rPr lang="en-US" sz="1600" dirty="0">
                <a:solidFill>
                  <a:prstClr val="white"/>
                </a:solidFill>
              </a:rPr>
              <a:t> maintains a manifesto of sorts called  </a:t>
            </a:r>
            <a:r>
              <a:rPr lang="en-US" sz="1600" b="1" dirty="0">
                <a:solidFill>
                  <a:prstClr val="white"/>
                </a:solidFill>
              </a:rPr>
              <a:t>The Twelve-Factor App</a:t>
            </a:r>
            <a:r>
              <a:rPr lang="en-US" sz="1600" dirty="0">
                <a:solidFill>
                  <a:prstClr val="white"/>
                </a:solidFill>
              </a:rPr>
              <a:t>. It outlines a methodology for developers to follow when building modern web-based applications and can be seen as the best practices for creating </a:t>
            </a:r>
            <a:r>
              <a:rPr lang="en-US" sz="1600" dirty="0" err="1">
                <a:solidFill>
                  <a:prstClr val="white"/>
                </a:solidFill>
              </a:rPr>
              <a:t>microservices</a:t>
            </a:r>
            <a:r>
              <a:rPr lang="en-US" sz="1600" dirty="0">
                <a:solidFill>
                  <a:prstClr val="white"/>
                </a:solidFill>
              </a:rPr>
              <a:t>. The</a:t>
            </a:r>
            <a:r>
              <a:rPr lang="en-US" sz="1600" b="1" dirty="0">
                <a:solidFill>
                  <a:prstClr val="white"/>
                </a:solidFill>
              </a:rPr>
              <a:t> twelve-factor app</a:t>
            </a:r>
            <a:r>
              <a:rPr lang="en-US" sz="1600" dirty="0">
                <a:solidFill>
                  <a:prstClr val="white"/>
                </a:solidFill>
              </a:rPr>
              <a:t> is a methodology for building software-as-a-service apps that:</a:t>
            </a:r>
          </a:p>
          <a:p>
            <a:pPr marL="228594" indent="-228594" defTabSz="607283">
              <a:buFont typeface="Arial" panose="020B0604020202020204" pitchFamily="34" charset="0"/>
              <a:buChar char="•"/>
            </a:pPr>
            <a:r>
              <a:rPr lang="en-US" sz="1600" dirty="0">
                <a:solidFill>
                  <a:prstClr val="white"/>
                </a:solidFill>
              </a:rPr>
              <a:t>Use </a:t>
            </a:r>
            <a:r>
              <a:rPr lang="en-US" sz="1600" b="1" dirty="0">
                <a:solidFill>
                  <a:srgbClr val="F4DE3A"/>
                </a:solidFill>
              </a:rPr>
              <a:t>declarative</a:t>
            </a:r>
            <a:r>
              <a:rPr lang="en-US" sz="1600" b="1" dirty="0">
                <a:solidFill>
                  <a:prstClr val="white"/>
                </a:solidFill>
              </a:rPr>
              <a:t> </a:t>
            </a:r>
            <a:r>
              <a:rPr lang="en-US" sz="1600" dirty="0">
                <a:solidFill>
                  <a:prstClr val="white"/>
                </a:solidFill>
              </a:rPr>
              <a:t>formats for setup automation, to minimize time and cost for new developers joining the project;</a:t>
            </a:r>
          </a:p>
          <a:p>
            <a:pPr marL="228594" indent="-228594" defTabSz="607283">
              <a:buFont typeface="Arial" panose="020B0604020202020204" pitchFamily="34" charset="0"/>
              <a:buChar char="•"/>
            </a:pPr>
            <a:r>
              <a:rPr lang="en-US" sz="1600" dirty="0">
                <a:solidFill>
                  <a:prstClr val="white"/>
                </a:solidFill>
              </a:rPr>
              <a:t>Have a </a:t>
            </a:r>
            <a:r>
              <a:rPr lang="en-US" sz="1600" b="1" dirty="0">
                <a:solidFill>
                  <a:srgbClr val="F4DE3A"/>
                </a:solidFill>
              </a:rPr>
              <a:t>clean contract</a:t>
            </a:r>
            <a:r>
              <a:rPr lang="en-US" sz="1600" dirty="0">
                <a:solidFill>
                  <a:srgbClr val="F4DE3A"/>
                </a:solidFill>
              </a:rPr>
              <a:t> </a:t>
            </a:r>
            <a:r>
              <a:rPr lang="en-US" sz="1600" dirty="0">
                <a:solidFill>
                  <a:prstClr val="white"/>
                </a:solidFill>
              </a:rPr>
              <a:t>with the underlying operating system, offering </a:t>
            </a:r>
            <a:r>
              <a:rPr lang="en-US" sz="1600" b="1" dirty="0">
                <a:solidFill>
                  <a:prstClr val="white"/>
                </a:solidFill>
              </a:rPr>
              <a:t>maximum portability</a:t>
            </a:r>
            <a:r>
              <a:rPr lang="en-US" sz="1600" dirty="0">
                <a:solidFill>
                  <a:prstClr val="white"/>
                </a:solidFill>
              </a:rPr>
              <a:t> between execution environments;</a:t>
            </a:r>
          </a:p>
          <a:p>
            <a:pPr marL="228594" indent="-228594" defTabSz="607283">
              <a:buFont typeface="Arial" panose="020B0604020202020204" pitchFamily="34" charset="0"/>
              <a:buChar char="•"/>
            </a:pPr>
            <a:r>
              <a:rPr lang="en-US" sz="1600" dirty="0">
                <a:solidFill>
                  <a:prstClr val="white"/>
                </a:solidFill>
              </a:rPr>
              <a:t>Are suitable for </a:t>
            </a:r>
            <a:r>
              <a:rPr lang="en-US" sz="1600" b="1" dirty="0">
                <a:solidFill>
                  <a:srgbClr val="F4DE3A"/>
                </a:solidFill>
              </a:rPr>
              <a:t>deployment </a:t>
            </a:r>
            <a:r>
              <a:rPr lang="en-US" sz="1600" dirty="0">
                <a:solidFill>
                  <a:srgbClr val="F4DE3A"/>
                </a:solidFill>
              </a:rPr>
              <a:t>on modern </a:t>
            </a:r>
            <a:r>
              <a:rPr lang="en-US" sz="1600" b="1" dirty="0">
                <a:solidFill>
                  <a:srgbClr val="F4DE3A"/>
                </a:solidFill>
              </a:rPr>
              <a:t>cloud platforms</a:t>
            </a:r>
            <a:r>
              <a:rPr lang="en-US" sz="1600" dirty="0">
                <a:solidFill>
                  <a:prstClr val="white"/>
                </a:solidFill>
              </a:rPr>
              <a:t>, obviating the need for servers and systems administration;</a:t>
            </a:r>
          </a:p>
          <a:p>
            <a:pPr marL="228594" indent="-228594" defTabSz="607283">
              <a:buFont typeface="Arial" panose="020B0604020202020204" pitchFamily="34" charset="0"/>
              <a:buChar char="•"/>
            </a:pPr>
            <a:r>
              <a:rPr lang="en-US" sz="1600" b="1" dirty="0">
                <a:solidFill>
                  <a:srgbClr val="F4DE3A"/>
                </a:solidFill>
              </a:rPr>
              <a:t>Minimize divergence </a:t>
            </a:r>
            <a:r>
              <a:rPr lang="en-US" sz="1600" dirty="0">
                <a:solidFill>
                  <a:prstClr val="white"/>
                </a:solidFill>
              </a:rPr>
              <a:t>between development and production, enabling continuous </a:t>
            </a:r>
            <a:r>
              <a:rPr lang="en-US" sz="1600" b="1" dirty="0">
                <a:solidFill>
                  <a:prstClr val="white"/>
                </a:solidFill>
              </a:rPr>
              <a:t>deployment </a:t>
            </a:r>
            <a:r>
              <a:rPr lang="en-US" sz="1600" dirty="0">
                <a:solidFill>
                  <a:prstClr val="white"/>
                </a:solidFill>
              </a:rPr>
              <a:t>for maximum agility;</a:t>
            </a:r>
          </a:p>
          <a:p>
            <a:pPr marL="228594" indent="-228594" defTabSz="607283">
              <a:buFont typeface="Arial" panose="020B0604020202020204" pitchFamily="34" charset="0"/>
              <a:buChar char="•"/>
            </a:pPr>
            <a:r>
              <a:rPr lang="en-US" sz="1600" dirty="0">
                <a:solidFill>
                  <a:prstClr val="white"/>
                </a:solidFill>
              </a:rPr>
              <a:t>And can </a:t>
            </a:r>
            <a:r>
              <a:rPr lang="en-US" sz="1600" b="1" dirty="0">
                <a:solidFill>
                  <a:srgbClr val="F4DE3A"/>
                </a:solidFill>
              </a:rPr>
              <a:t>scale up</a:t>
            </a:r>
            <a:r>
              <a:rPr lang="en-US" sz="1600" dirty="0">
                <a:solidFill>
                  <a:srgbClr val="F4DE3A"/>
                </a:solidFill>
              </a:rPr>
              <a:t> </a:t>
            </a:r>
            <a:r>
              <a:rPr lang="en-US" sz="1600" dirty="0">
                <a:solidFill>
                  <a:prstClr val="white"/>
                </a:solidFill>
              </a:rPr>
              <a:t>without significant changes to tooling, architecture, or development practices.</a:t>
            </a:r>
          </a:p>
          <a:p>
            <a:pPr defTabSz="607283"/>
            <a:r>
              <a:rPr lang="en-US" sz="1600" dirty="0">
                <a:solidFill>
                  <a:prstClr val="white"/>
                </a:solidFill>
              </a:rPr>
              <a:t> </a:t>
            </a:r>
          </a:p>
          <a:p>
            <a:pPr defTabSz="607283"/>
            <a:r>
              <a:rPr lang="en-US" sz="1600" dirty="0">
                <a:solidFill>
                  <a:prstClr val="white"/>
                </a:solidFill>
              </a:rPr>
              <a:t>The twelve-factor methodology can be applied to apps written in any programming language, and which use any combination of backing services (database, queue, memory cache, </a:t>
            </a:r>
            <a:r>
              <a:rPr lang="en-US" sz="1600" dirty="0" err="1">
                <a:solidFill>
                  <a:prstClr val="white"/>
                </a:solidFill>
              </a:rPr>
              <a:t>etc</a:t>
            </a:r>
            <a:r>
              <a:rPr lang="en-US" sz="1600" dirty="0">
                <a:solidFill>
                  <a:prstClr val="white"/>
                </a:solidFill>
              </a:rPr>
              <a:t>).</a:t>
            </a:r>
          </a:p>
          <a:p>
            <a:pPr marL="304792" indent="-304792" defTabSz="607283">
              <a:buFont typeface="+mj-lt"/>
              <a:buAutoNum type="arabicPeriod"/>
            </a:pPr>
            <a:r>
              <a:rPr lang="en-US" sz="1600" b="1" dirty="0">
                <a:solidFill>
                  <a:srgbClr val="F4DE3A"/>
                </a:solidFill>
              </a:rPr>
              <a:t>Codebase</a:t>
            </a:r>
            <a:r>
              <a:rPr lang="en-US" sz="1600" dirty="0">
                <a:solidFill>
                  <a:prstClr val="white"/>
                </a:solidFill>
              </a:rPr>
              <a:t> - One codebase tracked in revision control, many deploys</a:t>
            </a:r>
          </a:p>
          <a:p>
            <a:pPr marL="304792" indent="-304792" defTabSz="607283">
              <a:buFont typeface="+mj-lt"/>
              <a:buAutoNum type="arabicPeriod"/>
            </a:pPr>
            <a:r>
              <a:rPr lang="en-US" sz="1600" b="1" dirty="0">
                <a:solidFill>
                  <a:srgbClr val="F4DE3A"/>
                </a:solidFill>
              </a:rPr>
              <a:t>Dependencies</a:t>
            </a:r>
            <a:r>
              <a:rPr lang="en-US" sz="1600" dirty="0">
                <a:solidFill>
                  <a:prstClr val="white"/>
                </a:solidFill>
              </a:rPr>
              <a:t> - Explicitly declare and isolate dependencies</a:t>
            </a:r>
          </a:p>
          <a:p>
            <a:pPr marL="304792" indent="-304792" defTabSz="607283">
              <a:buFont typeface="+mj-lt"/>
              <a:buAutoNum type="arabicPeriod"/>
            </a:pPr>
            <a:r>
              <a:rPr lang="en-US" sz="1600" b="1" dirty="0" err="1">
                <a:solidFill>
                  <a:srgbClr val="F4DE3A"/>
                </a:solidFill>
              </a:rPr>
              <a:t>Config</a:t>
            </a:r>
            <a:r>
              <a:rPr lang="en-US" sz="1600" dirty="0">
                <a:solidFill>
                  <a:srgbClr val="F4DE3A"/>
                </a:solidFill>
              </a:rPr>
              <a:t> </a:t>
            </a:r>
            <a:r>
              <a:rPr lang="en-US" sz="1600" dirty="0">
                <a:solidFill>
                  <a:prstClr val="white"/>
                </a:solidFill>
              </a:rPr>
              <a:t>- Store </a:t>
            </a:r>
            <a:r>
              <a:rPr lang="en-US" sz="1600" dirty="0" err="1">
                <a:solidFill>
                  <a:prstClr val="white"/>
                </a:solidFill>
              </a:rPr>
              <a:t>config</a:t>
            </a:r>
            <a:r>
              <a:rPr lang="en-US" sz="1600" dirty="0">
                <a:solidFill>
                  <a:prstClr val="white"/>
                </a:solidFill>
              </a:rPr>
              <a:t> in the environment</a:t>
            </a:r>
          </a:p>
          <a:p>
            <a:pPr marL="304792" indent="-304792" defTabSz="607283">
              <a:buFont typeface="+mj-lt"/>
              <a:buAutoNum type="arabicPeriod"/>
            </a:pPr>
            <a:r>
              <a:rPr lang="en-US" sz="1600" b="1" dirty="0">
                <a:solidFill>
                  <a:srgbClr val="F4DE3A"/>
                </a:solidFill>
              </a:rPr>
              <a:t>Backing services </a:t>
            </a:r>
            <a:r>
              <a:rPr lang="en-US" sz="1600" dirty="0">
                <a:solidFill>
                  <a:prstClr val="white"/>
                </a:solidFill>
              </a:rPr>
              <a:t>- Treat backing services as attached resources</a:t>
            </a:r>
          </a:p>
          <a:p>
            <a:pPr marL="304792" indent="-304792" defTabSz="607283">
              <a:buFont typeface="+mj-lt"/>
              <a:buAutoNum type="arabicPeriod"/>
            </a:pPr>
            <a:r>
              <a:rPr lang="en-US" sz="1600" b="1" dirty="0">
                <a:solidFill>
                  <a:srgbClr val="F4DE3A"/>
                </a:solidFill>
              </a:rPr>
              <a:t>Build, release, run </a:t>
            </a:r>
            <a:r>
              <a:rPr lang="en-US" sz="1600" dirty="0">
                <a:solidFill>
                  <a:prstClr val="white"/>
                </a:solidFill>
              </a:rPr>
              <a:t>- Strictly separate build and run stages</a:t>
            </a:r>
          </a:p>
          <a:p>
            <a:pPr marL="304792" indent="-304792" defTabSz="607283">
              <a:buFont typeface="+mj-lt"/>
              <a:buAutoNum type="arabicPeriod"/>
            </a:pPr>
            <a:r>
              <a:rPr lang="en-US" sz="1600" b="1" dirty="0">
                <a:solidFill>
                  <a:srgbClr val="F4DE3A"/>
                </a:solidFill>
              </a:rPr>
              <a:t>Processes</a:t>
            </a:r>
            <a:r>
              <a:rPr lang="en-US" sz="1600" dirty="0">
                <a:solidFill>
                  <a:srgbClr val="F4DE3A"/>
                </a:solidFill>
              </a:rPr>
              <a:t> </a:t>
            </a:r>
            <a:r>
              <a:rPr lang="en-US" sz="1600" dirty="0">
                <a:solidFill>
                  <a:prstClr val="white"/>
                </a:solidFill>
              </a:rPr>
              <a:t>- Execute the app as one or more stateless processes</a:t>
            </a:r>
          </a:p>
          <a:p>
            <a:pPr marL="304792" indent="-304792" defTabSz="607283">
              <a:buFont typeface="+mj-lt"/>
              <a:buAutoNum type="arabicPeriod"/>
            </a:pPr>
            <a:r>
              <a:rPr lang="en-US" sz="1600" b="1" dirty="0">
                <a:solidFill>
                  <a:srgbClr val="F4DE3A"/>
                </a:solidFill>
              </a:rPr>
              <a:t>Port binding </a:t>
            </a:r>
            <a:r>
              <a:rPr lang="en-US" sz="1600" dirty="0">
                <a:solidFill>
                  <a:prstClr val="white"/>
                </a:solidFill>
              </a:rPr>
              <a:t>- Export services via port binding</a:t>
            </a:r>
          </a:p>
          <a:p>
            <a:pPr marL="304792" indent="-304792" defTabSz="607283">
              <a:buFont typeface="+mj-lt"/>
              <a:buAutoNum type="arabicPeriod"/>
            </a:pPr>
            <a:r>
              <a:rPr lang="en-US" sz="1600" b="1" dirty="0">
                <a:solidFill>
                  <a:srgbClr val="F4DE3A"/>
                </a:solidFill>
              </a:rPr>
              <a:t>Concurrency</a:t>
            </a:r>
            <a:r>
              <a:rPr lang="en-US" sz="1600" dirty="0">
                <a:solidFill>
                  <a:prstClr val="white"/>
                </a:solidFill>
              </a:rPr>
              <a:t> - Scale out via the process model</a:t>
            </a:r>
          </a:p>
          <a:p>
            <a:pPr marL="304792" indent="-304792" defTabSz="607283">
              <a:buFont typeface="+mj-lt"/>
              <a:buAutoNum type="arabicPeriod"/>
            </a:pPr>
            <a:r>
              <a:rPr lang="en-US" sz="1600" b="1" dirty="0">
                <a:solidFill>
                  <a:srgbClr val="F4DE3A"/>
                </a:solidFill>
              </a:rPr>
              <a:t>Disposability</a:t>
            </a:r>
            <a:r>
              <a:rPr lang="en-US" sz="1600" dirty="0">
                <a:solidFill>
                  <a:prstClr val="white"/>
                </a:solidFill>
              </a:rPr>
              <a:t> - Maximize robustness with fast startup and graceful shutdown</a:t>
            </a:r>
          </a:p>
          <a:p>
            <a:pPr marL="304792" indent="-304792" defTabSz="607283">
              <a:buFont typeface="+mj-lt"/>
              <a:buAutoNum type="arabicPeriod"/>
            </a:pPr>
            <a:r>
              <a:rPr lang="en-US" sz="1600" b="1" dirty="0">
                <a:solidFill>
                  <a:srgbClr val="F4DE3A"/>
                </a:solidFill>
              </a:rPr>
              <a:t>Dev/prod parity </a:t>
            </a:r>
            <a:r>
              <a:rPr lang="en-US" sz="1600" dirty="0">
                <a:solidFill>
                  <a:prstClr val="white"/>
                </a:solidFill>
              </a:rPr>
              <a:t>- Keep development, staging, and production as similar as possible</a:t>
            </a:r>
          </a:p>
          <a:p>
            <a:pPr marL="304792" indent="-304792" defTabSz="607283">
              <a:buFont typeface="+mj-lt"/>
              <a:buAutoNum type="arabicPeriod"/>
            </a:pPr>
            <a:r>
              <a:rPr lang="en-US" sz="1600" b="1" dirty="0">
                <a:solidFill>
                  <a:srgbClr val="F4DE3A"/>
                </a:solidFill>
              </a:rPr>
              <a:t>Logs</a:t>
            </a:r>
            <a:r>
              <a:rPr lang="en-US" sz="1600" dirty="0">
                <a:solidFill>
                  <a:prstClr val="white"/>
                </a:solidFill>
              </a:rPr>
              <a:t> - Treat logs as event streams</a:t>
            </a:r>
          </a:p>
          <a:p>
            <a:pPr marL="304792" indent="-304792" defTabSz="607283">
              <a:buFont typeface="+mj-lt"/>
              <a:buAutoNum type="arabicPeriod"/>
            </a:pPr>
            <a:r>
              <a:rPr lang="en-US" sz="1600" b="1" dirty="0">
                <a:solidFill>
                  <a:srgbClr val="F4DE3A"/>
                </a:solidFill>
              </a:rPr>
              <a:t>Admin processes </a:t>
            </a:r>
            <a:r>
              <a:rPr lang="en-US" sz="1600" dirty="0">
                <a:solidFill>
                  <a:prstClr val="white"/>
                </a:solidFill>
              </a:rPr>
              <a:t>- Run admin/management tasks as one-off processes</a:t>
            </a:r>
          </a:p>
        </p:txBody>
      </p:sp>
      <p:pic>
        <p:nvPicPr>
          <p:cNvPr id="4098" name="Picture 2" descr="http://ryanjbaxter.com/wp-content/uploads/2015/07/12facto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559" y="4032979"/>
            <a:ext cx="4497219" cy="1302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7487998"/>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2"/>
          <p:cNvSpPr txBox="1">
            <a:spLocks noGrp="1"/>
          </p:cNvSpPr>
          <p:nvPr>
            <p:ph type="title"/>
          </p:nvPr>
        </p:nvSpPr>
        <p:spPr>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40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Release Management</a:t>
            </a:r>
            <a:endParaRPr lang="en-US" sz="2400" b="1" dirty="0">
              <a:solidFill>
                <a:srgbClr val="FFFF00"/>
              </a:solidFill>
              <a:latin typeface="Arial" charset="0"/>
              <a:ea typeface="Arial" charset="0"/>
              <a:cs typeface="Arial" charset="0"/>
            </a:endParaRPr>
          </a:p>
        </p:txBody>
      </p:sp>
      <p:sp>
        <p:nvSpPr>
          <p:cNvPr id="2" name="Content Placeholder 1"/>
          <p:cNvSpPr>
            <a:spLocks noGrp="1"/>
          </p:cNvSpPr>
          <p:nvPr>
            <p:ph sz="half" idx="1"/>
          </p:nvPr>
        </p:nvSpPr>
        <p:spPr>
          <a:xfrm>
            <a:off x="449088" y="1480794"/>
            <a:ext cx="5025216" cy="4351339"/>
          </a:xfrm>
        </p:spPr>
        <p:txBody>
          <a:bodyPr>
            <a:normAutofit/>
          </a:bodyPr>
          <a:lstStyle/>
          <a:p>
            <a:pPr marL="115885" indent="-115885" defTabSz="607283">
              <a:spcBef>
                <a:spcPts val="600"/>
              </a:spcBef>
            </a:pPr>
            <a:r>
              <a:rPr lang="de-DE" sz="1800" dirty="0">
                <a:solidFill>
                  <a:prstClr val="white"/>
                </a:solidFill>
                <a:latin typeface="Arial Narrow" panose="020B0606020202030204" pitchFamily="34" charset="0"/>
              </a:rPr>
              <a:t>DevOps characteristics</a:t>
            </a:r>
          </a:p>
          <a:p>
            <a:pPr marL="723169" lvl="1" indent="-115885" defTabSz="607283">
              <a:spcBef>
                <a:spcPts val="600"/>
              </a:spcBef>
            </a:pPr>
            <a:r>
              <a:rPr lang="en-US" sz="1800" dirty="0">
                <a:solidFill>
                  <a:prstClr val="white"/>
                </a:solidFill>
                <a:latin typeface="Arial Narrow" panose="020B0606020202030204" pitchFamily="34" charset="0"/>
              </a:rPr>
              <a:t>Deploy frequently using repeatable and reliable processes,  fail early</a:t>
            </a:r>
          </a:p>
          <a:p>
            <a:pPr marL="723169" lvl="1" indent="-115885" defTabSz="607283">
              <a:spcBef>
                <a:spcPts val="600"/>
              </a:spcBef>
            </a:pPr>
            <a:r>
              <a:rPr lang="en-US" sz="1800" dirty="0">
                <a:solidFill>
                  <a:prstClr val="white"/>
                </a:solidFill>
                <a:latin typeface="Arial Narrow" panose="020B0606020202030204" pitchFamily="34" charset="0"/>
              </a:rPr>
              <a:t>Automate, Version, Test everything (including Infrastructure)</a:t>
            </a:r>
          </a:p>
          <a:p>
            <a:pPr marL="723169" lvl="1" indent="-115885" defTabSz="607283">
              <a:spcBef>
                <a:spcPts val="600"/>
              </a:spcBef>
            </a:pPr>
            <a:r>
              <a:rPr lang="en-US" sz="1800" dirty="0">
                <a:solidFill>
                  <a:prstClr val="white"/>
                </a:solidFill>
                <a:latin typeface="Arial Narrow" panose="020B0606020202030204" pitchFamily="34" charset="0"/>
              </a:rPr>
              <a:t>Continuously validate operational quality characteristics</a:t>
            </a:r>
          </a:p>
          <a:p>
            <a:endParaRPr lang="en-US" sz="3200" dirty="0"/>
          </a:p>
        </p:txBody>
      </p:sp>
      <p:sp>
        <p:nvSpPr>
          <p:cNvPr id="3" name="Content Placeholder 2"/>
          <p:cNvSpPr>
            <a:spLocks noGrp="1"/>
          </p:cNvSpPr>
          <p:nvPr>
            <p:ph sz="half" idx="2"/>
          </p:nvPr>
        </p:nvSpPr>
        <p:spPr/>
        <p:txBody>
          <a:bodyPr/>
          <a:lstStyle/>
          <a:p>
            <a:endParaRPr lang="en-US"/>
          </a:p>
        </p:txBody>
      </p:sp>
      <p:pic>
        <p:nvPicPr>
          <p:cNvPr id="60" name="Picture 4" descr="http://icons.iconarchive.com/icons/designcontest/ecommerce-business/256/internet-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3397" y="5963159"/>
            <a:ext cx="679392" cy="679392"/>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8913729" y="6484006"/>
            <a:ext cx="3281668" cy="256545"/>
          </a:xfrm>
          <a:prstGeom prst="rect">
            <a:avLst/>
          </a:prstGeom>
          <a:noFill/>
        </p:spPr>
        <p:txBody>
          <a:bodyPr wrap="none" rtlCol="0">
            <a:spAutoFit/>
          </a:bodyPr>
          <a:lstStyle/>
          <a:p>
            <a:pPr algn="r" defTabSz="607283"/>
            <a:r>
              <a:rPr lang="de-DE" sz="1067" dirty="0">
                <a:solidFill>
                  <a:prstClr val="white"/>
                </a:solidFill>
              </a:rPr>
              <a:t>Icon by DesignContest, http://www.designcontest.com</a:t>
            </a:r>
            <a:endParaRPr lang="en-US" sz="1067" dirty="0">
              <a:solidFill>
                <a:prstClr val="white"/>
              </a:solidFill>
            </a:endParaRPr>
          </a:p>
        </p:txBody>
      </p:sp>
      <p:sp>
        <p:nvSpPr>
          <p:cNvPr id="62" name="TextBox 61"/>
          <p:cNvSpPr txBox="1"/>
          <p:nvPr/>
        </p:nvSpPr>
        <p:spPr>
          <a:xfrm>
            <a:off x="8824578" y="6022254"/>
            <a:ext cx="2873031" cy="461665"/>
          </a:xfrm>
          <a:prstGeom prst="rect">
            <a:avLst/>
          </a:prstGeom>
          <a:noFill/>
        </p:spPr>
        <p:txBody>
          <a:bodyPr wrap="none" rtlCol="0">
            <a:spAutoFit/>
          </a:bodyPr>
          <a:lstStyle/>
          <a:p>
            <a:pPr defTabSz="607283"/>
            <a:r>
              <a:rPr lang="de-DE" sz="2400" dirty="0">
                <a:solidFill>
                  <a:srgbClr val="F4DE3A"/>
                </a:solidFill>
              </a:rPr>
              <a:t>Link to DevOps spine</a:t>
            </a:r>
            <a:endParaRPr lang="en-US" sz="2400" dirty="0">
              <a:solidFill>
                <a:srgbClr val="F4DE3A"/>
              </a:solidFill>
            </a:endParaRPr>
          </a:p>
        </p:txBody>
      </p:sp>
      <p:pic>
        <p:nvPicPr>
          <p:cNvPr id="63" name="Picture 6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4304" y="1518671"/>
            <a:ext cx="6577036" cy="379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7988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2"/>
          <p:cNvSpPr txBox="1">
            <a:spLocks noGrp="1"/>
          </p:cNvSpPr>
          <p:nvPr>
            <p:ph type="title"/>
          </p:nvPr>
        </p:nvSpPr>
        <p:spPr>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400" b="1">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Configuration Management</a:t>
            </a:r>
            <a:endParaRPr lang="en-US" sz="2400" b="1" dirty="0">
              <a:solidFill>
                <a:srgbClr val="FFFF00"/>
              </a:solidFill>
              <a:latin typeface="Arial" charset="0"/>
              <a:ea typeface="Arial" charset="0"/>
              <a:cs typeface="Arial" charset="0"/>
            </a:endParaRPr>
          </a:p>
        </p:txBody>
      </p:sp>
      <p:sp>
        <p:nvSpPr>
          <p:cNvPr id="2" name="Content Placeholder 1"/>
          <p:cNvSpPr>
            <a:spLocks noGrp="1"/>
          </p:cNvSpPr>
          <p:nvPr>
            <p:ph sz="half" idx="1"/>
          </p:nvPr>
        </p:nvSpPr>
        <p:spPr>
          <a:xfrm>
            <a:off x="364226" y="1603684"/>
            <a:ext cx="5025216" cy="4351339"/>
          </a:xfrm>
        </p:spPr>
        <p:txBody>
          <a:bodyPr>
            <a:normAutofit fontScale="55000" lnSpcReduction="20000"/>
          </a:bodyPr>
          <a:lstStyle/>
          <a:p>
            <a:pPr marL="115885" indent="-115885" defTabSz="607283">
              <a:spcBef>
                <a:spcPts val="600"/>
              </a:spcBef>
            </a:pPr>
            <a:r>
              <a:rPr lang="en-US" b="1" dirty="0">
                <a:solidFill>
                  <a:prstClr val="white"/>
                </a:solidFill>
                <a:latin typeface="Arial Narrow" panose="020B0606020202030204" pitchFamily="34" charset="0"/>
              </a:rPr>
              <a:t>Configuration Management </a:t>
            </a:r>
            <a:r>
              <a:rPr lang="en-US" dirty="0">
                <a:solidFill>
                  <a:prstClr val="white"/>
                </a:solidFill>
                <a:latin typeface="Arial Narrow" panose="020B0606020202030204" pitchFamily="34" charset="0"/>
              </a:rPr>
              <a:t>identifies, controls, and maintains all elements in the IT infrastructure called Configuration Items. </a:t>
            </a:r>
          </a:p>
          <a:p>
            <a:pPr marL="115885" indent="-115885" defTabSz="607283">
              <a:spcBef>
                <a:spcPts val="600"/>
              </a:spcBef>
            </a:pPr>
            <a:r>
              <a:rPr lang="en-US" dirty="0">
                <a:solidFill>
                  <a:prstClr val="white"/>
                </a:solidFill>
                <a:latin typeface="Arial Narrow" panose="020B0606020202030204" pitchFamily="34" charset="0"/>
              </a:rPr>
              <a:t>The purpose of the Configuration Management process is to maintain the </a:t>
            </a:r>
            <a:r>
              <a:rPr lang="en-US" b="1" dirty="0">
                <a:solidFill>
                  <a:prstClr val="white"/>
                </a:solidFill>
                <a:latin typeface="Arial Narrow" panose="020B0606020202030204" pitchFamily="34" charset="0"/>
              </a:rPr>
              <a:t>integrity of the configuration item</a:t>
            </a:r>
            <a:r>
              <a:rPr lang="en-US" dirty="0">
                <a:solidFill>
                  <a:prstClr val="white"/>
                </a:solidFill>
                <a:latin typeface="Arial Narrow" panose="020B0606020202030204" pitchFamily="34" charset="0"/>
              </a:rPr>
              <a:t> (CI) employed in, or related to, IT systems and infrastructure, and to provide accurate </a:t>
            </a:r>
            <a:r>
              <a:rPr lang="en-US" b="1" dirty="0">
                <a:solidFill>
                  <a:prstClr val="white"/>
                </a:solidFill>
                <a:latin typeface="Arial Narrow" panose="020B0606020202030204" pitchFamily="34" charset="0"/>
              </a:rPr>
              <a:t>information about CIs and their relationships</a:t>
            </a:r>
            <a:r>
              <a:rPr lang="en-US" dirty="0">
                <a:solidFill>
                  <a:prstClr val="white"/>
                </a:solidFill>
                <a:latin typeface="Arial Narrow" panose="020B0606020202030204" pitchFamily="34" charset="0"/>
              </a:rPr>
              <a:t>. </a:t>
            </a:r>
          </a:p>
          <a:p>
            <a:pPr marL="115885" indent="-115885" defTabSz="607283">
              <a:spcBef>
                <a:spcPts val="600"/>
              </a:spcBef>
            </a:pPr>
            <a:endParaRPr lang="de-DE" dirty="0">
              <a:solidFill>
                <a:prstClr val="white"/>
              </a:solidFill>
              <a:latin typeface="Arial Narrow" panose="020B0606020202030204" pitchFamily="34" charset="0"/>
            </a:endParaRPr>
          </a:p>
          <a:p>
            <a:pPr marL="115885" indent="-115885" defTabSz="607283">
              <a:spcBef>
                <a:spcPts val="600"/>
              </a:spcBef>
            </a:pPr>
            <a:r>
              <a:rPr lang="de-DE" dirty="0">
                <a:solidFill>
                  <a:prstClr val="white"/>
                </a:solidFill>
                <a:latin typeface="Arial Narrow" panose="020B0606020202030204" pitchFamily="34" charset="0"/>
              </a:rPr>
              <a:t>The role of </a:t>
            </a:r>
            <a:r>
              <a:rPr lang="de-DE" b="1" dirty="0">
                <a:solidFill>
                  <a:prstClr val="white"/>
                </a:solidFill>
                <a:latin typeface="Arial Narrow" panose="020B0606020202030204" pitchFamily="34" charset="0"/>
              </a:rPr>
              <a:t>Configuration Management Systems </a:t>
            </a:r>
            <a:r>
              <a:rPr lang="de-DE" dirty="0">
                <a:solidFill>
                  <a:prstClr val="white"/>
                </a:solidFill>
                <a:latin typeface="Arial Narrow" panose="020B0606020202030204" pitchFamily="34" charset="0"/>
              </a:rPr>
              <a:t>(CMS, CMDB) shifts towards holding meta data such information on SLA, Client, Business Relationships, Topology, etc.. Technical information is dynamically pulled directly from the platform at the time it is needed. New Technologies such as Graph Databases allow scale and rapid model extensions.</a:t>
            </a:r>
          </a:p>
          <a:p>
            <a:pPr marL="115885" indent="-115885" defTabSz="607283">
              <a:spcBef>
                <a:spcPts val="600"/>
              </a:spcBef>
            </a:pPr>
            <a:r>
              <a:rPr lang="en-US" dirty="0">
                <a:solidFill>
                  <a:prstClr val="white"/>
                </a:solidFill>
                <a:latin typeface="Arial Narrow" panose="020B0606020202030204" pitchFamily="34" charset="0"/>
              </a:rPr>
              <a:t>Continuous Integration and Continuous Deployment methodologies enable a rapid flow of features into the production. It becomes increasingly important for operation teams to be able to easily and effectively correlate performance and stability issues with application and configuration changes that has been made. </a:t>
            </a:r>
            <a:r>
              <a:rPr lang="en-US" b="1" dirty="0">
                <a:solidFill>
                  <a:prstClr val="white"/>
                </a:solidFill>
                <a:latin typeface="Arial Narrow" panose="020B0606020202030204" pitchFamily="34" charset="0"/>
              </a:rPr>
              <a:t>Deployment Markers </a:t>
            </a:r>
            <a:r>
              <a:rPr lang="en-US" dirty="0">
                <a:solidFill>
                  <a:prstClr val="white"/>
                </a:solidFill>
                <a:latin typeface="Arial Narrow" panose="020B0606020202030204" pitchFamily="34" charset="0"/>
              </a:rPr>
              <a:t>can send notification triggers to management systems, enabling them to track when an issue was introduced due to a change. </a:t>
            </a:r>
          </a:p>
          <a:p>
            <a:endParaRPr lang="en-US" dirty="0"/>
          </a:p>
        </p:txBody>
      </p:sp>
      <p:sp>
        <p:nvSpPr>
          <p:cNvPr id="3" name="Content Placeholder 2"/>
          <p:cNvSpPr>
            <a:spLocks noGrp="1"/>
          </p:cNvSpPr>
          <p:nvPr>
            <p:ph sz="half" idx="2"/>
          </p:nvPr>
        </p:nvSpPr>
        <p:spPr/>
        <p:txBody>
          <a:bodyPr>
            <a:normAutofit fontScale="55000" lnSpcReduction="20000"/>
          </a:bodyPr>
          <a:lstStyle/>
          <a:p>
            <a:endParaRPr lang="en-US"/>
          </a:p>
        </p:txBody>
      </p:sp>
      <p:pic>
        <p:nvPicPr>
          <p:cNvPr id="60" name="Picture 59"/>
          <p:cNvPicPr>
            <a:picLocks noChangeAspect="1"/>
          </p:cNvPicPr>
          <p:nvPr/>
        </p:nvPicPr>
        <p:blipFill>
          <a:blip r:embed="rId3"/>
          <a:stretch>
            <a:fillRect/>
          </a:stretch>
        </p:blipFill>
        <p:spPr>
          <a:xfrm>
            <a:off x="8972150" y="1426130"/>
            <a:ext cx="2458353" cy="1834831"/>
          </a:xfrm>
          <a:prstGeom prst="rect">
            <a:avLst/>
          </a:prstGeom>
          <a:effectLst/>
          <a:scene3d>
            <a:camera prst="orthographicFront"/>
            <a:lightRig rig="threePt" dir="t"/>
          </a:scene3d>
          <a:sp3d>
            <a:bevelT/>
          </a:sp3d>
        </p:spPr>
      </p:pic>
      <p:pic>
        <p:nvPicPr>
          <p:cNvPr id="61" name="Picture 2" descr="http://blog.newrelic.com/wp-content/uploads/home-graphs-with-deployment-line.png"/>
          <p:cNvPicPr>
            <a:picLocks noChangeAspect="1" noChangeArrowheads="1"/>
          </p:cNvPicPr>
          <p:nvPr/>
        </p:nvPicPr>
        <p:blipFill rotWithShape="1">
          <a:blip r:embed="rId4">
            <a:extLst>
              <a:ext uri="{28A0092B-C50C-407E-A947-70E740481C1C}">
                <a14:useLocalDpi xmlns:a14="http://schemas.microsoft.com/office/drawing/2010/main" val="0"/>
              </a:ext>
            </a:extLst>
          </a:blip>
          <a:srcRect b="4360"/>
          <a:stretch/>
        </p:blipFill>
        <p:spPr bwMode="auto">
          <a:xfrm>
            <a:off x="5236035" y="3937590"/>
            <a:ext cx="6271172" cy="1922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306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a:spLocks noGrp="1"/>
          </p:cNvSpPr>
          <p:nvPr>
            <p:ph type="sldNum" sz="quarter" idx="4"/>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a:t>
            </a:fld>
            <a:endParaRPr/>
          </a:p>
        </p:txBody>
      </p:sp>
      <p:sp>
        <p:nvSpPr>
          <p:cNvPr id="7" name="Date Placeholder 6"/>
          <p:cNvSpPr>
            <a:spLocks noGrp="1"/>
          </p:cNvSpPr>
          <p:nvPr>
            <p:ph type="dt" sz="half" idx="2"/>
          </p:nvPr>
        </p:nvSpPr>
        <p:spPr/>
        <p:txBody>
          <a:bodyPr/>
          <a:lstStyle/>
          <a:p>
            <a:fld id="{E7F1F705-6D2E-4276-9703-9B08F9D60595}" type="datetime1">
              <a:rPr lang="en-US" smtClean="0"/>
              <a:t>3/22/2017</a:t>
            </a:fld>
            <a:endParaRPr lang="en-US" dirty="0"/>
          </a:p>
        </p:txBody>
      </p:sp>
      <p:sp>
        <p:nvSpPr>
          <p:cNvPr id="2" name="Title 1"/>
          <p:cNvSpPr>
            <a:spLocks noGrp="1"/>
          </p:cNvSpPr>
          <p:nvPr>
            <p:ph type="title"/>
          </p:nvPr>
        </p:nvSpPr>
        <p:spPr/>
        <p:txBody>
          <a:bodyPr/>
          <a:lstStyle/>
          <a:p>
            <a:r>
              <a:rPr lang="en-US" dirty="0" smtClean="0"/>
              <a:t>Agenda</a:t>
            </a:r>
            <a:endParaRPr lang="en-US" dirty="0"/>
          </a:p>
        </p:txBody>
      </p:sp>
      <p:sp>
        <p:nvSpPr>
          <p:cNvPr id="130" name="Shape 130"/>
          <p:cNvSpPr/>
          <p:nvPr/>
        </p:nvSpPr>
        <p:spPr>
          <a:xfrm>
            <a:off x="846332" y="1593578"/>
            <a:ext cx="10126481" cy="2677656"/>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marL="285750" indent="-285750">
              <a:buSzPct val="100000"/>
              <a:buFont typeface="Arial"/>
              <a:buChar char="•"/>
              <a:defRPr sz="2400">
                <a:latin typeface="Arial"/>
                <a:ea typeface="Arial"/>
                <a:cs typeface="Arial"/>
                <a:sym typeface="Arial"/>
              </a:defRPr>
            </a:pPr>
            <a:r>
              <a:rPr lang="en-US" sz="2400" dirty="0" smtClean="0"/>
              <a:t>DevOps and Cloud Service Management and Operations (CSMO) Overview</a:t>
            </a:r>
          </a:p>
          <a:p>
            <a:pPr marL="285750" indent="-285750">
              <a:buSzPct val="100000"/>
              <a:buFont typeface="Arial"/>
              <a:buChar char="•"/>
              <a:defRPr sz="2400">
                <a:latin typeface="Arial"/>
                <a:ea typeface="Arial"/>
                <a:cs typeface="Arial"/>
                <a:sym typeface="Arial"/>
              </a:defRPr>
            </a:pPr>
            <a:r>
              <a:rPr lang="en-US" sz="2400" dirty="0" smtClean="0"/>
              <a:t>CSMO </a:t>
            </a:r>
            <a:r>
              <a:rPr lang="en-US" sz="2400" dirty="0" err="1" smtClean="0"/>
              <a:t>Bluemix</a:t>
            </a:r>
            <a:r>
              <a:rPr lang="en-US" sz="2400" dirty="0" smtClean="0"/>
              <a:t> Garage Offering</a:t>
            </a:r>
          </a:p>
          <a:p>
            <a:pPr marL="285750" indent="-285750">
              <a:buSzPct val="100000"/>
              <a:buFont typeface="Arial"/>
              <a:buChar char="•"/>
              <a:defRPr sz="2400">
                <a:latin typeface="Arial"/>
                <a:ea typeface="Arial"/>
                <a:cs typeface="Arial"/>
                <a:sym typeface="Arial"/>
              </a:defRPr>
            </a:pPr>
            <a:r>
              <a:rPr lang="en-US" sz="2400" dirty="0" smtClean="0"/>
              <a:t>Build to Manage</a:t>
            </a:r>
          </a:p>
          <a:p>
            <a:pPr marL="285750" indent="-285750">
              <a:buSzPct val="100000"/>
              <a:buFont typeface="Arial"/>
              <a:buChar char="•"/>
              <a:defRPr sz="2400">
                <a:latin typeface="Arial"/>
                <a:ea typeface="Arial"/>
                <a:cs typeface="Arial"/>
                <a:sym typeface="Arial"/>
              </a:defRPr>
            </a:pPr>
            <a:r>
              <a:rPr lang="en-US" sz="2400" dirty="0" smtClean="0"/>
              <a:t>Hands on Lab</a:t>
            </a:r>
          </a:p>
          <a:p>
            <a:pPr marL="285750" indent="-285750">
              <a:buSzPct val="100000"/>
              <a:buFont typeface="Arial"/>
              <a:buChar char="•"/>
              <a:defRPr sz="2400">
                <a:latin typeface="Arial"/>
                <a:ea typeface="Arial"/>
                <a:cs typeface="Arial"/>
                <a:sym typeface="Arial"/>
              </a:defRPr>
            </a:pPr>
            <a:endParaRPr lang="en-US" sz="2400" dirty="0" smtClean="0"/>
          </a:p>
          <a:p>
            <a:pPr algn="r">
              <a:buSzPct val="100000"/>
              <a:defRPr sz="2400">
                <a:latin typeface="Arial"/>
                <a:ea typeface="Arial"/>
                <a:cs typeface="Arial"/>
                <a:sym typeface="Arial"/>
              </a:defRPr>
            </a:pPr>
            <a:endParaRPr lang="en-US" sz="2400" dirty="0" smtClean="0"/>
          </a:p>
        </p:txBody>
      </p:sp>
    </p:spTree>
    <p:extLst>
      <p:ext uri="{BB962C8B-B14F-4D97-AF65-F5344CB8AC3E}">
        <p14:creationId xmlns:p14="http://schemas.microsoft.com/office/powerpoint/2010/main" val="2348406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2"/>
          <p:cNvSpPr txBox="1">
            <a:spLocks noGrp="1"/>
          </p:cNvSpPr>
          <p:nvPr>
            <p:ph type="title"/>
          </p:nvPr>
        </p:nvSpPr>
        <p:spPr>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40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Service Continuity</a:t>
            </a:r>
            <a:endParaRPr lang="en-US" sz="2400" b="1" dirty="0">
              <a:solidFill>
                <a:srgbClr val="FFFF00"/>
              </a:solidFill>
              <a:latin typeface="Arial" charset="0"/>
              <a:ea typeface="Arial" charset="0"/>
              <a:cs typeface="Arial" charset="0"/>
            </a:endParaRPr>
          </a:p>
        </p:txBody>
      </p:sp>
      <p:sp>
        <p:nvSpPr>
          <p:cNvPr id="2" name="Content Placeholder 1"/>
          <p:cNvSpPr>
            <a:spLocks noGrp="1"/>
          </p:cNvSpPr>
          <p:nvPr>
            <p:ph idx="1"/>
          </p:nvPr>
        </p:nvSpPr>
        <p:spPr>
          <a:xfrm>
            <a:off x="773771" y="1611820"/>
            <a:ext cx="10233800" cy="4351339"/>
          </a:xfrm>
        </p:spPr>
        <p:txBody>
          <a:bodyPr>
            <a:normAutofit/>
          </a:bodyPr>
          <a:lstStyle/>
          <a:p>
            <a:pPr marL="115885" indent="-115885" defTabSz="607283">
              <a:spcBef>
                <a:spcPts val="600"/>
              </a:spcBef>
            </a:pPr>
            <a:r>
              <a:rPr lang="en-US" sz="2000" dirty="0">
                <a:solidFill>
                  <a:prstClr val="white"/>
                </a:solidFill>
                <a:latin typeface="Arial Narrow" panose="020B0606020202030204" pitchFamily="34" charset="0"/>
              </a:rPr>
              <a:t>Service Continuity encompasses IT disaster recovery planning and wider IT resilience planning.</a:t>
            </a:r>
          </a:p>
          <a:p>
            <a:pPr marL="115885" indent="-115885" defTabSz="607283">
              <a:spcBef>
                <a:spcPts val="600"/>
              </a:spcBef>
            </a:pPr>
            <a:r>
              <a:rPr lang="de-DE" sz="2000" dirty="0">
                <a:solidFill>
                  <a:prstClr val="white"/>
                </a:solidFill>
                <a:latin typeface="Arial Narrow" panose="020B0606020202030204" pitchFamily="34" charset="0"/>
              </a:rPr>
              <a:t>It spans the entire Infrastructure (i.e. Availability Zones) and Application Architecture (i.e. dealting with stale data)</a:t>
            </a:r>
          </a:p>
          <a:p>
            <a:pPr marL="115885" indent="-115885" defTabSz="607283">
              <a:spcBef>
                <a:spcPts val="600"/>
              </a:spcBef>
            </a:pPr>
            <a:endParaRPr lang="en-US" sz="2000" dirty="0">
              <a:solidFill>
                <a:prstClr val="white"/>
              </a:solidFill>
              <a:latin typeface="Arial Narrow" panose="020B0606020202030204" pitchFamily="34" charset="0"/>
            </a:endParaRPr>
          </a:p>
          <a:p>
            <a:pPr marL="115885" indent="-115885" defTabSz="607283">
              <a:spcBef>
                <a:spcPts val="600"/>
              </a:spcBef>
            </a:pPr>
            <a:r>
              <a:rPr lang="en-US" sz="2000" dirty="0">
                <a:solidFill>
                  <a:prstClr val="white"/>
                </a:solidFill>
                <a:latin typeface="Arial Narrow" panose="020B0606020202030204" pitchFamily="34" charset="0"/>
              </a:rPr>
              <a:t>Service Continuity </a:t>
            </a:r>
            <a:r>
              <a:rPr lang="de-DE" sz="2000" dirty="0">
                <a:solidFill>
                  <a:prstClr val="white"/>
                </a:solidFill>
                <a:latin typeface="Arial Narrow" panose="020B0606020202030204" pitchFamily="34" charset="0"/>
              </a:rPr>
              <a:t>contains the following aspects:</a:t>
            </a:r>
            <a:endParaRPr lang="en-US" sz="2000" dirty="0">
              <a:solidFill>
                <a:prstClr val="white"/>
              </a:solidFill>
              <a:latin typeface="Arial Narrow" panose="020B0606020202030204" pitchFamily="34" charset="0"/>
            </a:endParaRPr>
          </a:p>
          <a:p>
            <a:pPr marL="723169" lvl="1" indent="-115885" defTabSz="607283">
              <a:spcBef>
                <a:spcPts val="600"/>
              </a:spcBef>
            </a:pPr>
            <a:r>
              <a:rPr lang="en-US" sz="2000" dirty="0">
                <a:solidFill>
                  <a:prstClr val="white"/>
                </a:solidFill>
                <a:latin typeface="Arial Narrow" panose="020B0606020202030204" pitchFamily="34" charset="0"/>
              </a:rPr>
              <a:t>High Availability</a:t>
            </a:r>
          </a:p>
          <a:p>
            <a:pPr marL="723169" lvl="1" indent="-115885" defTabSz="607283">
              <a:spcBef>
                <a:spcPts val="600"/>
              </a:spcBef>
            </a:pPr>
            <a:r>
              <a:rPr lang="en-US" sz="2000" dirty="0">
                <a:solidFill>
                  <a:prstClr val="white"/>
                </a:solidFill>
                <a:latin typeface="Arial Narrow" panose="020B0606020202030204" pitchFamily="34" charset="0"/>
              </a:rPr>
              <a:t>Disaster Recovery</a:t>
            </a:r>
          </a:p>
          <a:p>
            <a:pPr marL="723169" lvl="1" indent="-115885" defTabSz="607283">
              <a:spcBef>
                <a:spcPts val="600"/>
              </a:spcBef>
            </a:pPr>
            <a:r>
              <a:rPr lang="en-US" sz="2000" dirty="0">
                <a:solidFill>
                  <a:prstClr val="white"/>
                </a:solidFill>
                <a:latin typeface="Arial Narrow" panose="020B0606020202030204" pitchFamily="34" charset="0"/>
              </a:rPr>
              <a:t>Backup / Restore</a:t>
            </a:r>
          </a:p>
          <a:p>
            <a:pPr marL="723169" lvl="1" indent="-115885" defTabSz="607283">
              <a:spcBef>
                <a:spcPts val="600"/>
              </a:spcBef>
            </a:pPr>
            <a:r>
              <a:rPr lang="de-DE" sz="2000" dirty="0">
                <a:solidFill>
                  <a:prstClr val="white"/>
                </a:solidFill>
                <a:latin typeface="Arial Narrow" panose="020B0606020202030204" pitchFamily="34" charset="0"/>
              </a:rPr>
              <a:t>Archiving</a:t>
            </a:r>
            <a:endParaRPr lang="en-US" sz="2000" dirty="0">
              <a:solidFill>
                <a:prstClr val="white"/>
              </a:solidFill>
              <a:latin typeface="Arial Narrow" panose="020B0606020202030204" pitchFamily="34" charset="0"/>
            </a:endParaRPr>
          </a:p>
          <a:p>
            <a:endParaRPr lang="en-US" sz="3600" dirty="0"/>
          </a:p>
        </p:txBody>
      </p:sp>
      <p:pic>
        <p:nvPicPr>
          <p:cNvPr id="60" name="Picture 4" descr="http://icons.iconarchive.com/icons/designcontest/ecommerce-business/256/internet-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3397" y="5963159"/>
            <a:ext cx="679392" cy="679392"/>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8913729" y="6484006"/>
            <a:ext cx="3281668" cy="256545"/>
          </a:xfrm>
          <a:prstGeom prst="rect">
            <a:avLst/>
          </a:prstGeom>
          <a:noFill/>
        </p:spPr>
        <p:txBody>
          <a:bodyPr wrap="none" rtlCol="0">
            <a:spAutoFit/>
          </a:bodyPr>
          <a:lstStyle/>
          <a:p>
            <a:pPr algn="r" defTabSz="607283"/>
            <a:r>
              <a:rPr lang="de-DE" sz="1067" dirty="0">
                <a:solidFill>
                  <a:prstClr val="white"/>
                </a:solidFill>
              </a:rPr>
              <a:t>Icon by DesignContest, http://www.designcontest.com</a:t>
            </a:r>
            <a:endParaRPr lang="en-US" sz="1067" dirty="0">
              <a:solidFill>
                <a:prstClr val="white"/>
              </a:solidFill>
            </a:endParaRPr>
          </a:p>
        </p:txBody>
      </p:sp>
      <p:sp>
        <p:nvSpPr>
          <p:cNvPr id="62" name="TextBox 61"/>
          <p:cNvSpPr txBox="1"/>
          <p:nvPr/>
        </p:nvSpPr>
        <p:spPr>
          <a:xfrm>
            <a:off x="8824578" y="6022254"/>
            <a:ext cx="3128164" cy="461665"/>
          </a:xfrm>
          <a:prstGeom prst="rect">
            <a:avLst/>
          </a:prstGeom>
          <a:noFill/>
        </p:spPr>
        <p:txBody>
          <a:bodyPr wrap="none" rtlCol="0">
            <a:spAutoFit/>
          </a:bodyPr>
          <a:lstStyle/>
          <a:p>
            <a:pPr defTabSz="607283"/>
            <a:r>
              <a:rPr lang="de-DE" sz="2400" dirty="0">
                <a:solidFill>
                  <a:srgbClr val="F4DE3A"/>
                </a:solidFill>
              </a:rPr>
              <a:t>Link to Resiliency spine</a:t>
            </a:r>
            <a:endParaRPr lang="en-US" sz="2400" dirty="0">
              <a:solidFill>
                <a:srgbClr val="F4DE3A"/>
              </a:solidFill>
            </a:endParaRPr>
          </a:p>
        </p:txBody>
      </p:sp>
    </p:spTree>
    <p:extLst>
      <p:ext uri="{BB962C8B-B14F-4D97-AF65-F5344CB8AC3E}">
        <p14:creationId xmlns:p14="http://schemas.microsoft.com/office/powerpoint/2010/main" val="2752570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2"/>
          <p:cNvSpPr txBox="1">
            <a:spLocks noGrp="1"/>
          </p:cNvSpPr>
          <p:nvPr>
            <p:ph type="title"/>
          </p:nvPr>
        </p:nvSpPr>
        <p:spPr>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40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Performance and Capacity Management</a:t>
            </a:r>
            <a:endParaRPr lang="en-US" sz="2400" b="1" dirty="0">
              <a:solidFill>
                <a:srgbClr val="FFFF00"/>
              </a:solidFill>
              <a:latin typeface="Arial" charset="0"/>
              <a:ea typeface="Arial" charset="0"/>
              <a:cs typeface="Arial" charset="0"/>
            </a:endParaRPr>
          </a:p>
        </p:txBody>
      </p:sp>
      <p:sp>
        <p:nvSpPr>
          <p:cNvPr id="2" name="Content Placeholder 1"/>
          <p:cNvSpPr>
            <a:spLocks noGrp="1"/>
          </p:cNvSpPr>
          <p:nvPr>
            <p:ph idx="1"/>
          </p:nvPr>
        </p:nvSpPr>
        <p:spPr>
          <a:xfrm>
            <a:off x="838200" y="1453188"/>
            <a:ext cx="10233800" cy="4351339"/>
          </a:xfrm>
        </p:spPr>
        <p:txBody>
          <a:bodyPr>
            <a:normAutofit/>
          </a:bodyPr>
          <a:lstStyle/>
          <a:p>
            <a:pPr marL="115885" indent="-115885" defTabSz="607283">
              <a:spcBef>
                <a:spcPts val="600"/>
              </a:spcBef>
            </a:pPr>
            <a:r>
              <a:rPr lang="de-DE" sz="2000" dirty="0">
                <a:solidFill>
                  <a:prstClr val="white"/>
                </a:solidFill>
                <a:latin typeface="Arial Narrow" panose="020B0606020202030204" pitchFamily="34" charset="0"/>
              </a:rPr>
              <a:t>The </a:t>
            </a:r>
            <a:r>
              <a:rPr lang="en-US" sz="2000" dirty="0">
                <a:solidFill>
                  <a:prstClr val="white"/>
                </a:solidFill>
                <a:latin typeface="Arial Narrow" panose="020B0606020202030204" pitchFamily="34" charset="0"/>
              </a:rPr>
              <a:t>primary goal of Capacity management is to ensure that IT resources are right-sized to meet current and future business requirements in a cost-effective manner. </a:t>
            </a:r>
          </a:p>
          <a:p>
            <a:pPr marL="115885" indent="-115885" defTabSz="607283">
              <a:spcBef>
                <a:spcPts val="600"/>
              </a:spcBef>
            </a:pPr>
            <a:r>
              <a:rPr lang="de-DE" sz="2000" dirty="0">
                <a:solidFill>
                  <a:prstClr val="white"/>
                </a:solidFill>
                <a:latin typeface="Arial Narrow" panose="020B0606020202030204" pitchFamily="34" charset="0"/>
              </a:rPr>
              <a:t>It includes </a:t>
            </a:r>
            <a:r>
              <a:rPr lang="en-US" sz="2000" dirty="0">
                <a:solidFill>
                  <a:prstClr val="white"/>
                </a:solidFill>
                <a:latin typeface="Arial Narrow" panose="020B0606020202030204" pitchFamily="34" charset="0"/>
              </a:rPr>
              <a:t>monitoring of performance and throughput metric. In a cloud environment, the traditional metrics such as CPU, Memory, Disk are less relevant than other parameters: the </a:t>
            </a:r>
            <a:r>
              <a:rPr lang="de-DE" sz="2000" dirty="0">
                <a:solidFill>
                  <a:prstClr val="white"/>
                </a:solidFill>
                <a:latin typeface="Arial Narrow" panose="020B0606020202030204" pitchFamily="34" charset="0"/>
              </a:rPr>
              <a:t>4 Golden Signals: Latency, Traffic, Errors, Saturation</a:t>
            </a:r>
          </a:p>
          <a:p>
            <a:pPr marL="115885" indent="-115885" defTabSz="607283">
              <a:spcBef>
                <a:spcPts val="600"/>
              </a:spcBef>
            </a:pPr>
            <a:r>
              <a:rPr lang="de-DE" sz="2000" dirty="0">
                <a:solidFill>
                  <a:prstClr val="white"/>
                </a:solidFill>
                <a:latin typeface="Arial Narrow" panose="020B0606020202030204" pitchFamily="34" charset="0"/>
              </a:rPr>
              <a:t>P</a:t>
            </a:r>
            <a:r>
              <a:rPr lang="en-US" sz="2000" dirty="0" err="1">
                <a:solidFill>
                  <a:prstClr val="white"/>
                </a:solidFill>
                <a:latin typeface="Arial Narrow" panose="020B0606020202030204" pitchFamily="34" charset="0"/>
              </a:rPr>
              <a:t>erformance</a:t>
            </a:r>
            <a:r>
              <a:rPr lang="en-US" sz="2000" dirty="0">
                <a:solidFill>
                  <a:prstClr val="white"/>
                </a:solidFill>
                <a:latin typeface="Arial Narrow" panose="020B0606020202030204" pitchFamily="34" charset="0"/>
              </a:rPr>
              <a:t> analysis of measurement data, including analysis of the impact of new releases on capacity.</a:t>
            </a:r>
          </a:p>
          <a:p>
            <a:pPr marL="115885" indent="-115885" defTabSz="607283">
              <a:spcBef>
                <a:spcPts val="600"/>
              </a:spcBef>
            </a:pPr>
            <a:r>
              <a:rPr lang="en-US" sz="2000" dirty="0">
                <a:solidFill>
                  <a:prstClr val="white"/>
                </a:solidFill>
                <a:latin typeface="Arial Narrow" panose="020B0606020202030204" pitchFamily="34" charset="0"/>
              </a:rPr>
              <a:t>Performance tuning of activities to ensure the most efficient use of existing infrastructure</a:t>
            </a:r>
          </a:p>
          <a:p>
            <a:endParaRPr lang="en-US" sz="2000" dirty="0"/>
          </a:p>
        </p:txBody>
      </p:sp>
      <p:pic>
        <p:nvPicPr>
          <p:cNvPr id="60" name="Picture 4" descr="http://icons.iconarchive.com/icons/designcontest/ecommerce-business/256/internet-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8736" y="5963159"/>
            <a:ext cx="679392" cy="679392"/>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8913729" y="6484006"/>
            <a:ext cx="3281668" cy="256545"/>
          </a:xfrm>
          <a:prstGeom prst="rect">
            <a:avLst/>
          </a:prstGeom>
          <a:noFill/>
        </p:spPr>
        <p:txBody>
          <a:bodyPr wrap="none" rtlCol="0">
            <a:spAutoFit/>
          </a:bodyPr>
          <a:lstStyle/>
          <a:p>
            <a:pPr algn="r" defTabSz="607283"/>
            <a:r>
              <a:rPr lang="de-DE" sz="1067" dirty="0">
                <a:solidFill>
                  <a:prstClr val="white"/>
                </a:solidFill>
              </a:rPr>
              <a:t>Icon by DesignContest, http://www.designcontest.com</a:t>
            </a:r>
            <a:endParaRPr lang="en-US" sz="1067" dirty="0">
              <a:solidFill>
                <a:prstClr val="white"/>
              </a:solidFill>
            </a:endParaRPr>
          </a:p>
        </p:txBody>
      </p:sp>
      <p:sp>
        <p:nvSpPr>
          <p:cNvPr id="62" name="TextBox 61"/>
          <p:cNvSpPr txBox="1"/>
          <p:nvPr/>
        </p:nvSpPr>
        <p:spPr>
          <a:xfrm>
            <a:off x="8629916" y="6022254"/>
            <a:ext cx="3497368" cy="461665"/>
          </a:xfrm>
          <a:prstGeom prst="rect">
            <a:avLst/>
          </a:prstGeom>
          <a:noFill/>
        </p:spPr>
        <p:txBody>
          <a:bodyPr wrap="none" rtlCol="0">
            <a:spAutoFit/>
          </a:bodyPr>
          <a:lstStyle/>
          <a:p>
            <a:pPr defTabSz="607283"/>
            <a:r>
              <a:rPr lang="de-DE" sz="2400" dirty="0">
                <a:solidFill>
                  <a:srgbClr val="F4DE3A"/>
                </a:solidFill>
              </a:rPr>
              <a:t>Link to Performance spine</a:t>
            </a:r>
            <a:endParaRPr lang="en-US" sz="2400" dirty="0">
              <a:solidFill>
                <a:srgbClr val="F4DE3A"/>
              </a:solidFill>
            </a:endParaRPr>
          </a:p>
        </p:txBody>
      </p:sp>
    </p:spTree>
    <p:extLst>
      <p:ext uri="{BB962C8B-B14F-4D97-AF65-F5344CB8AC3E}">
        <p14:creationId xmlns:p14="http://schemas.microsoft.com/office/powerpoint/2010/main" val="2700838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2"/>
          <p:cNvSpPr txBox="1">
            <a:spLocks noGrp="1"/>
          </p:cNvSpPr>
          <p:nvPr>
            <p:ph type="title"/>
          </p:nvPr>
        </p:nvSpPr>
        <p:spPr>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40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Service Level Management</a:t>
            </a:r>
            <a:endParaRPr lang="en-US" sz="2400" b="1" dirty="0">
              <a:solidFill>
                <a:srgbClr val="FFFF00"/>
              </a:solidFill>
              <a:latin typeface="Arial" charset="0"/>
              <a:ea typeface="Arial" charset="0"/>
              <a:cs typeface="Arial" charset="0"/>
            </a:endParaRPr>
          </a:p>
        </p:txBody>
      </p:sp>
      <p:sp>
        <p:nvSpPr>
          <p:cNvPr id="2" name="Content Placeholder 1"/>
          <p:cNvSpPr>
            <a:spLocks noGrp="1"/>
          </p:cNvSpPr>
          <p:nvPr>
            <p:ph sz="half" idx="1"/>
          </p:nvPr>
        </p:nvSpPr>
        <p:spPr>
          <a:xfrm>
            <a:off x="548803" y="1572019"/>
            <a:ext cx="5025216" cy="4351339"/>
          </a:xfrm>
        </p:spPr>
        <p:txBody>
          <a:bodyPr>
            <a:normAutofit fontScale="55000" lnSpcReduction="20000"/>
          </a:bodyPr>
          <a:lstStyle/>
          <a:p>
            <a:pPr marL="115885" indent="-115885" defTabSz="607283">
              <a:spcBef>
                <a:spcPts val="600"/>
              </a:spcBef>
            </a:pPr>
            <a:r>
              <a:rPr lang="en-US" dirty="0">
                <a:solidFill>
                  <a:prstClr val="white"/>
                </a:solidFill>
                <a:latin typeface="Arial Narrow" panose="020B0606020202030204" pitchFamily="34" charset="0"/>
              </a:rPr>
              <a:t>A </a:t>
            </a:r>
            <a:r>
              <a:rPr lang="en-US" b="1" dirty="0">
                <a:solidFill>
                  <a:prstClr val="white"/>
                </a:solidFill>
                <a:latin typeface="Arial Narrow" panose="020B0606020202030204" pitchFamily="34" charset="0"/>
              </a:rPr>
              <a:t>service-level agreement </a:t>
            </a:r>
            <a:r>
              <a:rPr lang="en-US" dirty="0">
                <a:solidFill>
                  <a:prstClr val="white"/>
                </a:solidFill>
                <a:latin typeface="Arial Narrow" panose="020B0606020202030204" pitchFamily="34" charset="0"/>
              </a:rPr>
              <a:t>(SLA) is defined as an official commitment between a service provider and the consumer. Particular aspects of the service – quality, availability, reliability, responsibilities – are agreed between the service provider and the service user.</a:t>
            </a:r>
          </a:p>
          <a:p>
            <a:pPr marL="115885" indent="-115885" defTabSz="607283">
              <a:spcBef>
                <a:spcPts val="600"/>
              </a:spcBef>
            </a:pPr>
            <a:r>
              <a:rPr lang="en-US" dirty="0">
                <a:solidFill>
                  <a:prstClr val="white"/>
                </a:solidFill>
                <a:latin typeface="Arial Narrow" panose="020B0606020202030204" pitchFamily="34" charset="0"/>
              </a:rPr>
              <a:t>A </a:t>
            </a:r>
            <a:r>
              <a:rPr lang="en-US" b="1" dirty="0">
                <a:solidFill>
                  <a:prstClr val="white"/>
                </a:solidFill>
                <a:latin typeface="Arial Narrow" panose="020B0606020202030204" pitchFamily="34" charset="0"/>
              </a:rPr>
              <a:t>service level objective </a:t>
            </a:r>
            <a:r>
              <a:rPr lang="en-US" dirty="0">
                <a:solidFill>
                  <a:prstClr val="white"/>
                </a:solidFill>
                <a:latin typeface="Arial Narrow" panose="020B0606020202030204" pitchFamily="34" charset="0"/>
              </a:rPr>
              <a:t>(SLO) is a key element of a an SLA. SLOs are agreed as a means of measuring the performance of the service provider and are outlined as a way of avoiding disputes between the two parties based on misunderstanding.</a:t>
            </a:r>
            <a:endParaRPr lang="de-DE" dirty="0">
              <a:solidFill>
                <a:prstClr val="white"/>
              </a:solidFill>
              <a:latin typeface="Arial Narrow" panose="020B0606020202030204" pitchFamily="34" charset="0"/>
            </a:endParaRPr>
          </a:p>
          <a:p>
            <a:pPr marL="115885" indent="-115885" defTabSz="607283">
              <a:spcBef>
                <a:spcPts val="600"/>
              </a:spcBef>
            </a:pPr>
            <a:r>
              <a:rPr lang="de-DE" b="1" dirty="0">
                <a:solidFill>
                  <a:prstClr val="white"/>
                </a:solidFill>
                <a:latin typeface="Arial Narrow" panose="020B0606020202030204" pitchFamily="34" charset="0"/>
              </a:rPr>
              <a:t>Error Budgets </a:t>
            </a:r>
            <a:r>
              <a:rPr lang="de-DE" dirty="0">
                <a:solidFill>
                  <a:prstClr val="white"/>
                </a:solidFill>
                <a:latin typeface="Arial Narrow" panose="020B0606020202030204" pitchFamily="34" charset="0"/>
              </a:rPr>
              <a:t>(</a:t>
            </a:r>
            <a:r>
              <a:rPr lang="en-US" dirty="0">
                <a:solidFill>
                  <a:prstClr val="white"/>
                </a:solidFill>
                <a:latin typeface="Arial Narrow" panose="020B0606020202030204" pitchFamily="34" charset="0"/>
              </a:rPr>
              <a:t>maximum allowable threshold for errors and outages) help to trade off reliability against other goals such as introducing new functionality. Error budget is a measure of risk, it is the amount of headroom you have above your SLA. </a:t>
            </a:r>
          </a:p>
          <a:p>
            <a:pPr marL="115885" indent="-115885" defTabSz="607283">
              <a:spcBef>
                <a:spcPts val="600"/>
              </a:spcBef>
            </a:pPr>
            <a:r>
              <a:rPr lang="de-DE" dirty="0">
                <a:solidFill>
                  <a:prstClr val="white"/>
                </a:solidFill>
                <a:latin typeface="Arial Narrow" panose="020B0606020202030204" pitchFamily="34" charset="0"/>
              </a:rPr>
              <a:t>SLA information should be presented in the </a:t>
            </a:r>
            <a:r>
              <a:rPr lang="de-DE" b="1" dirty="0">
                <a:solidFill>
                  <a:prstClr val="white"/>
                </a:solidFill>
                <a:latin typeface="Arial Narrow" panose="020B0606020202030204" pitchFamily="34" charset="0"/>
              </a:rPr>
              <a:t>Dashboards</a:t>
            </a:r>
            <a:r>
              <a:rPr lang="de-DE" dirty="0">
                <a:solidFill>
                  <a:prstClr val="white"/>
                </a:solidFill>
                <a:latin typeface="Arial Narrow" panose="020B0606020202030204" pitchFamily="34" charset="0"/>
              </a:rPr>
              <a:t> to help prioritization of work.</a:t>
            </a:r>
          </a:p>
          <a:p>
            <a:pPr marL="115885" indent="-115885" defTabSz="607283">
              <a:spcBef>
                <a:spcPts val="600"/>
              </a:spcBef>
            </a:pPr>
            <a:r>
              <a:rPr lang="en-US" dirty="0">
                <a:solidFill>
                  <a:prstClr val="white"/>
                </a:solidFill>
                <a:latin typeface="Arial Narrow" panose="020B0606020202030204" pitchFamily="34" charset="0"/>
              </a:rPr>
              <a:t>Create a </a:t>
            </a:r>
            <a:r>
              <a:rPr lang="en-US" b="1" dirty="0">
                <a:solidFill>
                  <a:prstClr val="white"/>
                </a:solidFill>
                <a:latin typeface="Arial Narrow" panose="020B0606020202030204" pitchFamily="34" charset="0"/>
              </a:rPr>
              <a:t>culture of accountability </a:t>
            </a:r>
            <a:r>
              <a:rPr lang="en-US" dirty="0">
                <a:solidFill>
                  <a:prstClr val="white"/>
                </a:solidFill>
                <a:latin typeface="Arial Narrow" panose="020B0606020202030204" pitchFamily="34" charset="0"/>
              </a:rPr>
              <a:t>across all levels of the IT organization</a:t>
            </a:r>
          </a:p>
          <a:p>
            <a:pPr marL="115885" indent="-115885" defTabSz="607283">
              <a:spcBef>
                <a:spcPts val="600"/>
              </a:spcBef>
            </a:pPr>
            <a:r>
              <a:rPr lang="de-DE" b="1" dirty="0">
                <a:solidFill>
                  <a:prstClr val="white"/>
                </a:solidFill>
                <a:latin typeface="Arial Narrow" panose="020B0606020202030204" pitchFamily="34" charset="0"/>
              </a:rPr>
              <a:t>Service Integration </a:t>
            </a:r>
            <a:r>
              <a:rPr lang="de-DE" dirty="0">
                <a:solidFill>
                  <a:prstClr val="white"/>
                </a:solidFill>
                <a:latin typeface="Arial Narrow" panose="020B0606020202030204" pitchFamily="34" charset="0"/>
              </a:rPr>
              <a:t>becomes the default as applications will be based on internal services as well as external services  across </a:t>
            </a:r>
            <a:br>
              <a:rPr lang="de-DE" dirty="0">
                <a:solidFill>
                  <a:prstClr val="white"/>
                </a:solidFill>
                <a:latin typeface="Arial Narrow" panose="020B0606020202030204" pitchFamily="34" charset="0"/>
              </a:rPr>
            </a:br>
            <a:r>
              <a:rPr lang="de-DE" dirty="0">
                <a:solidFill>
                  <a:prstClr val="white"/>
                </a:solidFill>
                <a:latin typeface="Arial Narrow" panose="020B0606020202030204" pitchFamily="34" charset="0"/>
              </a:rPr>
              <a:t>multiple providers. Supplier Management </a:t>
            </a:r>
            <a:br>
              <a:rPr lang="de-DE" dirty="0">
                <a:solidFill>
                  <a:prstClr val="white"/>
                </a:solidFill>
                <a:latin typeface="Arial Narrow" panose="020B0606020202030204" pitchFamily="34" charset="0"/>
              </a:rPr>
            </a:br>
            <a:r>
              <a:rPr lang="de-DE" dirty="0">
                <a:solidFill>
                  <a:prstClr val="white"/>
                </a:solidFill>
                <a:latin typeface="Arial Narrow" panose="020B0606020202030204" pitchFamily="34" charset="0"/>
              </a:rPr>
              <a:t>manages the </a:t>
            </a:r>
            <a:r>
              <a:rPr lang="en-US" dirty="0">
                <a:solidFill>
                  <a:prstClr val="white"/>
                </a:solidFill>
                <a:latin typeface="Arial Narrow" panose="020B0606020202030204" pitchFamily="34" charset="0"/>
              </a:rPr>
              <a:t>interactions with third party </a:t>
            </a:r>
            <a:br>
              <a:rPr lang="en-US" dirty="0">
                <a:solidFill>
                  <a:prstClr val="white"/>
                </a:solidFill>
                <a:latin typeface="Arial Narrow" panose="020B0606020202030204" pitchFamily="34" charset="0"/>
              </a:rPr>
            </a:br>
            <a:r>
              <a:rPr lang="en-US" dirty="0">
                <a:solidFill>
                  <a:prstClr val="white"/>
                </a:solidFill>
                <a:latin typeface="Arial Narrow" panose="020B0606020202030204" pitchFamily="34" charset="0"/>
              </a:rPr>
              <a:t>organizations</a:t>
            </a:r>
          </a:p>
          <a:p>
            <a:endParaRPr lang="en-US" dirty="0"/>
          </a:p>
        </p:txBody>
      </p:sp>
      <p:grpSp>
        <p:nvGrpSpPr>
          <p:cNvPr id="4" name="Group 3"/>
          <p:cNvGrpSpPr/>
          <p:nvPr/>
        </p:nvGrpSpPr>
        <p:grpSpPr>
          <a:xfrm>
            <a:off x="8364314" y="1227494"/>
            <a:ext cx="3180340" cy="2740315"/>
            <a:chOff x="8774525" y="3997327"/>
            <a:chExt cx="3180340" cy="2740315"/>
          </a:xfrm>
        </p:grpSpPr>
        <p:sp>
          <p:nvSpPr>
            <p:cNvPr id="60" name="AutoShape 35"/>
            <p:cNvSpPr>
              <a:spLocks noChangeArrowheads="1"/>
            </p:cNvSpPr>
            <p:nvPr/>
          </p:nvSpPr>
          <p:spPr bwMode="auto">
            <a:xfrm>
              <a:off x="8774525" y="3997327"/>
              <a:ext cx="1335572" cy="2740315"/>
            </a:xfrm>
            <a:prstGeom prst="roundRect">
              <a:avLst>
                <a:gd name="adj" fmla="val 16667"/>
              </a:avLst>
            </a:prstGeom>
            <a:noFill/>
            <a:ln w="6350">
              <a:solidFill>
                <a:schemeClr val="tx1"/>
              </a:solidFill>
              <a:round/>
              <a:headEnd/>
              <a:tailEnd/>
            </a:ln>
            <a:effectLst/>
            <a:extLst>
              <a:ext uri="{909E8E84-426E-40DD-AFC4-6F175D3DCCD1}">
                <a14:hiddenFill xmlns:a14="http://schemas.microsoft.com/office/drawing/2010/main">
                  <a:solidFill>
                    <a:srgbClr val="FF9933">
                      <a:alpha val="12941"/>
                    </a:srgbClr>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defTabSz="607283">
                <a:lnSpc>
                  <a:spcPct val="90000"/>
                </a:lnSpc>
                <a:defRPr/>
              </a:pPr>
              <a:endParaRPr lang="en-US" sz="1200" b="1">
                <a:solidFill>
                  <a:prstClr val="white"/>
                </a:solidFill>
              </a:endParaRPr>
            </a:p>
            <a:p>
              <a:pPr algn="ctr" defTabSz="607283">
                <a:lnSpc>
                  <a:spcPct val="90000"/>
                </a:lnSpc>
                <a:defRPr/>
              </a:pPr>
              <a:endParaRPr lang="en-US" sz="1200" b="1">
                <a:solidFill>
                  <a:prstClr val="white"/>
                </a:solidFill>
              </a:endParaRPr>
            </a:p>
            <a:p>
              <a:pPr algn="ctr" defTabSz="607283">
                <a:lnSpc>
                  <a:spcPct val="90000"/>
                </a:lnSpc>
                <a:defRPr/>
              </a:pPr>
              <a:endParaRPr lang="en-US" sz="1200" b="1">
                <a:solidFill>
                  <a:prstClr val="white"/>
                </a:solidFill>
              </a:endParaRPr>
            </a:p>
            <a:p>
              <a:pPr algn="ctr" defTabSz="607283">
                <a:lnSpc>
                  <a:spcPct val="90000"/>
                </a:lnSpc>
                <a:defRPr/>
              </a:pPr>
              <a:endParaRPr lang="en-US" sz="1200" b="1">
                <a:solidFill>
                  <a:prstClr val="white"/>
                </a:solidFill>
              </a:endParaRPr>
            </a:p>
            <a:p>
              <a:pPr algn="ctr" defTabSz="607283">
                <a:lnSpc>
                  <a:spcPct val="90000"/>
                </a:lnSpc>
                <a:defRPr/>
              </a:pPr>
              <a:endParaRPr lang="en-US" sz="1200" b="1">
                <a:solidFill>
                  <a:prstClr val="white"/>
                </a:solidFill>
              </a:endParaRPr>
            </a:p>
            <a:p>
              <a:pPr algn="ctr" defTabSz="607283">
                <a:lnSpc>
                  <a:spcPct val="90000"/>
                </a:lnSpc>
                <a:defRPr/>
              </a:pPr>
              <a:endParaRPr lang="en-US" sz="1200" b="1">
                <a:solidFill>
                  <a:prstClr val="white"/>
                </a:solidFill>
              </a:endParaRPr>
            </a:p>
            <a:p>
              <a:pPr algn="ctr" defTabSz="607283">
                <a:lnSpc>
                  <a:spcPct val="90000"/>
                </a:lnSpc>
                <a:defRPr/>
              </a:pPr>
              <a:r>
                <a:rPr lang="en-US" sz="1200" b="1">
                  <a:solidFill>
                    <a:prstClr val="white"/>
                  </a:solidFill>
                </a:rPr>
                <a:t>BPaaS</a:t>
              </a:r>
            </a:p>
            <a:p>
              <a:pPr algn="ctr" defTabSz="607283">
                <a:lnSpc>
                  <a:spcPct val="90000"/>
                </a:lnSpc>
                <a:defRPr/>
              </a:pPr>
              <a:endParaRPr lang="en-US" sz="1200" b="1">
                <a:solidFill>
                  <a:prstClr val="white"/>
                </a:solidFill>
              </a:endParaRPr>
            </a:p>
            <a:p>
              <a:pPr algn="ctr" defTabSz="607283">
                <a:lnSpc>
                  <a:spcPct val="90000"/>
                </a:lnSpc>
                <a:defRPr/>
              </a:pPr>
              <a:endParaRPr lang="en-US" sz="1200" b="1">
                <a:solidFill>
                  <a:prstClr val="white"/>
                </a:solidFill>
              </a:endParaRPr>
            </a:p>
            <a:p>
              <a:pPr algn="ctr" defTabSz="607283">
                <a:lnSpc>
                  <a:spcPct val="90000"/>
                </a:lnSpc>
                <a:defRPr/>
              </a:pPr>
              <a:endParaRPr lang="en-US" sz="1200" b="1">
                <a:solidFill>
                  <a:prstClr val="white"/>
                </a:solidFill>
              </a:endParaRPr>
            </a:p>
            <a:p>
              <a:pPr algn="ctr" defTabSz="607283">
                <a:lnSpc>
                  <a:spcPct val="90000"/>
                </a:lnSpc>
                <a:defRPr/>
              </a:pPr>
              <a:endParaRPr lang="en-US" sz="1200" b="1">
                <a:solidFill>
                  <a:prstClr val="white"/>
                </a:solidFill>
              </a:endParaRPr>
            </a:p>
            <a:p>
              <a:pPr algn="ctr" defTabSz="607283">
                <a:lnSpc>
                  <a:spcPct val="90000"/>
                </a:lnSpc>
                <a:defRPr/>
              </a:pPr>
              <a:endParaRPr lang="en-US" sz="1200" b="1">
                <a:solidFill>
                  <a:prstClr val="white"/>
                </a:solidFill>
              </a:endParaRPr>
            </a:p>
            <a:p>
              <a:pPr algn="ctr" defTabSz="607283">
                <a:lnSpc>
                  <a:spcPct val="90000"/>
                </a:lnSpc>
                <a:defRPr/>
              </a:pPr>
              <a:endParaRPr lang="en-US" sz="1200" b="1">
                <a:solidFill>
                  <a:prstClr val="white"/>
                </a:solidFill>
              </a:endParaRPr>
            </a:p>
            <a:p>
              <a:pPr algn="ctr" defTabSz="607283">
                <a:lnSpc>
                  <a:spcPct val="90000"/>
                </a:lnSpc>
                <a:defRPr/>
              </a:pPr>
              <a:endParaRPr lang="en-US" sz="1200" b="1">
                <a:solidFill>
                  <a:prstClr val="white"/>
                </a:solidFill>
              </a:endParaRPr>
            </a:p>
            <a:p>
              <a:pPr algn="ctr" defTabSz="607283">
                <a:lnSpc>
                  <a:spcPct val="90000"/>
                </a:lnSpc>
                <a:defRPr/>
              </a:pPr>
              <a:endParaRPr lang="en-US" sz="1200" b="1">
                <a:solidFill>
                  <a:prstClr val="white"/>
                </a:solidFill>
              </a:endParaRPr>
            </a:p>
            <a:p>
              <a:pPr algn="ctr" defTabSz="607283">
                <a:lnSpc>
                  <a:spcPct val="90000"/>
                </a:lnSpc>
                <a:defRPr/>
              </a:pPr>
              <a:endParaRPr lang="en-US" sz="1200" b="1">
                <a:solidFill>
                  <a:prstClr val="white"/>
                </a:solidFill>
              </a:endParaRPr>
            </a:p>
            <a:p>
              <a:pPr algn="ctr" defTabSz="607283">
                <a:lnSpc>
                  <a:spcPct val="90000"/>
                </a:lnSpc>
                <a:defRPr/>
              </a:pPr>
              <a:endParaRPr lang="en-US" sz="1200" b="1">
                <a:solidFill>
                  <a:prstClr val="white"/>
                </a:solidFill>
              </a:endParaRPr>
            </a:p>
            <a:p>
              <a:pPr algn="ctr" defTabSz="607283">
                <a:lnSpc>
                  <a:spcPct val="90000"/>
                </a:lnSpc>
                <a:defRPr/>
              </a:pPr>
              <a:endParaRPr lang="en-US" sz="1200" b="1">
                <a:solidFill>
                  <a:prstClr val="white"/>
                </a:solidFill>
              </a:endParaRPr>
            </a:p>
            <a:p>
              <a:pPr algn="ctr" defTabSz="607283">
                <a:lnSpc>
                  <a:spcPct val="90000"/>
                </a:lnSpc>
                <a:defRPr/>
              </a:pPr>
              <a:endParaRPr lang="en-US" sz="1200" b="1">
                <a:solidFill>
                  <a:prstClr val="white"/>
                </a:solidFill>
              </a:endParaRPr>
            </a:p>
            <a:p>
              <a:pPr algn="ctr" defTabSz="607283">
                <a:lnSpc>
                  <a:spcPct val="90000"/>
                </a:lnSpc>
                <a:defRPr/>
              </a:pPr>
              <a:endParaRPr lang="en-US" sz="1200">
                <a:solidFill>
                  <a:prstClr val="white"/>
                </a:solidFill>
              </a:endParaRPr>
            </a:p>
            <a:p>
              <a:pPr algn="ctr" defTabSz="607283">
                <a:lnSpc>
                  <a:spcPct val="90000"/>
                </a:lnSpc>
                <a:defRPr/>
              </a:pPr>
              <a:endParaRPr lang="en-US" sz="1200">
                <a:solidFill>
                  <a:prstClr val="white"/>
                </a:solidFill>
              </a:endParaRPr>
            </a:p>
            <a:p>
              <a:pPr algn="ctr" defTabSz="607283">
                <a:lnSpc>
                  <a:spcPct val="90000"/>
                </a:lnSpc>
                <a:defRPr/>
              </a:pPr>
              <a:endParaRPr lang="en-US" sz="1200">
                <a:solidFill>
                  <a:prstClr val="white"/>
                </a:solidFill>
              </a:endParaRPr>
            </a:p>
            <a:p>
              <a:pPr algn="ctr" defTabSz="607283">
                <a:lnSpc>
                  <a:spcPct val="90000"/>
                </a:lnSpc>
                <a:defRPr/>
              </a:pPr>
              <a:endParaRPr lang="en-US" sz="1200">
                <a:solidFill>
                  <a:prstClr val="white"/>
                </a:solidFill>
              </a:endParaRPr>
            </a:p>
            <a:p>
              <a:pPr algn="ctr" defTabSz="607283">
                <a:lnSpc>
                  <a:spcPct val="90000"/>
                </a:lnSpc>
                <a:defRPr/>
              </a:pPr>
              <a:endParaRPr lang="en-US" sz="1200">
                <a:solidFill>
                  <a:prstClr val="white"/>
                </a:solidFill>
              </a:endParaRPr>
            </a:p>
            <a:p>
              <a:pPr algn="ctr" defTabSz="607283">
                <a:lnSpc>
                  <a:spcPct val="90000"/>
                </a:lnSpc>
                <a:defRPr/>
              </a:pPr>
              <a:endParaRPr lang="en-US" sz="1200">
                <a:solidFill>
                  <a:prstClr val="white"/>
                </a:solidFill>
              </a:endParaRPr>
            </a:p>
            <a:p>
              <a:pPr algn="ctr" defTabSz="607283">
                <a:lnSpc>
                  <a:spcPct val="90000"/>
                </a:lnSpc>
                <a:defRPr/>
              </a:pPr>
              <a:endParaRPr lang="en-US" sz="1200">
                <a:solidFill>
                  <a:prstClr val="white"/>
                </a:solidFill>
              </a:endParaRPr>
            </a:p>
            <a:p>
              <a:pPr algn="ctr" defTabSz="607283">
                <a:lnSpc>
                  <a:spcPct val="90000"/>
                </a:lnSpc>
                <a:defRPr/>
              </a:pPr>
              <a:endParaRPr lang="en-US" sz="1200">
                <a:solidFill>
                  <a:prstClr val="white"/>
                </a:solidFill>
              </a:endParaRPr>
            </a:p>
            <a:p>
              <a:pPr algn="ctr" defTabSz="607283">
                <a:lnSpc>
                  <a:spcPct val="90000"/>
                </a:lnSpc>
                <a:defRPr/>
              </a:pPr>
              <a:endParaRPr lang="en-US" sz="1200">
                <a:solidFill>
                  <a:prstClr val="white"/>
                </a:solidFill>
              </a:endParaRPr>
            </a:p>
          </p:txBody>
        </p:sp>
        <p:sp>
          <p:nvSpPr>
            <p:cNvPr id="61" name="AutoShape 36"/>
            <p:cNvSpPr>
              <a:spLocks noChangeArrowheads="1"/>
            </p:cNvSpPr>
            <p:nvPr/>
          </p:nvSpPr>
          <p:spPr bwMode="auto">
            <a:xfrm>
              <a:off x="8857887" y="4586185"/>
              <a:ext cx="1170620" cy="2075191"/>
            </a:xfrm>
            <a:prstGeom prst="roundRect">
              <a:avLst>
                <a:gd name="adj" fmla="val 16667"/>
              </a:avLst>
            </a:prstGeom>
            <a:noFill/>
            <a:ln w="6350">
              <a:solidFill>
                <a:schemeClr val="tx1"/>
              </a:solidFill>
              <a:round/>
              <a:headEnd/>
              <a:tailEnd/>
            </a:ln>
            <a:effectLst/>
            <a:extLst>
              <a:ext uri="{909E8E84-426E-40DD-AFC4-6F175D3DCCD1}">
                <a14:hiddenFill xmlns:a14="http://schemas.microsoft.com/office/drawing/2010/main">
                  <a:solidFill>
                    <a:srgbClr val="FFCC66">
                      <a:alpha val="12941"/>
                    </a:srgbClr>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defTabSz="607283">
                <a:lnSpc>
                  <a:spcPct val="90000"/>
                </a:lnSpc>
                <a:defRPr/>
              </a:pPr>
              <a:r>
                <a:rPr lang="en-US" sz="1200" b="1" dirty="0">
                  <a:solidFill>
                    <a:prstClr val="white"/>
                  </a:solidFill>
                </a:rPr>
                <a:t>SaaS</a:t>
              </a:r>
            </a:p>
            <a:p>
              <a:pPr algn="ctr" defTabSz="607283">
                <a:lnSpc>
                  <a:spcPct val="90000"/>
                </a:lnSpc>
                <a:defRPr/>
              </a:pPr>
              <a:endParaRPr lang="en-US" sz="1200" dirty="0">
                <a:solidFill>
                  <a:prstClr val="white"/>
                </a:solidFill>
              </a:endParaRPr>
            </a:p>
            <a:p>
              <a:pPr algn="ctr" defTabSz="607283">
                <a:lnSpc>
                  <a:spcPct val="90000"/>
                </a:lnSpc>
                <a:defRPr/>
              </a:pPr>
              <a:endParaRPr lang="en-US" sz="1200" dirty="0">
                <a:solidFill>
                  <a:prstClr val="white"/>
                </a:solidFill>
              </a:endParaRPr>
            </a:p>
            <a:p>
              <a:pPr algn="ctr" defTabSz="607283">
                <a:lnSpc>
                  <a:spcPct val="90000"/>
                </a:lnSpc>
                <a:defRPr/>
              </a:pPr>
              <a:endParaRPr lang="en-US" sz="1200" dirty="0">
                <a:solidFill>
                  <a:prstClr val="white"/>
                </a:solidFill>
              </a:endParaRPr>
            </a:p>
            <a:p>
              <a:pPr algn="ctr" defTabSz="607283">
                <a:lnSpc>
                  <a:spcPct val="90000"/>
                </a:lnSpc>
                <a:defRPr/>
              </a:pPr>
              <a:endParaRPr lang="en-US" sz="1200" dirty="0">
                <a:solidFill>
                  <a:prstClr val="white"/>
                </a:solidFill>
              </a:endParaRPr>
            </a:p>
            <a:p>
              <a:pPr algn="ctr" defTabSz="607283">
                <a:lnSpc>
                  <a:spcPct val="90000"/>
                </a:lnSpc>
                <a:defRPr/>
              </a:pPr>
              <a:endParaRPr lang="en-US" sz="1200" dirty="0">
                <a:solidFill>
                  <a:prstClr val="white"/>
                </a:solidFill>
              </a:endParaRPr>
            </a:p>
            <a:p>
              <a:pPr algn="ctr" defTabSz="607283">
                <a:lnSpc>
                  <a:spcPct val="90000"/>
                </a:lnSpc>
                <a:defRPr/>
              </a:pPr>
              <a:endParaRPr lang="en-US" sz="1200" dirty="0">
                <a:solidFill>
                  <a:prstClr val="white"/>
                </a:solidFill>
              </a:endParaRPr>
            </a:p>
            <a:p>
              <a:pPr algn="ctr" defTabSz="607283">
                <a:lnSpc>
                  <a:spcPct val="90000"/>
                </a:lnSpc>
                <a:defRPr/>
              </a:pPr>
              <a:endParaRPr lang="en-US" sz="1200" dirty="0">
                <a:solidFill>
                  <a:prstClr val="white"/>
                </a:solidFill>
              </a:endParaRPr>
            </a:p>
            <a:p>
              <a:pPr algn="ctr" defTabSz="607283">
                <a:lnSpc>
                  <a:spcPct val="90000"/>
                </a:lnSpc>
                <a:defRPr/>
              </a:pPr>
              <a:endParaRPr lang="en-US" sz="1200" dirty="0">
                <a:solidFill>
                  <a:prstClr val="white"/>
                </a:solidFill>
              </a:endParaRPr>
            </a:p>
            <a:p>
              <a:pPr algn="ctr" defTabSz="607283">
                <a:lnSpc>
                  <a:spcPct val="90000"/>
                </a:lnSpc>
                <a:defRPr/>
              </a:pPr>
              <a:endParaRPr lang="en-US" sz="1200" dirty="0">
                <a:solidFill>
                  <a:prstClr val="white"/>
                </a:solidFill>
              </a:endParaRPr>
            </a:p>
          </p:txBody>
        </p:sp>
        <p:sp>
          <p:nvSpPr>
            <p:cNvPr id="62" name="AutoShape 38"/>
            <p:cNvSpPr>
              <a:spLocks noChangeArrowheads="1"/>
            </p:cNvSpPr>
            <p:nvPr/>
          </p:nvSpPr>
          <p:spPr bwMode="auto">
            <a:xfrm>
              <a:off x="8909323" y="5591853"/>
              <a:ext cx="1065975" cy="1010991"/>
            </a:xfrm>
            <a:prstGeom prst="roundRect">
              <a:avLst>
                <a:gd name="adj" fmla="val 16667"/>
              </a:avLst>
            </a:prstGeom>
            <a:noFill/>
            <a:ln w="6350">
              <a:solidFill>
                <a:schemeClr val="tx1"/>
              </a:solidFill>
              <a:round/>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defTabSz="607283">
                <a:lnSpc>
                  <a:spcPct val="90000"/>
                </a:lnSpc>
                <a:defRPr/>
              </a:pPr>
              <a:r>
                <a:rPr lang="en-US" sz="1200" b="1">
                  <a:solidFill>
                    <a:prstClr val="white"/>
                  </a:solidFill>
                </a:rPr>
                <a:t>PaaS</a:t>
              </a:r>
            </a:p>
            <a:p>
              <a:pPr algn="ctr" defTabSz="607283">
                <a:lnSpc>
                  <a:spcPct val="90000"/>
                </a:lnSpc>
                <a:defRPr/>
              </a:pPr>
              <a:endParaRPr lang="en-US" sz="1200">
                <a:solidFill>
                  <a:prstClr val="white"/>
                </a:solidFill>
              </a:endParaRPr>
            </a:p>
            <a:p>
              <a:pPr algn="ctr" defTabSz="607283">
                <a:lnSpc>
                  <a:spcPct val="90000"/>
                </a:lnSpc>
                <a:defRPr/>
              </a:pPr>
              <a:endParaRPr lang="en-US" sz="1200">
                <a:solidFill>
                  <a:prstClr val="white"/>
                </a:solidFill>
              </a:endParaRPr>
            </a:p>
            <a:p>
              <a:pPr algn="ctr" defTabSz="607283">
                <a:lnSpc>
                  <a:spcPct val="90000"/>
                </a:lnSpc>
                <a:defRPr/>
              </a:pPr>
              <a:endParaRPr lang="en-US" sz="1200">
                <a:solidFill>
                  <a:prstClr val="white"/>
                </a:solidFill>
              </a:endParaRPr>
            </a:p>
          </p:txBody>
        </p:sp>
        <p:sp>
          <p:nvSpPr>
            <p:cNvPr id="63" name="AutoShape 39"/>
            <p:cNvSpPr>
              <a:spLocks noChangeArrowheads="1"/>
            </p:cNvSpPr>
            <p:nvPr/>
          </p:nvSpPr>
          <p:spPr bwMode="auto">
            <a:xfrm>
              <a:off x="9017517" y="6086707"/>
              <a:ext cx="851360" cy="411491"/>
            </a:xfrm>
            <a:prstGeom prst="roundRect">
              <a:avLst>
                <a:gd name="adj" fmla="val 16667"/>
              </a:avLst>
            </a:prstGeom>
            <a:noFill/>
            <a:ln w="6350">
              <a:solidFill>
                <a:schemeClr val="tx1"/>
              </a:solidFill>
              <a:round/>
              <a:headEnd/>
              <a:tailE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defTabSz="607283">
                <a:lnSpc>
                  <a:spcPct val="90000"/>
                </a:lnSpc>
                <a:defRPr/>
              </a:pPr>
              <a:r>
                <a:rPr lang="en-US" sz="1200" b="1">
                  <a:solidFill>
                    <a:prstClr val="white"/>
                  </a:solidFill>
                </a:rPr>
                <a:t>IaaS</a:t>
              </a:r>
            </a:p>
          </p:txBody>
        </p:sp>
        <p:sp>
          <p:nvSpPr>
            <p:cNvPr id="64" name="Rectangle 40"/>
            <p:cNvSpPr>
              <a:spLocks noChangeArrowheads="1"/>
            </p:cNvSpPr>
            <p:nvPr/>
          </p:nvSpPr>
          <p:spPr bwMode="auto">
            <a:xfrm>
              <a:off x="10237956" y="3997327"/>
              <a:ext cx="1716909" cy="156083"/>
            </a:xfrm>
            <a:prstGeom prst="rect">
              <a:avLst/>
            </a:prstGeom>
            <a:noFill/>
            <a:ln w="9525">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48000" tIns="48000" rIns="48000" bIns="48000" anchor="ct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defTabSz="607283">
                <a:lnSpc>
                  <a:spcPct val="90000"/>
                </a:lnSpc>
                <a:spcAft>
                  <a:spcPct val="50000"/>
                </a:spcAft>
                <a:buClr>
                  <a:prstClr val="white"/>
                </a:buClr>
                <a:defRPr/>
              </a:pPr>
              <a:r>
                <a:rPr lang="de-DE" sz="1067" b="1" dirty="0">
                  <a:solidFill>
                    <a:prstClr val="white"/>
                  </a:solidFill>
                </a:rPr>
                <a:t>Business Unit</a:t>
              </a:r>
            </a:p>
          </p:txBody>
        </p:sp>
        <p:sp>
          <p:nvSpPr>
            <p:cNvPr id="65" name="Rectangle 42"/>
            <p:cNvSpPr>
              <a:spLocks noChangeArrowheads="1"/>
            </p:cNvSpPr>
            <p:nvPr/>
          </p:nvSpPr>
          <p:spPr bwMode="auto">
            <a:xfrm>
              <a:off x="10275203" y="4295303"/>
              <a:ext cx="1640643" cy="189781"/>
            </a:xfrm>
            <a:prstGeom prst="rect">
              <a:avLst/>
            </a:prstGeom>
            <a:solidFill>
              <a:srgbClr val="33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07763" dir="18900000" algn="ctr" rotWithShape="0">
                      <a:schemeClr val="bg2">
                        <a:alpha val="50000"/>
                      </a:schemeClr>
                    </a:outerShdw>
                  </a:effectLst>
                </a14:hiddenEffects>
              </a:ext>
            </a:extLst>
          </p:spPr>
          <p:txBody>
            <a:bodyPr wrap="none" lIns="48000" tIns="48000" rIns="48000" bIns="48000" anchor="ct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defTabSz="607283">
                <a:lnSpc>
                  <a:spcPct val="90000"/>
                </a:lnSpc>
                <a:spcBef>
                  <a:spcPct val="10000"/>
                </a:spcBef>
                <a:defRPr/>
              </a:pPr>
              <a:r>
                <a:rPr lang="en-US" sz="1067">
                  <a:solidFill>
                    <a:prstClr val="black"/>
                  </a:solidFill>
                </a:rPr>
                <a:t>Vertical x</a:t>
              </a:r>
            </a:p>
          </p:txBody>
        </p:sp>
        <p:sp>
          <p:nvSpPr>
            <p:cNvPr id="66" name="Rectangle 43"/>
            <p:cNvSpPr>
              <a:spLocks noChangeArrowheads="1"/>
            </p:cNvSpPr>
            <p:nvPr/>
          </p:nvSpPr>
          <p:spPr bwMode="auto">
            <a:xfrm>
              <a:off x="10225541" y="4662451"/>
              <a:ext cx="457607" cy="2041491"/>
            </a:xfrm>
            <a:prstGeom prst="rect">
              <a:avLst/>
            </a:prstGeom>
            <a:noFill/>
            <a:ln w="9525">
              <a:solidFill>
                <a:schemeClr val="tx1"/>
              </a:solidFill>
              <a:miter lim="800000"/>
              <a:headEnd/>
              <a:tailEnd/>
            </a:ln>
            <a:effectLst/>
            <a:extLst/>
          </p:spPr>
          <p:txBody>
            <a:bodyPr wrap="none" lIns="48000" tIns="48000" rIns="48000" bIns="48000"/>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defTabSz="607283">
                <a:lnSpc>
                  <a:spcPct val="90000"/>
                </a:lnSpc>
                <a:spcBef>
                  <a:spcPct val="10000"/>
                </a:spcBef>
                <a:defRPr/>
              </a:pPr>
              <a:r>
                <a:rPr lang="en-US" sz="933" dirty="0">
                  <a:solidFill>
                    <a:prstClr val="white"/>
                  </a:solidFill>
                </a:rPr>
                <a:t>App1</a:t>
              </a:r>
            </a:p>
          </p:txBody>
        </p:sp>
        <p:sp>
          <p:nvSpPr>
            <p:cNvPr id="67" name="Rectangle 44"/>
            <p:cNvSpPr>
              <a:spLocks noChangeArrowheads="1"/>
            </p:cNvSpPr>
            <p:nvPr/>
          </p:nvSpPr>
          <p:spPr bwMode="auto">
            <a:xfrm>
              <a:off x="10817945" y="4662451"/>
              <a:ext cx="457607" cy="2041491"/>
            </a:xfrm>
            <a:prstGeom prst="rect">
              <a:avLst/>
            </a:prstGeom>
            <a:noFill/>
            <a:ln w="9525">
              <a:solidFill>
                <a:schemeClr val="tx1"/>
              </a:solidFill>
              <a:miter lim="800000"/>
              <a:headEnd/>
              <a:tailEnd/>
            </a:ln>
            <a:effectLst/>
            <a:extLst/>
          </p:spPr>
          <p:txBody>
            <a:bodyPr wrap="none" lIns="48000" tIns="48000" rIns="48000" bIns="48000"/>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defTabSz="607283">
                <a:lnSpc>
                  <a:spcPct val="90000"/>
                </a:lnSpc>
                <a:spcBef>
                  <a:spcPct val="10000"/>
                </a:spcBef>
                <a:defRPr/>
              </a:pPr>
              <a:r>
                <a:rPr lang="en-US" sz="933">
                  <a:solidFill>
                    <a:prstClr val="white"/>
                  </a:solidFill>
                </a:rPr>
                <a:t>App2</a:t>
              </a:r>
            </a:p>
          </p:txBody>
        </p:sp>
        <p:sp>
          <p:nvSpPr>
            <p:cNvPr id="68" name="Rectangle 45"/>
            <p:cNvSpPr>
              <a:spLocks noChangeArrowheads="1"/>
            </p:cNvSpPr>
            <p:nvPr/>
          </p:nvSpPr>
          <p:spPr bwMode="auto">
            <a:xfrm>
              <a:off x="11410350" y="4662451"/>
              <a:ext cx="457607" cy="2041491"/>
            </a:xfrm>
            <a:prstGeom prst="rect">
              <a:avLst/>
            </a:prstGeom>
            <a:noFill/>
            <a:ln w="9525">
              <a:solidFill>
                <a:schemeClr val="tx1"/>
              </a:solidFill>
              <a:miter lim="800000"/>
              <a:headEnd/>
              <a:tailEnd/>
            </a:ln>
            <a:effectLst/>
            <a:extLst/>
          </p:spPr>
          <p:txBody>
            <a:bodyPr wrap="none" lIns="48000" tIns="48000" rIns="48000" bIns="48000"/>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defTabSz="607283">
                <a:lnSpc>
                  <a:spcPct val="90000"/>
                </a:lnSpc>
                <a:spcBef>
                  <a:spcPct val="10000"/>
                </a:spcBef>
                <a:defRPr/>
              </a:pPr>
              <a:r>
                <a:rPr lang="en-US" sz="933">
                  <a:solidFill>
                    <a:prstClr val="white"/>
                  </a:solidFill>
                </a:rPr>
                <a:t>App n</a:t>
              </a:r>
            </a:p>
          </p:txBody>
        </p:sp>
        <p:sp>
          <p:nvSpPr>
            <p:cNvPr id="69" name="AutoShape 46"/>
            <p:cNvSpPr>
              <a:spLocks noChangeArrowheads="1"/>
            </p:cNvSpPr>
            <p:nvPr/>
          </p:nvSpPr>
          <p:spPr bwMode="auto">
            <a:xfrm>
              <a:off x="10298260" y="4857555"/>
              <a:ext cx="317485" cy="274919"/>
            </a:xfrm>
            <a:prstGeom prst="roundRect">
              <a:avLst>
                <a:gd name="adj" fmla="val 16667"/>
              </a:avLst>
            </a:prstGeom>
            <a:solidFill>
              <a:srgbClr val="00B0DA"/>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0" anchor="ct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defTabSz="607283">
                <a:lnSpc>
                  <a:spcPct val="90000"/>
                </a:lnSpc>
                <a:spcAft>
                  <a:spcPct val="50000"/>
                </a:spcAft>
                <a:buClr>
                  <a:prstClr val="white"/>
                </a:buClr>
                <a:defRPr/>
              </a:pPr>
              <a:endParaRPr lang="de-DE" sz="1333">
                <a:solidFill>
                  <a:prstClr val="white"/>
                </a:solidFill>
              </a:endParaRPr>
            </a:p>
          </p:txBody>
        </p:sp>
        <p:sp>
          <p:nvSpPr>
            <p:cNvPr id="70" name="AutoShape 47"/>
            <p:cNvSpPr>
              <a:spLocks noChangeArrowheads="1"/>
            </p:cNvSpPr>
            <p:nvPr/>
          </p:nvSpPr>
          <p:spPr bwMode="auto">
            <a:xfrm>
              <a:off x="10298260" y="5261951"/>
              <a:ext cx="317485" cy="274919"/>
            </a:xfrm>
            <a:prstGeom prst="roundRect">
              <a:avLst>
                <a:gd name="adj" fmla="val 16667"/>
              </a:avLst>
            </a:prstGeom>
            <a:solidFill>
              <a:srgbClr val="00B0DA"/>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0" anchor="ct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defTabSz="607283">
                <a:lnSpc>
                  <a:spcPct val="90000"/>
                </a:lnSpc>
                <a:spcAft>
                  <a:spcPct val="50000"/>
                </a:spcAft>
                <a:buClr>
                  <a:prstClr val="white"/>
                </a:buClr>
                <a:defRPr/>
              </a:pPr>
              <a:endParaRPr lang="de-DE" sz="1333">
                <a:solidFill>
                  <a:prstClr val="white"/>
                </a:solidFill>
              </a:endParaRPr>
            </a:p>
          </p:txBody>
        </p:sp>
        <p:sp>
          <p:nvSpPr>
            <p:cNvPr id="71" name="AutoShape 48"/>
            <p:cNvSpPr>
              <a:spLocks noChangeArrowheads="1"/>
            </p:cNvSpPr>
            <p:nvPr/>
          </p:nvSpPr>
          <p:spPr bwMode="auto">
            <a:xfrm>
              <a:off x="10298260" y="5655705"/>
              <a:ext cx="336997" cy="361828"/>
            </a:xfrm>
            <a:prstGeom prst="roundRect">
              <a:avLst>
                <a:gd name="adj" fmla="val 16667"/>
              </a:avLst>
            </a:prstGeom>
            <a:solidFill>
              <a:srgbClr val="00B0DA"/>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0" anchor="ct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defTabSz="607283">
                <a:lnSpc>
                  <a:spcPct val="90000"/>
                </a:lnSpc>
                <a:spcAft>
                  <a:spcPct val="50000"/>
                </a:spcAft>
                <a:buClr>
                  <a:prstClr val="white"/>
                </a:buClr>
                <a:defRPr/>
              </a:pPr>
              <a:endParaRPr lang="de-DE" sz="1333">
                <a:solidFill>
                  <a:prstClr val="white"/>
                </a:solidFill>
              </a:endParaRPr>
            </a:p>
          </p:txBody>
        </p:sp>
        <p:sp>
          <p:nvSpPr>
            <p:cNvPr id="72" name="AutoShape 49"/>
            <p:cNvSpPr>
              <a:spLocks noChangeArrowheads="1"/>
            </p:cNvSpPr>
            <p:nvPr/>
          </p:nvSpPr>
          <p:spPr bwMode="auto">
            <a:xfrm>
              <a:off x="10298260" y="6125727"/>
              <a:ext cx="317485" cy="532100"/>
            </a:xfrm>
            <a:prstGeom prst="roundRect">
              <a:avLst>
                <a:gd name="adj" fmla="val 16667"/>
              </a:avLst>
            </a:prstGeom>
            <a:solidFill>
              <a:srgbClr val="00B0DA"/>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0" anchor="ct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defTabSz="607283">
                <a:lnSpc>
                  <a:spcPct val="90000"/>
                </a:lnSpc>
                <a:spcAft>
                  <a:spcPct val="50000"/>
                </a:spcAft>
                <a:buClr>
                  <a:prstClr val="white"/>
                </a:buClr>
                <a:defRPr/>
              </a:pPr>
              <a:endParaRPr lang="de-DE" sz="1333">
                <a:solidFill>
                  <a:prstClr val="white"/>
                </a:solidFill>
              </a:endParaRPr>
            </a:p>
          </p:txBody>
        </p:sp>
        <p:sp>
          <p:nvSpPr>
            <p:cNvPr id="73" name="AutoShape 50"/>
            <p:cNvSpPr>
              <a:spLocks noChangeArrowheads="1"/>
            </p:cNvSpPr>
            <p:nvPr/>
          </p:nvSpPr>
          <p:spPr bwMode="auto">
            <a:xfrm>
              <a:off x="10881797" y="4857555"/>
              <a:ext cx="319260" cy="274919"/>
            </a:xfrm>
            <a:prstGeom prst="roundRect">
              <a:avLst>
                <a:gd name="adj" fmla="val 16667"/>
              </a:avLst>
            </a:prstGeom>
            <a:solidFill>
              <a:srgbClr val="00B0DA"/>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0" anchor="ct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defTabSz="607283">
                <a:lnSpc>
                  <a:spcPct val="90000"/>
                </a:lnSpc>
                <a:spcAft>
                  <a:spcPct val="50000"/>
                </a:spcAft>
                <a:buClr>
                  <a:prstClr val="white"/>
                </a:buClr>
                <a:defRPr/>
              </a:pPr>
              <a:endParaRPr lang="de-DE" sz="1333">
                <a:solidFill>
                  <a:prstClr val="white"/>
                </a:solidFill>
              </a:endParaRPr>
            </a:p>
          </p:txBody>
        </p:sp>
        <p:sp>
          <p:nvSpPr>
            <p:cNvPr id="74" name="AutoShape 51"/>
            <p:cNvSpPr>
              <a:spLocks noChangeArrowheads="1"/>
            </p:cNvSpPr>
            <p:nvPr/>
          </p:nvSpPr>
          <p:spPr bwMode="auto">
            <a:xfrm>
              <a:off x="10881797" y="5261951"/>
              <a:ext cx="319260" cy="274919"/>
            </a:xfrm>
            <a:prstGeom prst="roundRect">
              <a:avLst>
                <a:gd name="adj" fmla="val 16667"/>
              </a:avLst>
            </a:prstGeom>
            <a:solidFill>
              <a:srgbClr val="00B0DA"/>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0" anchor="ct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defTabSz="607283">
                <a:lnSpc>
                  <a:spcPct val="90000"/>
                </a:lnSpc>
                <a:spcAft>
                  <a:spcPct val="50000"/>
                </a:spcAft>
                <a:buClr>
                  <a:prstClr val="white"/>
                </a:buClr>
                <a:defRPr/>
              </a:pPr>
              <a:endParaRPr lang="de-DE" sz="1333">
                <a:solidFill>
                  <a:prstClr val="white"/>
                </a:solidFill>
              </a:endParaRPr>
            </a:p>
          </p:txBody>
        </p:sp>
        <p:sp>
          <p:nvSpPr>
            <p:cNvPr id="75" name="AutoShape 52"/>
            <p:cNvSpPr>
              <a:spLocks noChangeArrowheads="1"/>
            </p:cNvSpPr>
            <p:nvPr/>
          </p:nvSpPr>
          <p:spPr bwMode="auto">
            <a:xfrm>
              <a:off x="10881796" y="5657479"/>
              <a:ext cx="336997" cy="361828"/>
            </a:xfrm>
            <a:prstGeom prst="roundRect">
              <a:avLst>
                <a:gd name="adj" fmla="val 16667"/>
              </a:avLst>
            </a:prstGeom>
            <a:solidFill>
              <a:srgbClr val="00B0DA"/>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0" anchor="ct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defTabSz="607283">
                <a:lnSpc>
                  <a:spcPct val="90000"/>
                </a:lnSpc>
                <a:spcAft>
                  <a:spcPct val="50000"/>
                </a:spcAft>
                <a:buClr>
                  <a:prstClr val="white"/>
                </a:buClr>
                <a:defRPr/>
              </a:pPr>
              <a:endParaRPr lang="de-DE" sz="1333">
                <a:solidFill>
                  <a:prstClr val="white"/>
                </a:solidFill>
              </a:endParaRPr>
            </a:p>
          </p:txBody>
        </p:sp>
        <p:sp>
          <p:nvSpPr>
            <p:cNvPr id="76" name="AutoShape 53"/>
            <p:cNvSpPr>
              <a:spLocks noChangeArrowheads="1"/>
            </p:cNvSpPr>
            <p:nvPr/>
          </p:nvSpPr>
          <p:spPr bwMode="auto">
            <a:xfrm>
              <a:off x="10881797" y="6127501"/>
              <a:ext cx="319260" cy="530327"/>
            </a:xfrm>
            <a:prstGeom prst="roundRect">
              <a:avLst>
                <a:gd name="adj" fmla="val 16667"/>
              </a:avLst>
            </a:prstGeom>
            <a:solidFill>
              <a:srgbClr val="00B0DA"/>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0" anchor="ct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defTabSz="607283">
                <a:lnSpc>
                  <a:spcPct val="90000"/>
                </a:lnSpc>
                <a:spcAft>
                  <a:spcPct val="50000"/>
                </a:spcAft>
                <a:buClr>
                  <a:prstClr val="white"/>
                </a:buClr>
                <a:defRPr/>
              </a:pPr>
              <a:endParaRPr lang="de-DE" sz="1333">
                <a:solidFill>
                  <a:prstClr val="white"/>
                </a:solidFill>
              </a:endParaRPr>
            </a:p>
          </p:txBody>
        </p:sp>
        <p:sp>
          <p:nvSpPr>
            <p:cNvPr id="77" name="AutoShape 54"/>
            <p:cNvSpPr>
              <a:spLocks noChangeArrowheads="1"/>
            </p:cNvSpPr>
            <p:nvPr/>
          </p:nvSpPr>
          <p:spPr bwMode="auto">
            <a:xfrm>
              <a:off x="11472429" y="4857555"/>
              <a:ext cx="321033" cy="274919"/>
            </a:xfrm>
            <a:prstGeom prst="roundRect">
              <a:avLst>
                <a:gd name="adj" fmla="val 16667"/>
              </a:avLst>
            </a:prstGeom>
            <a:solidFill>
              <a:srgbClr val="00B0DA"/>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0" anchor="ct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defTabSz="607283">
                <a:lnSpc>
                  <a:spcPct val="90000"/>
                </a:lnSpc>
                <a:spcAft>
                  <a:spcPct val="50000"/>
                </a:spcAft>
                <a:buClr>
                  <a:prstClr val="white"/>
                </a:buClr>
                <a:defRPr/>
              </a:pPr>
              <a:endParaRPr lang="de-DE" sz="1333">
                <a:solidFill>
                  <a:prstClr val="white"/>
                </a:solidFill>
              </a:endParaRPr>
            </a:p>
          </p:txBody>
        </p:sp>
        <p:sp>
          <p:nvSpPr>
            <p:cNvPr id="78" name="AutoShape 55"/>
            <p:cNvSpPr>
              <a:spLocks noChangeArrowheads="1"/>
            </p:cNvSpPr>
            <p:nvPr/>
          </p:nvSpPr>
          <p:spPr bwMode="auto">
            <a:xfrm>
              <a:off x="11472429" y="5263726"/>
              <a:ext cx="321033" cy="274917"/>
            </a:xfrm>
            <a:prstGeom prst="roundRect">
              <a:avLst>
                <a:gd name="adj" fmla="val 16667"/>
              </a:avLst>
            </a:prstGeom>
            <a:solidFill>
              <a:srgbClr val="00B0DA"/>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0" anchor="ct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defTabSz="607283">
                <a:lnSpc>
                  <a:spcPct val="90000"/>
                </a:lnSpc>
                <a:spcAft>
                  <a:spcPct val="50000"/>
                </a:spcAft>
                <a:buClr>
                  <a:prstClr val="white"/>
                </a:buClr>
                <a:defRPr/>
              </a:pPr>
              <a:endParaRPr lang="de-DE" sz="1333">
                <a:solidFill>
                  <a:prstClr val="white"/>
                </a:solidFill>
              </a:endParaRPr>
            </a:p>
          </p:txBody>
        </p:sp>
        <p:sp>
          <p:nvSpPr>
            <p:cNvPr id="79" name="AutoShape 56"/>
            <p:cNvSpPr>
              <a:spLocks noChangeArrowheads="1"/>
            </p:cNvSpPr>
            <p:nvPr/>
          </p:nvSpPr>
          <p:spPr bwMode="auto">
            <a:xfrm>
              <a:off x="11472428" y="5657479"/>
              <a:ext cx="340544" cy="361828"/>
            </a:xfrm>
            <a:prstGeom prst="roundRect">
              <a:avLst>
                <a:gd name="adj" fmla="val 16667"/>
              </a:avLst>
            </a:prstGeom>
            <a:solidFill>
              <a:srgbClr val="00B0DA"/>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0" anchor="ct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defTabSz="607283">
                <a:lnSpc>
                  <a:spcPct val="90000"/>
                </a:lnSpc>
                <a:spcAft>
                  <a:spcPct val="50000"/>
                </a:spcAft>
                <a:buClr>
                  <a:prstClr val="white"/>
                </a:buClr>
                <a:defRPr/>
              </a:pPr>
              <a:endParaRPr lang="de-DE" sz="1333">
                <a:solidFill>
                  <a:prstClr val="white"/>
                </a:solidFill>
              </a:endParaRPr>
            </a:p>
          </p:txBody>
        </p:sp>
        <p:sp>
          <p:nvSpPr>
            <p:cNvPr id="80" name="AutoShape 57"/>
            <p:cNvSpPr>
              <a:spLocks noChangeArrowheads="1"/>
            </p:cNvSpPr>
            <p:nvPr/>
          </p:nvSpPr>
          <p:spPr bwMode="auto">
            <a:xfrm>
              <a:off x="11472429" y="6127501"/>
              <a:ext cx="321033" cy="530327"/>
            </a:xfrm>
            <a:prstGeom prst="roundRect">
              <a:avLst>
                <a:gd name="adj" fmla="val 16667"/>
              </a:avLst>
            </a:prstGeom>
            <a:solidFill>
              <a:srgbClr val="00B0DA"/>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lIns="0" anchor="ct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defTabSz="607283">
                <a:lnSpc>
                  <a:spcPct val="90000"/>
                </a:lnSpc>
                <a:spcAft>
                  <a:spcPct val="50000"/>
                </a:spcAft>
                <a:buClr>
                  <a:prstClr val="white"/>
                </a:buClr>
                <a:defRPr/>
              </a:pPr>
              <a:endParaRPr lang="de-DE" sz="1333">
                <a:solidFill>
                  <a:prstClr val="white"/>
                </a:solidFill>
              </a:endParaRPr>
            </a:p>
          </p:txBody>
        </p:sp>
        <p:sp>
          <p:nvSpPr>
            <p:cNvPr id="81" name="AutoShape 58"/>
            <p:cNvSpPr>
              <a:spLocks noChangeArrowheads="1"/>
            </p:cNvSpPr>
            <p:nvPr/>
          </p:nvSpPr>
          <p:spPr bwMode="auto">
            <a:xfrm>
              <a:off x="10292939" y="4174693"/>
              <a:ext cx="798151" cy="101099"/>
            </a:xfrm>
            <a:prstGeom prst="downArrow">
              <a:avLst>
                <a:gd name="adj1" fmla="val 50000"/>
                <a:gd name="adj2" fmla="val 57083"/>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07763" dir="18900000" algn="ctr" rotWithShape="0">
                      <a:schemeClr val="bg2">
                        <a:alpha val="50000"/>
                      </a:schemeClr>
                    </a:outerShdw>
                  </a:effectLst>
                </a14:hiddenEffects>
              </a:ext>
            </a:extLst>
          </p:spPr>
          <p:txBody>
            <a:bodyPr wrap="none" lIns="48000" tIns="48000" rIns="48000" bIns="48000" anchor="ct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defTabSz="607283">
                <a:lnSpc>
                  <a:spcPct val="90000"/>
                </a:lnSpc>
                <a:spcAft>
                  <a:spcPct val="50000"/>
                </a:spcAft>
                <a:buClr>
                  <a:prstClr val="white"/>
                </a:buClr>
                <a:defRPr/>
              </a:pPr>
              <a:endParaRPr lang="de-DE" sz="1333">
                <a:solidFill>
                  <a:prstClr val="white"/>
                </a:solidFill>
              </a:endParaRPr>
            </a:p>
          </p:txBody>
        </p:sp>
        <p:sp>
          <p:nvSpPr>
            <p:cNvPr id="84" name="AutoShape 59"/>
            <p:cNvSpPr>
              <a:spLocks noChangeArrowheads="1"/>
            </p:cNvSpPr>
            <p:nvPr/>
          </p:nvSpPr>
          <p:spPr bwMode="auto">
            <a:xfrm>
              <a:off x="10193614" y="4522332"/>
              <a:ext cx="556932" cy="95779"/>
            </a:xfrm>
            <a:prstGeom prst="downArrow">
              <a:avLst>
                <a:gd name="adj1" fmla="val 50000"/>
                <a:gd name="adj2" fmla="val 57083"/>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07763" dir="18900000" algn="ctr" rotWithShape="0">
                      <a:schemeClr val="bg2">
                        <a:alpha val="50000"/>
                      </a:schemeClr>
                    </a:outerShdw>
                  </a:effectLst>
                </a14:hiddenEffects>
              </a:ext>
            </a:extLst>
          </p:spPr>
          <p:txBody>
            <a:bodyPr wrap="none" lIns="48000" tIns="48000" rIns="48000" bIns="48000" anchor="ct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defTabSz="607283">
                <a:lnSpc>
                  <a:spcPct val="90000"/>
                </a:lnSpc>
                <a:spcAft>
                  <a:spcPct val="50000"/>
                </a:spcAft>
                <a:buClr>
                  <a:prstClr val="white"/>
                </a:buClr>
                <a:defRPr/>
              </a:pPr>
              <a:endParaRPr lang="de-DE" sz="1333">
                <a:solidFill>
                  <a:prstClr val="white"/>
                </a:solidFill>
              </a:endParaRPr>
            </a:p>
          </p:txBody>
        </p:sp>
        <p:sp>
          <p:nvSpPr>
            <p:cNvPr id="88" name="AutoShape 60"/>
            <p:cNvSpPr>
              <a:spLocks noChangeArrowheads="1"/>
            </p:cNvSpPr>
            <p:nvPr/>
          </p:nvSpPr>
          <p:spPr bwMode="auto">
            <a:xfrm>
              <a:off x="10768282" y="4522332"/>
              <a:ext cx="558705" cy="95779"/>
            </a:xfrm>
            <a:prstGeom prst="downArrow">
              <a:avLst>
                <a:gd name="adj1" fmla="val 50000"/>
                <a:gd name="adj2" fmla="val 57083"/>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07763" dir="18900000" algn="ctr" rotWithShape="0">
                      <a:schemeClr val="bg2">
                        <a:alpha val="50000"/>
                      </a:schemeClr>
                    </a:outerShdw>
                  </a:effectLst>
                </a14:hiddenEffects>
              </a:ext>
            </a:extLst>
          </p:spPr>
          <p:txBody>
            <a:bodyPr wrap="none" lIns="48000" tIns="48000" rIns="48000" bIns="48000" anchor="ct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defTabSz="607283">
                <a:lnSpc>
                  <a:spcPct val="90000"/>
                </a:lnSpc>
                <a:spcAft>
                  <a:spcPct val="50000"/>
                </a:spcAft>
                <a:buClr>
                  <a:prstClr val="white"/>
                </a:buClr>
                <a:defRPr/>
              </a:pPr>
              <a:endParaRPr lang="de-DE" sz="1333">
                <a:solidFill>
                  <a:prstClr val="white"/>
                </a:solidFill>
              </a:endParaRPr>
            </a:p>
          </p:txBody>
        </p:sp>
        <p:sp>
          <p:nvSpPr>
            <p:cNvPr id="89" name="AutoShape 61"/>
            <p:cNvSpPr>
              <a:spLocks noChangeArrowheads="1"/>
            </p:cNvSpPr>
            <p:nvPr/>
          </p:nvSpPr>
          <p:spPr bwMode="auto">
            <a:xfrm>
              <a:off x="11326987" y="4522332"/>
              <a:ext cx="558704" cy="95779"/>
            </a:xfrm>
            <a:prstGeom prst="downArrow">
              <a:avLst>
                <a:gd name="adj1" fmla="val 50000"/>
                <a:gd name="adj2" fmla="val 57083"/>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07763" dir="18900000" algn="ctr" rotWithShape="0">
                      <a:schemeClr val="bg2">
                        <a:alpha val="50000"/>
                      </a:schemeClr>
                    </a:outerShdw>
                  </a:effectLst>
                </a14:hiddenEffects>
              </a:ext>
            </a:extLst>
          </p:spPr>
          <p:txBody>
            <a:bodyPr wrap="none" lIns="48000" tIns="48000" rIns="48000" bIns="48000" anchor="ct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defTabSz="607283">
                <a:lnSpc>
                  <a:spcPct val="90000"/>
                </a:lnSpc>
                <a:spcAft>
                  <a:spcPct val="50000"/>
                </a:spcAft>
                <a:buClr>
                  <a:prstClr val="white"/>
                </a:buClr>
                <a:defRPr/>
              </a:pPr>
              <a:endParaRPr lang="de-DE" sz="1333">
                <a:solidFill>
                  <a:prstClr val="white"/>
                </a:solidFill>
              </a:endParaRPr>
            </a:p>
          </p:txBody>
        </p:sp>
        <p:sp>
          <p:nvSpPr>
            <p:cNvPr id="90" name="AutoShape 62"/>
            <p:cNvSpPr>
              <a:spLocks noChangeArrowheads="1"/>
            </p:cNvSpPr>
            <p:nvPr/>
          </p:nvSpPr>
          <p:spPr bwMode="auto">
            <a:xfrm>
              <a:off x="11091089" y="4174693"/>
              <a:ext cx="791056" cy="101099"/>
            </a:xfrm>
            <a:prstGeom prst="downArrow">
              <a:avLst>
                <a:gd name="adj1" fmla="val 50000"/>
                <a:gd name="adj2" fmla="val 57083"/>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07763" dir="18900000" algn="ctr" rotWithShape="0">
                      <a:schemeClr val="bg2">
                        <a:alpha val="50000"/>
                      </a:schemeClr>
                    </a:outerShdw>
                  </a:effectLst>
                </a14:hiddenEffects>
              </a:ext>
            </a:extLst>
          </p:spPr>
          <p:txBody>
            <a:bodyPr wrap="none" lIns="48000" tIns="48000" rIns="48000" bIns="48000" anchor="ct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defTabSz="607283">
                <a:lnSpc>
                  <a:spcPct val="90000"/>
                </a:lnSpc>
                <a:spcAft>
                  <a:spcPct val="50000"/>
                </a:spcAft>
                <a:buClr>
                  <a:prstClr val="white"/>
                </a:buClr>
                <a:defRPr/>
              </a:pPr>
              <a:endParaRPr lang="de-DE" sz="1333">
                <a:solidFill>
                  <a:prstClr val="white"/>
                </a:solidFill>
              </a:endParaRPr>
            </a:p>
          </p:txBody>
        </p:sp>
      </p:grpSp>
      <p:grpSp>
        <p:nvGrpSpPr>
          <p:cNvPr id="91" name="Group 90"/>
          <p:cNvGrpSpPr/>
          <p:nvPr/>
        </p:nvGrpSpPr>
        <p:grpSpPr>
          <a:xfrm>
            <a:off x="6080791" y="4414774"/>
            <a:ext cx="4124743" cy="1575609"/>
            <a:chOff x="2632739" y="3215584"/>
            <a:chExt cx="3895725" cy="1488127"/>
          </a:xfrm>
        </p:grpSpPr>
        <p:sp>
          <p:nvSpPr>
            <p:cNvPr id="92" name="Rectangle 6"/>
            <p:cNvSpPr>
              <a:spLocks noChangeArrowheads="1"/>
            </p:cNvSpPr>
            <p:nvPr/>
          </p:nvSpPr>
          <p:spPr bwMode="auto">
            <a:xfrm>
              <a:off x="2970876" y="3215584"/>
              <a:ext cx="3200400" cy="539750"/>
            </a:xfrm>
            <a:prstGeom prst="rect">
              <a:avLst/>
            </a:prstGeom>
            <a:solidFill>
              <a:srgbClr val="EAEAEA">
                <a:alpha val="50000"/>
              </a:srgbClr>
            </a:solidFill>
            <a:ln w="9525"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defTabSz="1062892">
                <a:lnSpc>
                  <a:spcPct val="90000"/>
                </a:lnSpc>
                <a:defRPr/>
              </a:pPr>
              <a:r>
                <a:rPr lang="de-DE" sz="933" dirty="0">
                  <a:solidFill>
                    <a:srgbClr val="000000"/>
                  </a:solidFill>
                  <a:ea typeface="MS Gothic" panose="020B0609070205080204" pitchFamily="49" charset="-128"/>
                  <a:cs typeface="Arial" panose="020B0604020202020204" pitchFamily="34" charset="0"/>
                </a:rPr>
                <a:t>Application</a:t>
              </a:r>
            </a:p>
          </p:txBody>
        </p:sp>
        <p:sp>
          <p:nvSpPr>
            <p:cNvPr id="93" name="Rectangle 15"/>
            <p:cNvSpPr>
              <a:spLocks noChangeArrowheads="1"/>
            </p:cNvSpPr>
            <p:nvPr/>
          </p:nvSpPr>
          <p:spPr bwMode="auto">
            <a:xfrm>
              <a:off x="2632739" y="4080771"/>
              <a:ext cx="3895725" cy="622940"/>
            </a:xfrm>
            <a:prstGeom prst="rect">
              <a:avLst/>
            </a:prstGeom>
            <a:solidFill>
              <a:srgbClr val="EAEAEA">
                <a:alpha val="50195"/>
              </a:srgbClr>
            </a:solidFill>
            <a:ln w="9525" algn="ctr">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863600">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1pPr>
              <a:lvl2pPr marL="742950" indent="-285750" defTabSz="863600">
                <a:buClr>
                  <a:schemeClr val="tx1"/>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defTabSz="863600">
                <a:buClr>
                  <a:schemeClr val="tx1"/>
                </a:buClr>
                <a:buChar char="•"/>
                <a:defRPr sz="1600">
                  <a:solidFill>
                    <a:schemeClr val="tx1"/>
                  </a:solidFill>
                  <a:latin typeface="Arial" panose="020B0604020202020204" pitchFamily="34" charset="0"/>
                  <a:ea typeface="MS PGothic" panose="020B0600070205080204" pitchFamily="34" charset="-128"/>
                </a:defRPr>
              </a:lvl3pPr>
              <a:lvl4pPr marL="1600200" indent="-228600" defTabSz="863600">
                <a:spcBef>
                  <a:spcPct val="20000"/>
                </a:spcBef>
                <a:buClr>
                  <a:schemeClr val="bg1"/>
                </a:buClr>
                <a:defRPr sz="1600">
                  <a:solidFill>
                    <a:schemeClr val="bg1"/>
                  </a:solidFill>
                  <a:latin typeface="Arial" panose="020B0604020202020204" pitchFamily="34" charset="0"/>
                  <a:ea typeface="MS PGothic" panose="020B0600070205080204" pitchFamily="34" charset="-128"/>
                </a:defRPr>
              </a:lvl4pPr>
              <a:lvl5pPr marL="2057400" indent="-228600" defTabSz="863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defTabSz="863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defTabSz="863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defTabSz="863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defTabSz="863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algn="ctr">
                <a:lnSpc>
                  <a:spcPct val="90000"/>
                </a:lnSpc>
                <a:spcBef>
                  <a:spcPct val="0"/>
                </a:spcBef>
                <a:buClrTx/>
                <a:buFontTx/>
                <a:buNone/>
                <a:defRPr/>
              </a:pPr>
              <a:endParaRPr lang="de-LI" altLang="en-US" sz="933">
                <a:solidFill>
                  <a:srgbClr val="000000"/>
                </a:solidFill>
                <a:ea typeface="MS Gothic" panose="020B0609070205080204" pitchFamily="49" charset="-128"/>
                <a:cs typeface="Arial" panose="020B0604020202020204" pitchFamily="34" charset="0"/>
              </a:endParaRPr>
            </a:p>
          </p:txBody>
        </p:sp>
        <p:sp>
          <p:nvSpPr>
            <p:cNvPr id="94" name="Rectangle 25"/>
            <p:cNvSpPr>
              <a:spLocks noChangeArrowheads="1"/>
            </p:cNvSpPr>
            <p:nvPr/>
          </p:nvSpPr>
          <p:spPr bwMode="gray">
            <a:xfrm>
              <a:off x="2737514" y="4147446"/>
              <a:ext cx="977900" cy="425450"/>
            </a:xfrm>
            <a:prstGeom prst="rect">
              <a:avLst/>
            </a:prstGeom>
            <a:solidFill>
              <a:schemeClr val="accent5">
                <a:lumMod val="20000"/>
                <a:lumOff val="80000"/>
              </a:schemeClr>
            </a:solidFill>
            <a:ln w="9525" algn="ctr">
              <a:solidFill>
                <a:schemeClr val="accent1"/>
              </a:solidFill>
              <a:miter lim="800000"/>
              <a:headEnd/>
              <a:tailEnd/>
            </a:ln>
            <a:effectLst/>
          </p:spPr>
          <p:txBody>
            <a:bodyPr wrap="none" anchor="ctr"/>
            <a:lstStyle>
              <a:lvl1pPr defTabSz="762000">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1pPr>
              <a:lvl2pPr marL="742950" indent="-285750" defTabSz="762000">
                <a:buClr>
                  <a:schemeClr val="tx1"/>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defTabSz="762000">
                <a:buClr>
                  <a:schemeClr val="tx1"/>
                </a:buClr>
                <a:buChar char="•"/>
                <a:defRPr sz="1600">
                  <a:solidFill>
                    <a:schemeClr val="tx1"/>
                  </a:solidFill>
                  <a:latin typeface="Arial" panose="020B0604020202020204" pitchFamily="34" charset="0"/>
                  <a:ea typeface="MS PGothic" panose="020B0600070205080204" pitchFamily="34" charset="-128"/>
                </a:defRPr>
              </a:lvl3pPr>
              <a:lvl4pPr marL="1600200" indent="-228600" defTabSz="762000">
                <a:spcBef>
                  <a:spcPct val="20000"/>
                </a:spcBef>
                <a:buClr>
                  <a:schemeClr val="bg1"/>
                </a:buClr>
                <a:defRPr sz="1600">
                  <a:solidFill>
                    <a:schemeClr val="bg1"/>
                  </a:solidFill>
                  <a:latin typeface="Arial" panose="020B0604020202020204" pitchFamily="34" charset="0"/>
                  <a:ea typeface="MS PGothic" panose="020B0600070205080204" pitchFamily="34" charset="-128"/>
                </a:defRPr>
              </a:lvl4pPr>
              <a:lvl5pPr marL="2057400" indent="-228600" defTabSz="7620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algn="ctr">
                <a:lnSpc>
                  <a:spcPct val="90000"/>
                </a:lnSpc>
                <a:spcBef>
                  <a:spcPct val="0"/>
                </a:spcBef>
                <a:buClrTx/>
                <a:buFontTx/>
                <a:buNone/>
                <a:defRPr/>
              </a:pPr>
              <a:endParaRPr lang="de-LI" altLang="en-US" sz="800">
                <a:solidFill>
                  <a:srgbClr val="000000"/>
                </a:solidFill>
                <a:ea typeface="MS Gothic" panose="020B0609070205080204" pitchFamily="49" charset="-128"/>
                <a:cs typeface="Arial" panose="020B0604020202020204" pitchFamily="34" charset="0"/>
              </a:endParaRPr>
            </a:p>
          </p:txBody>
        </p:sp>
        <p:sp>
          <p:nvSpPr>
            <p:cNvPr id="95" name="Rectangle 27"/>
            <p:cNvSpPr>
              <a:spLocks noChangeArrowheads="1"/>
            </p:cNvSpPr>
            <p:nvPr/>
          </p:nvSpPr>
          <p:spPr bwMode="auto">
            <a:xfrm>
              <a:off x="2722482" y="4153796"/>
              <a:ext cx="1022253" cy="20923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ctr" defTabSz="607283">
                <a:lnSpc>
                  <a:spcPct val="90000"/>
                </a:lnSpc>
                <a:defRPr/>
              </a:pPr>
              <a:r>
                <a:rPr lang="de-DE" sz="933" dirty="0">
                  <a:solidFill>
                    <a:srgbClr val="000000"/>
                  </a:solidFill>
                  <a:latin typeface="Arial" charset="0"/>
                  <a:ea typeface="ＭＳ Ｐゴシック" panose="020B0600070205080204" pitchFamily="34" charset="-128"/>
                </a:rPr>
                <a:t>Internal Services</a:t>
              </a:r>
            </a:p>
          </p:txBody>
        </p:sp>
        <p:grpSp>
          <p:nvGrpSpPr>
            <p:cNvPr id="96" name="Group 103"/>
            <p:cNvGrpSpPr>
              <a:grpSpLocks/>
            </p:cNvGrpSpPr>
            <p:nvPr/>
          </p:nvGrpSpPr>
          <p:grpSpPr bwMode="auto">
            <a:xfrm>
              <a:off x="2820064" y="4406209"/>
              <a:ext cx="838200" cy="95250"/>
              <a:chOff x="3331923" y="1824194"/>
              <a:chExt cx="1055794" cy="110960"/>
            </a:xfrm>
          </p:grpSpPr>
          <p:sp>
            <p:nvSpPr>
              <p:cNvPr id="119" name="Rectangle 28"/>
              <p:cNvSpPr>
                <a:spLocks noChangeArrowheads="1"/>
              </p:cNvSpPr>
              <p:nvPr/>
            </p:nvSpPr>
            <p:spPr bwMode="auto">
              <a:xfrm rot="-5400000">
                <a:off x="3389196" y="1772469"/>
                <a:ext cx="105413" cy="219957"/>
              </a:xfrm>
              <a:prstGeom prst="rect">
                <a:avLst/>
              </a:prstGeom>
              <a:solidFill>
                <a:srgbClr val="FFFFFF">
                  <a:alpha val="83920"/>
                </a:srgbClr>
              </a:solidFill>
              <a:ln w="63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tx1"/>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algn="ctr" defTabSz="607283">
                  <a:lnSpc>
                    <a:spcPct val="90000"/>
                  </a:lnSpc>
                  <a:spcBef>
                    <a:spcPct val="0"/>
                  </a:spcBef>
                  <a:buClrTx/>
                  <a:buNone/>
                  <a:defRPr/>
                </a:pPr>
                <a:endParaRPr lang="de-LI" altLang="en-US" sz="933">
                  <a:solidFill>
                    <a:srgbClr val="000000"/>
                  </a:solidFill>
                  <a:ea typeface="MS Gothic" panose="020B0609070205080204" pitchFamily="49" charset="-128"/>
                  <a:cs typeface="Arial" panose="020B0604020202020204" pitchFamily="34" charset="0"/>
                </a:endParaRPr>
              </a:p>
            </p:txBody>
          </p:sp>
          <p:sp>
            <p:nvSpPr>
              <p:cNvPr id="120" name="Rectangle 28"/>
              <p:cNvSpPr>
                <a:spLocks noChangeArrowheads="1"/>
              </p:cNvSpPr>
              <p:nvPr/>
            </p:nvSpPr>
            <p:spPr bwMode="auto">
              <a:xfrm rot="-5400000">
                <a:off x="3663142" y="1766921"/>
                <a:ext cx="105411" cy="219957"/>
              </a:xfrm>
              <a:prstGeom prst="rect">
                <a:avLst/>
              </a:prstGeom>
              <a:solidFill>
                <a:srgbClr val="FFFFFF">
                  <a:alpha val="83920"/>
                </a:srgbClr>
              </a:solidFill>
              <a:ln w="63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tx1"/>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algn="ctr" defTabSz="607283">
                  <a:lnSpc>
                    <a:spcPct val="90000"/>
                  </a:lnSpc>
                  <a:spcBef>
                    <a:spcPct val="0"/>
                  </a:spcBef>
                  <a:buClrTx/>
                  <a:buNone/>
                  <a:defRPr/>
                </a:pPr>
                <a:endParaRPr lang="de-LI" altLang="en-US" sz="933">
                  <a:solidFill>
                    <a:srgbClr val="000000"/>
                  </a:solidFill>
                  <a:ea typeface="MS Gothic" panose="020B0609070205080204" pitchFamily="49" charset="-128"/>
                  <a:cs typeface="Arial" panose="020B0604020202020204" pitchFamily="34" charset="0"/>
                </a:endParaRPr>
              </a:p>
            </p:txBody>
          </p:sp>
          <p:sp>
            <p:nvSpPr>
              <p:cNvPr id="127" name="Rectangle 28"/>
              <p:cNvSpPr>
                <a:spLocks noChangeArrowheads="1"/>
              </p:cNvSpPr>
              <p:nvPr/>
            </p:nvSpPr>
            <p:spPr bwMode="auto">
              <a:xfrm rot="-5400000">
                <a:off x="3939088" y="1766921"/>
                <a:ext cx="105411" cy="219957"/>
              </a:xfrm>
              <a:prstGeom prst="rect">
                <a:avLst/>
              </a:prstGeom>
              <a:solidFill>
                <a:srgbClr val="FFFFFF">
                  <a:alpha val="83920"/>
                </a:srgbClr>
              </a:solidFill>
              <a:ln w="63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tx1"/>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algn="ctr" defTabSz="607283">
                  <a:lnSpc>
                    <a:spcPct val="90000"/>
                  </a:lnSpc>
                  <a:spcBef>
                    <a:spcPct val="0"/>
                  </a:spcBef>
                  <a:buClrTx/>
                  <a:buNone/>
                  <a:defRPr/>
                </a:pPr>
                <a:endParaRPr lang="de-LI" altLang="en-US" sz="933">
                  <a:solidFill>
                    <a:srgbClr val="000000"/>
                  </a:solidFill>
                  <a:ea typeface="MS Gothic" panose="020B0609070205080204" pitchFamily="49" charset="-128"/>
                  <a:cs typeface="Arial" panose="020B0604020202020204" pitchFamily="34" charset="0"/>
                </a:endParaRPr>
              </a:p>
            </p:txBody>
          </p:sp>
          <p:sp>
            <p:nvSpPr>
              <p:cNvPr id="130" name="Rectangle 28"/>
              <p:cNvSpPr>
                <a:spLocks noChangeArrowheads="1"/>
              </p:cNvSpPr>
              <p:nvPr/>
            </p:nvSpPr>
            <p:spPr bwMode="auto">
              <a:xfrm rot="-5400000">
                <a:off x="4225033" y="1766921"/>
                <a:ext cx="105411" cy="219957"/>
              </a:xfrm>
              <a:prstGeom prst="rect">
                <a:avLst/>
              </a:prstGeom>
              <a:solidFill>
                <a:srgbClr val="FFFFFF">
                  <a:alpha val="83920"/>
                </a:srgbClr>
              </a:solidFill>
              <a:ln w="63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tx1"/>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algn="ctr" defTabSz="607283">
                  <a:lnSpc>
                    <a:spcPct val="90000"/>
                  </a:lnSpc>
                  <a:spcBef>
                    <a:spcPct val="0"/>
                  </a:spcBef>
                  <a:buClrTx/>
                  <a:buNone/>
                  <a:defRPr/>
                </a:pPr>
                <a:endParaRPr lang="de-LI" altLang="en-US" sz="933">
                  <a:solidFill>
                    <a:srgbClr val="000000"/>
                  </a:solidFill>
                  <a:ea typeface="MS Gothic" panose="020B0609070205080204" pitchFamily="49" charset="-128"/>
                  <a:cs typeface="Arial" panose="020B0604020202020204" pitchFamily="34" charset="0"/>
                </a:endParaRPr>
              </a:p>
            </p:txBody>
          </p:sp>
        </p:grpSp>
        <p:sp>
          <p:nvSpPr>
            <p:cNvPr id="97" name="Rectangle 25"/>
            <p:cNvSpPr>
              <a:spLocks noChangeArrowheads="1"/>
            </p:cNvSpPr>
            <p:nvPr/>
          </p:nvSpPr>
          <p:spPr bwMode="gray">
            <a:xfrm>
              <a:off x="3796376" y="4147446"/>
              <a:ext cx="977900" cy="425450"/>
            </a:xfrm>
            <a:prstGeom prst="rect">
              <a:avLst/>
            </a:prstGeom>
            <a:solidFill>
              <a:schemeClr val="accent5">
                <a:lumMod val="20000"/>
                <a:lumOff val="80000"/>
              </a:schemeClr>
            </a:solidFill>
            <a:ln w="9525" algn="ctr">
              <a:solidFill>
                <a:schemeClr val="accent1"/>
              </a:solidFill>
              <a:miter lim="800000"/>
              <a:headEnd/>
              <a:tailEnd/>
            </a:ln>
            <a:effectLst/>
          </p:spPr>
          <p:txBody>
            <a:bodyPr wrap="none" anchor="ctr"/>
            <a:lstStyle>
              <a:lvl1pPr defTabSz="762000">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1pPr>
              <a:lvl2pPr marL="742950" indent="-285750" defTabSz="762000">
                <a:buClr>
                  <a:schemeClr val="tx1"/>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defTabSz="762000">
                <a:buClr>
                  <a:schemeClr val="tx1"/>
                </a:buClr>
                <a:buChar char="•"/>
                <a:defRPr sz="1600">
                  <a:solidFill>
                    <a:schemeClr val="tx1"/>
                  </a:solidFill>
                  <a:latin typeface="Arial" panose="020B0604020202020204" pitchFamily="34" charset="0"/>
                  <a:ea typeface="MS PGothic" panose="020B0600070205080204" pitchFamily="34" charset="-128"/>
                </a:defRPr>
              </a:lvl3pPr>
              <a:lvl4pPr marL="1600200" indent="-228600" defTabSz="762000">
                <a:spcBef>
                  <a:spcPct val="20000"/>
                </a:spcBef>
                <a:buClr>
                  <a:schemeClr val="bg1"/>
                </a:buClr>
                <a:defRPr sz="1600">
                  <a:solidFill>
                    <a:schemeClr val="bg1"/>
                  </a:solidFill>
                  <a:latin typeface="Arial" panose="020B0604020202020204" pitchFamily="34" charset="0"/>
                  <a:ea typeface="MS PGothic" panose="020B0600070205080204" pitchFamily="34" charset="-128"/>
                </a:defRPr>
              </a:lvl4pPr>
              <a:lvl5pPr marL="2057400" indent="-228600" defTabSz="7620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algn="ctr">
                <a:lnSpc>
                  <a:spcPct val="90000"/>
                </a:lnSpc>
                <a:spcBef>
                  <a:spcPct val="0"/>
                </a:spcBef>
                <a:buClrTx/>
                <a:buFontTx/>
                <a:buNone/>
                <a:defRPr/>
              </a:pPr>
              <a:endParaRPr lang="de-LI" altLang="en-US" sz="800">
                <a:solidFill>
                  <a:srgbClr val="000000"/>
                </a:solidFill>
                <a:ea typeface="MS Gothic" panose="020B0609070205080204" pitchFamily="49" charset="-128"/>
                <a:cs typeface="Arial" panose="020B0604020202020204" pitchFamily="34" charset="0"/>
              </a:endParaRPr>
            </a:p>
          </p:txBody>
        </p:sp>
        <p:sp>
          <p:nvSpPr>
            <p:cNvPr id="98" name="Rectangle 27"/>
            <p:cNvSpPr>
              <a:spLocks noChangeArrowheads="1"/>
            </p:cNvSpPr>
            <p:nvPr/>
          </p:nvSpPr>
          <p:spPr bwMode="auto">
            <a:xfrm>
              <a:off x="3940849" y="4156971"/>
              <a:ext cx="693714" cy="20923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ctr" defTabSz="607283">
                <a:lnSpc>
                  <a:spcPct val="90000"/>
                </a:lnSpc>
                <a:defRPr/>
              </a:pPr>
              <a:r>
                <a:rPr lang="de-DE" sz="933" dirty="0">
                  <a:solidFill>
                    <a:srgbClr val="000000"/>
                  </a:solidFill>
                  <a:latin typeface="Arial" charset="0"/>
                  <a:ea typeface="ＭＳ Ｐゴシック" panose="020B0600070205080204" pitchFamily="34" charset="-128"/>
                </a:rPr>
                <a:t>Provider 1</a:t>
              </a:r>
            </a:p>
          </p:txBody>
        </p:sp>
        <p:sp>
          <p:nvSpPr>
            <p:cNvPr id="99" name="Rectangle 106"/>
            <p:cNvSpPr>
              <a:spLocks noChangeArrowheads="1"/>
            </p:cNvSpPr>
            <p:nvPr/>
          </p:nvSpPr>
          <p:spPr bwMode="gray">
            <a:xfrm>
              <a:off x="5450551" y="4141096"/>
              <a:ext cx="976313" cy="425450"/>
            </a:xfrm>
            <a:prstGeom prst="rect">
              <a:avLst/>
            </a:prstGeom>
            <a:solidFill>
              <a:schemeClr val="accent5">
                <a:lumMod val="20000"/>
                <a:lumOff val="80000"/>
              </a:schemeClr>
            </a:solidFill>
            <a:ln w="9525" algn="ctr">
              <a:solidFill>
                <a:schemeClr val="accent1"/>
              </a:solidFill>
              <a:miter lim="800000"/>
              <a:headEnd/>
              <a:tailEnd/>
            </a:ln>
            <a:effectLst/>
          </p:spPr>
          <p:txBody>
            <a:bodyPr wrap="none" anchor="ctr"/>
            <a:lstStyle>
              <a:lvl1pPr defTabSz="762000">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1pPr>
              <a:lvl2pPr marL="742950" indent="-285750" defTabSz="762000">
                <a:buClr>
                  <a:schemeClr val="tx1"/>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defTabSz="762000">
                <a:buClr>
                  <a:schemeClr val="tx1"/>
                </a:buClr>
                <a:buChar char="•"/>
                <a:defRPr sz="1600">
                  <a:solidFill>
                    <a:schemeClr val="tx1"/>
                  </a:solidFill>
                  <a:latin typeface="Arial" panose="020B0604020202020204" pitchFamily="34" charset="0"/>
                  <a:ea typeface="MS PGothic" panose="020B0600070205080204" pitchFamily="34" charset="-128"/>
                </a:defRPr>
              </a:lvl3pPr>
              <a:lvl4pPr marL="1600200" indent="-228600" defTabSz="762000">
                <a:spcBef>
                  <a:spcPct val="20000"/>
                </a:spcBef>
                <a:buClr>
                  <a:schemeClr val="bg1"/>
                </a:buClr>
                <a:defRPr sz="1600">
                  <a:solidFill>
                    <a:schemeClr val="bg1"/>
                  </a:solidFill>
                  <a:latin typeface="Arial" panose="020B0604020202020204" pitchFamily="34" charset="0"/>
                  <a:ea typeface="MS PGothic" panose="020B0600070205080204" pitchFamily="34" charset="-128"/>
                </a:defRPr>
              </a:lvl4pPr>
              <a:lvl5pPr marL="2057400" indent="-228600" defTabSz="7620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defTabSz="7620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defTabSz="7620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defTabSz="7620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defTabSz="7620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algn="ctr">
                <a:lnSpc>
                  <a:spcPct val="90000"/>
                </a:lnSpc>
                <a:spcBef>
                  <a:spcPct val="0"/>
                </a:spcBef>
                <a:buClrTx/>
                <a:buFontTx/>
                <a:buNone/>
                <a:defRPr/>
              </a:pPr>
              <a:endParaRPr lang="de-LI" altLang="en-US" sz="800">
                <a:solidFill>
                  <a:srgbClr val="000000"/>
                </a:solidFill>
                <a:ea typeface="MS Gothic" panose="020B0609070205080204" pitchFamily="49" charset="-128"/>
                <a:cs typeface="Arial" panose="020B0604020202020204" pitchFamily="34" charset="0"/>
              </a:endParaRPr>
            </a:p>
          </p:txBody>
        </p:sp>
        <p:sp>
          <p:nvSpPr>
            <p:cNvPr id="100" name="Rectangle 27"/>
            <p:cNvSpPr>
              <a:spLocks noChangeArrowheads="1"/>
            </p:cNvSpPr>
            <p:nvPr/>
          </p:nvSpPr>
          <p:spPr bwMode="auto">
            <a:xfrm>
              <a:off x="5593437" y="4149033"/>
              <a:ext cx="693714" cy="20923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spAutoFit/>
            </a:bodyPr>
            <a:lstStyle/>
            <a:p>
              <a:pPr algn="ctr" defTabSz="607283">
                <a:lnSpc>
                  <a:spcPct val="90000"/>
                </a:lnSpc>
                <a:defRPr/>
              </a:pPr>
              <a:r>
                <a:rPr lang="de-DE" sz="933" dirty="0">
                  <a:solidFill>
                    <a:srgbClr val="000000"/>
                  </a:solidFill>
                  <a:latin typeface="Arial" charset="0"/>
                  <a:ea typeface="ＭＳ Ｐゴシック" panose="020B0600070205080204" pitchFamily="34" charset="-128"/>
                </a:rPr>
                <a:t>Provider n</a:t>
              </a:r>
            </a:p>
          </p:txBody>
        </p:sp>
        <p:grpSp>
          <p:nvGrpSpPr>
            <p:cNvPr id="101" name="Group 108"/>
            <p:cNvGrpSpPr>
              <a:grpSpLocks/>
            </p:cNvGrpSpPr>
            <p:nvPr/>
          </p:nvGrpSpPr>
          <p:grpSpPr bwMode="auto">
            <a:xfrm>
              <a:off x="3851939" y="4409384"/>
              <a:ext cx="839787" cy="93662"/>
              <a:chOff x="3331923" y="1824194"/>
              <a:chExt cx="1055794" cy="110960"/>
            </a:xfrm>
          </p:grpSpPr>
          <p:sp>
            <p:nvSpPr>
              <p:cNvPr id="112" name="Rectangle 115"/>
              <p:cNvSpPr>
                <a:spLocks noChangeArrowheads="1"/>
              </p:cNvSpPr>
              <p:nvPr/>
            </p:nvSpPr>
            <p:spPr bwMode="auto">
              <a:xfrm rot="-5400000">
                <a:off x="3390032" y="1771726"/>
                <a:ext cx="105319" cy="221537"/>
              </a:xfrm>
              <a:prstGeom prst="rect">
                <a:avLst/>
              </a:prstGeom>
              <a:solidFill>
                <a:srgbClr val="FFFFFF">
                  <a:alpha val="83920"/>
                </a:srgbClr>
              </a:solidFill>
              <a:ln w="63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tx1"/>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algn="ctr" defTabSz="607283">
                  <a:lnSpc>
                    <a:spcPct val="90000"/>
                  </a:lnSpc>
                  <a:spcBef>
                    <a:spcPct val="0"/>
                  </a:spcBef>
                  <a:buClrTx/>
                  <a:buNone/>
                  <a:defRPr/>
                </a:pPr>
                <a:endParaRPr lang="de-LI" altLang="en-US" sz="933">
                  <a:solidFill>
                    <a:srgbClr val="000000"/>
                  </a:solidFill>
                  <a:ea typeface="MS Gothic" panose="020B0609070205080204" pitchFamily="49" charset="-128"/>
                  <a:cs typeface="Arial" panose="020B0604020202020204" pitchFamily="34" charset="0"/>
                </a:endParaRPr>
              </a:p>
            </p:txBody>
          </p:sp>
          <p:sp>
            <p:nvSpPr>
              <p:cNvPr id="113" name="Rectangle 28"/>
              <p:cNvSpPr>
                <a:spLocks noChangeArrowheads="1"/>
              </p:cNvSpPr>
              <p:nvPr/>
            </p:nvSpPr>
            <p:spPr bwMode="auto">
              <a:xfrm rot="-5400000">
                <a:off x="3663462" y="1766084"/>
                <a:ext cx="105319" cy="221538"/>
              </a:xfrm>
              <a:prstGeom prst="rect">
                <a:avLst/>
              </a:prstGeom>
              <a:solidFill>
                <a:srgbClr val="FFFFFF">
                  <a:alpha val="83920"/>
                </a:srgbClr>
              </a:solidFill>
              <a:ln w="63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tx1"/>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algn="ctr" defTabSz="607283">
                  <a:lnSpc>
                    <a:spcPct val="90000"/>
                  </a:lnSpc>
                  <a:spcBef>
                    <a:spcPct val="0"/>
                  </a:spcBef>
                  <a:buClrTx/>
                  <a:buNone/>
                  <a:defRPr/>
                </a:pPr>
                <a:endParaRPr lang="de-LI" altLang="en-US" sz="933">
                  <a:solidFill>
                    <a:srgbClr val="000000"/>
                  </a:solidFill>
                  <a:ea typeface="MS Gothic" panose="020B0609070205080204" pitchFamily="49" charset="-128"/>
                  <a:cs typeface="Arial" panose="020B0604020202020204" pitchFamily="34" charset="0"/>
                </a:endParaRPr>
              </a:p>
            </p:txBody>
          </p:sp>
          <p:sp>
            <p:nvSpPr>
              <p:cNvPr id="114" name="Rectangle 28"/>
              <p:cNvSpPr>
                <a:spLocks noChangeArrowheads="1"/>
              </p:cNvSpPr>
              <p:nvPr/>
            </p:nvSpPr>
            <p:spPr bwMode="auto">
              <a:xfrm rot="-5400000">
                <a:off x="3938886" y="1766084"/>
                <a:ext cx="105319" cy="221538"/>
              </a:xfrm>
              <a:prstGeom prst="rect">
                <a:avLst/>
              </a:prstGeom>
              <a:solidFill>
                <a:srgbClr val="FFFFFF">
                  <a:alpha val="83920"/>
                </a:srgbClr>
              </a:solidFill>
              <a:ln w="63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tx1"/>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algn="ctr" defTabSz="607283">
                  <a:lnSpc>
                    <a:spcPct val="90000"/>
                  </a:lnSpc>
                  <a:spcBef>
                    <a:spcPct val="0"/>
                  </a:spcBef>
                  <a:buClrTx/>
                  <a:buNone/>
                  <a:defRPr/>
                </a:pPr>
                <a:endParaRPr lang="de-LI" altLang="en-US" sz="933">
                  <a:solidFill>
                    <a:srgbClr val="000000"/>
                  </a:solidFill>
                  <a:ea typeface="MS Gothic" panose="020B0609070205080204" pitchFamily="49" charset="-128"/>
                  <a:cs typeface="Arial" panose="020B0604020202020204" pitchFamily="34" charset="0"/>
                </a:endParaRPr>
              </a:p>
            </p:txBody>
          </p:sp>
          <p:sp>
            <p:nvSpPr>
              <p:cNvPr id="115" name="Rectangle 28"/>
              <p:cNvSpPr>
                <a:spLocks noChangeArrowheads="1"/>
              </p:cNvSpPr>
              <p:nvPr/>
            </p:nvSpPr>
            <p:spPr bwMode="auto">
              <a:xfrm rot="-5400000">
                <a:off x="4224289" y="1766085"/>
                <a:ext cx="105319" cy="221537"/>
              </a:xfrm>
              <a:prstGeom prst="rect">
                <a:avLst/>
              </a:prstGeom>
              <a:solidFill>
                <a:srgbClr val="FFFFFF">
                  <a:alpha val="83920"/>
                </a:srgbClr>
              </a:solidFill>
              <a:ln w="63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tx1"/>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algn="ctr" defTabSz="607283">
                  <a:lnSpc>
                    <a:spcPct val="90000"/>
                  </a:lnSpc>
                  <a:spcBef>
                    <a:spcPct val="0"/>
                  </a:spcBef>
                  <a:buClrTx/>
                  <a:buNone/>
                  <a:defRPr/>
                </a:pPr>
                <a:endParaRPr lang="de-LI" altLang="en-US" sz="933">
                  <a:solidFill>
                    <a:srgbClr val="000000"/>
                  </a:solidFill>
                  <a:ea typeface="MS Gothic" panose="020B0609070205080204" pitchFamily="49" charset="-128"/>
                  <a:cs typeface="Arial" panose="020B0604020202020204" pitchFamily="34" charset="0"/>
                </a:endParaRPr>
              </a:p>
            </p:txBody>
          </p:sp>
        </p:grpSp>
        <p:grpSp>
          <p:nvGrpSpPr>
            <p:cNvPr id="102" name="Group 109"/>
            <p:cNvGrpSpPr>
              <a:grpSpLocks/>
            </p:cNvGrpSpPr>
            <p:nvPr/>
          </p:nvGrpSpPr>
          <p:grpSpPr bwMode="auto">
            <a:xfrm>
              <a:off x="5517226" y="4399859"/>
              <a:ext cx="839788" cy="92075"/>
              <a:chOff x="3331923" y="1824194"/>
              <a:chExt cx="1055794" cy="110960"/>
            </a:xfrm>
          </p:grpSpPr>
          <p:sp>
            <p:nvSpPr>
              <p:cNvPr id="108" name="Rectangle 111"/>
              <p:cNvSpPr>
                <a:spLocks noChangeArrowheads="1"/>
              </p:cNvSpPr>
              <p:nvPr/>
            </p:nvSpPr>
            <p:spPr bwMode="auto">
              <a:xfrm rot="-5400000">
                <a:off x="3389126" y="1770818"/>
                <a:ext cx="107134" cy="221538"/>
              </a:xfrm>
              <a:prstGeom prst="rect">
                <a:avLst/>
              </a:prstGeom>
              <a:solidFill>
                <a:srgbClr val="FFFFFF">
                  <a:alpha val="83920"/>
                </a:srgbClr>
              </a:solidFill>
              <a:ln w="63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tx1"/>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algn="ctr" defTabSz="607283">
                  <a:lnSpc>
                    <a:spcPct val="90000"/>
                  </a:lnSpc>
                  <a:spcBef>
                    <a:spcPct val="0"/>
                  </a:spcBef>
                  <a:buClrTx/>
                  <a:buNone/>
                  <a:defRPr/>
                </a:pPr>
                <a:endParaRPr lang="de-LI" altLang="en-US" sz="933">
                  <a:solidFill>
                    <a:srgbClr val="000000"/>
                  </a:solidFill>
                  <a:ea typeface="MS Gothic" panose="020B0609070205080204" pitchFamily="49" charset="-128"/>
                  <a:cs typeface="Arial" panose="020B0604020202020204" pitchFamily="34" charset="0"/>
                </a:endParaRPr>
              </a:p>
            </p:txBody>
          </p:sp>
          <p:sp>
            <p:nvSpPr>
              <p:cNvPr id="109" name="Rectangle 28"/>
              <p:cNvSpPr>
                <a:spLocks noChangeArrowheads="1"/>
              </p:cNvSpPr>
              <p:nvPr/>
            </p:nvSpPr>
            <p:spPr bwMode="auto">
              <a:xfrm rot="-5400000">
                <a:off x="3662553" y="1766993"/>
                <a:ext cx="107134" cy="221536"/>
              </a:xfrm>
              <a:prstGeom prst="rect">
                <a:avLst/>
              </a:prstGeom>
              <a:solidFill>
                <a:srgbClr val="FFFFFF">
                  <a:alpha val="83920"/>
                </a:srgbClr>
              </a:solidFill>
              <a:ln w="63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tx1"/>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algn="ctr" defTabSz="607283">
                  <a:lnSpc>
                    <a:spcPct val="90000"/>
                  </a:lnSpc>
                  <a:spcBef>
                    <a:spcPct val="0"/>
                  </a:spcBef>
                  <a:buClrTx/>
                  <a:buNone/>
                  <a:defRPr/>
                </a:pPr>
                <a:endParaRPr lang="de-LI" altLang="en-US" sz="933">
                  <a:solidFill>
                    <a:srgbClr val="000000"/>
                  </a:solidFill>
                  <a:ea typeface="MS Gothic" panose="020B0609070205080204" pitchFamily="49" charset="-128"/>
                  <a:cs typeface="Arial" panose="020B0604020202020204" pitchFamily="34" charset="0"/>
                </a:endParaRPr>
              </a:p>
            </p:txBody>
          </p:sp>
          <p:sp>
            <p:nvSpPr>
              <p:cNvPr id="110" name="Rectangle 28"/>
              <p:cNvSpPr>
                <a:spLocks noChangeArrowheads="1"/>
              </p:cNvSpPr>
              <p:nvPr/>
            </p:nvSpPr>
            <p:spPr bwMode="auto">
              <a:xfrm rot="-5400000">
                <a:off x="3937978" y="1766993"/>
                <a:ext cx="107134" cy="221536"/>
              </a:xfrm>
              <a:prstGeom prst="rect">
                <a:avLst/>
              </a:prstGeom>
              <a:solidFill>
                <a:srgbClr val="FFFFFF">
                  <a:alpha val="83920"/>
                </a:srgbClr>
              </a:solidFill>
              <a:ln w="63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tx1"/>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algn="ctr" defTabSz="607283">
                  <a:lnSpc>
                    <a:spcPct val="90000"/>
                  </a:lnSpc>
                  <a:spcBef>
                    <a:spcPct val="0"/>
                  </a:spcBef>
                  <a:buClrTx/>
                  <a:buNone/>
                  <a:defRPr/>
                </a:pPr>
                <a:endParaRPr lang="de-LI" altLang="en-US" sz="933">
                  <a:solidFill>
                    <a:srgbClr val="000000"/>
                  </a:solidFill>
                  <a:ea typeface="MS Gothic" panose="020B0609070205080204" pitchFamily="49" charset="-128"/>
                  <a:cs typeface="Arial" panose="020B0604020202020204" pitchFamily="34" charset="0"/>
                </a:endParaRPr>
              </a:p>
            </p:txBody>
          </p:sp>
          <p:sp>
            <p:nvSpPr>
              <p:cNvPr id="111" name="Rectangle 28"/>
              <p:cNvSpPr>
                <a:spLocks noChangeArrowheads="1"/>
              </p:cNvSpPr>
              <p:nvPr/>
            </p:nvSpPr>
            <p:spPr bwMode="auto">
              <a:xfrm rot="-5400000">
                <a:off x="4223382" y="1766991"/>
                <a:ext cx="107134" cy="221538"/>
              </a:xfrm>
              <a:prstGeom prst="rect">
                <a:avLst/>
              </a:prstGeom>
              <a:solidFill>
                <a:srgbClr val="FFFFFF">
                  <a:alpha val="83920"/>
                </a:srgbClr>
              </a:solidFill>
              <a:ln w="63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ea typeface="MS PGothic" panose="020B0600070205080204" pitchFamily="34" charset="-128"/>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ea typeface="MS PGothic" panose="020B0600070205080204" pitchFamily="34" charset="-128"/>
                  </a:defRPr>
                </a:lvl2pPr>
                <a:lvl3pPr marL="1143000" indent="-228600">
                  <a:buClr>
                    <a:schemeClr val="tx1"/>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bg1"/>
                  </a:buCl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lr>
                    <a:schemeClr val="bg1"/>
                  </a:buClr>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MS PGothic" panose="020B0600070205080204" pitchFamily="34" charset="-128"/>
                  </a:defRPr>
                </a:lvl9pPr>
              </a:lstStyle>
              <a:p>
                <a:pPr algn="ctr" defTabSz="607283">
                  <a:lnSpc>
                    <a:spcPct val="90000"/>
                  </a:lnSpc>
                  <a:spcBef>
                    <a:spcPct val="0"/>
                  </a:spcBef>
                  <a:buClrTx/>
                  <a:buNone/>
                  <a:defRPr/>
                </a:pPr>
                <a:endParaRPr lang="de-LI" altLang="en-US" sz="933">
                  <a:solidFill>
                    <a:srgbClr val="000000"/>
                  </a:solidFill>
                  <a:ea typeface="MS Gothic" panose="020B0609070205080204" pitchFamily="49" charset="-128"/>
                  <a:cs typeface="Arial" panose="020B0604020202020204" pitchFamily="34" charset="0"/>
                </a:endParaRPr>
              </a:p>
            </p:txBody>
          </p:sp>
        </p:grpSp>
        <p:sp>
          <p:nvSpPr>
            <p:cNvPr id="103" name="Rectangle 110"/>
            <p:cNvSpPr>
              <a:spLocks noChangeArrowheads="1"/>
            </p:cNvSpPr>
            <p:nvPr/>
          </p:nvSpPr>
          <p:spPr bwMode="auto">
            <a:xfrm>
              <a:off x="4923607" y="4129984"/>
              <a:ext cx="337924" cy="29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defTabSz="607283">
                <a:lnSpc>
                  <a:spcPct val="90000"/>
                </a:lnSpc>
                <a:defRPr/>
              </a:pPr>
              <a:r>
                <a:rPr lang="de-DE" altLang="en-US" sz="1600">
                  <a:solidFill>
                    <a:srgbClr val="000000"/>
                  </a:solidFill>
                </a:rPr>
                <a:t>...</a:t>
              </a:r>
              <a:endParaRPr lang="en-US" altLang="en-US" sz="1600">
                <a:solidFill>
                  <a:srgbClr val="FBCA98"/>
                </a:solidFill>
              </a:endParaRPr>
            </a:p>
          </p:txBody>
        </p:sp>
        <p:cxnSp>
          <p:nvCxnSpPr>
            <p:cNvPr id="104" name="Straight Connector 6"/>
            <p:cNvCxnSpPr>
              <a:cxnSpLocks noChangeShapeType="1"/>
              <a:stCxn id="94" idx="0"/>
            </p:cNvCxnSpPr>
            <p:nvPr/>
          </p:nvCxnSpPr>
          <p:spPr bwMode="auto">
            <a:xfrm flipH="1" flipV="1">
              <a:off x="3226464" y="3729934"/>
              <a:ext cx="0" cy="4175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05" name="Straight Connector 129"/>
            <p:cNvCxnSpPr>
              <a:cxnSpLocks noChangeShapeType="1"/>
            </p:cNvCxnSpPr>
            <p:nvPr/>
          </p:nvCxnSpPr>
          <p:spPr bwMode="auto">
            <a:xfrm flipH="1" flipV="1">
              <a:off x="4109114" y="3736589"/>
              <a:ext cx="0" cy="4175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06" name="Straight Connector 130"/>
            <p:cNvCxnSpPr>
              <a:cxnSpLocks noChangeShapeType="1"/>
            </p:cNvCxnSpPr>
            <p:nvPr/>
          </p:nvCxnSpPr>
          <p:spPr bwMode="auto">
            <a:xfrm flipH="1" flipV="1">
              <a:off x="5652164" y="3736589"/>
              <a:ext cx="0" cy="41751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107" name="Rectangle 6"/>
            <p:cNvSpPr>
              <a:spLocks noChangeArrowheads="1"/>
            </p:cNvSpPr>
            <p:nvPr/>
          </p:nvSpPr>
          <p:spPr bwMode="auto">
            <a:xfrm>
              <a:off x="3143914" y="3491809"/>
              <a:ext cx="2857500" cy="227012"/>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defTabSz="607283">
                <a:lnSpc>
                  <a:spcPct val="90000"/>
                </a:lnSpc>
                <a:defRPr/>
              </a:pPr>
              <a:r>
                <a:rPr lang="de-DE" altLang="en-US" sz="933" dirty="0">
                  <a:solidFill>
                    <a:prstClr val="black"/>
                  </a:solidFill>
                </a:rPr>
                <a:t>Service Integration</a:t>
              </a:r>
            </a:p>
          </p:txBody>
        </p:sp>
      </p:grpSp>
    </p:spTree>
    <p:extLst>
      <p:ext uri="{BB962C8B-B14F-4D97-AF65-F5344CB8AC3E}">
        <p14:creationId xmlns:p14="http://schemas.microsoft.com/office/powerpoint/2010/main" val="22213062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2"/>
          <p:cNvSpPr txBox="1">
            <a:spLocks noGrp="1"/>
          </p:cNvSpPr>
          <p:nvPr>
            <p:ph type="title"/>
          </p:nvPr>
        </p:nvSpPr>
        <p:spPr>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40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Financial Management</a:t>
            </a:r>
            <a:endParaRPr lang="en-US" sz="2400" b="1" dirty="0">
              <a:solidFill>
                <a:srgbClr val="FFFF00"/>
              </a:solidFill>
              <a:latin typeface="Arial" charset="0"/>
              <a:ea typeface="Arial" charset="0"/>
              <a:cs typeface="Arial" charset="0"/>
            </a:endParaRPr>
          </a:p>
        </p:txBody>
      </p:sp>
      <p:sp>
        <p:nvSpPr>
          <p:cNvPr id="4" name="Content Placeholder 3"/>
          <p:cNvSpPr>
            <a:spLocks noGrp="1"/>
          </p:cNvSpPr>
          <p:nvPr>
            <p:ph sz="half" idx="1"/>
          </p:nvPr>
        </p:nvSpPr>
        <p:spPr>
          <a:xfrm>
            <a:off x="616710" y="1452763"/>
            <a:ext cx="4347301" cy="5197821"/>
          </a:xfrm>
        </p:spPr>
        <p:txBody>
          <a:bodyPr>
            <a:normAutofit fontScale="92500" lnSpcReduction="10000"/>
          </a:bodyPr>
          <a:lstStyle/>
          <a:p>
            <a:pPr marL="115885" indent="-115885" defTabSz="607283">
              <a:spcBef>
                <a:spcPts val="600"/>
              </a:spcBef>
            </a:pPr>
            <a:r>
              <a:rPr lang="en-US" sz="1600" dirty="0">
                <a:solidFill>
                  <a:prstClr val="white"/>
                </a:solidFill>
                <a:latin typeface="Arial Narrow" panose="020B0606020202030204" pitchFamily="34" charset="0"/>
              </a:rPr>
              <a:t>The aim of Financial Management is to give accurate and cost effective stewardship of IT assets and resources used in providing IT Services. It is used to plan, control and recover costs expended in providing the IT Services negotiated and agreed to in a service-level agreement (SLA).</a:t>
            </a:r>
            <a:endParaRPr lang="de-DE" sz="1600" dirty="0">
              <a:solidFill>
                <a:prstClr val="white"/>
              </a:solidFill>
              <a:latin typeface="Arial Narrow" panose="020B0606020202030204" pitchFamily="34" charset="0"/>
            </a:endParaRPr>
          </a:p>
          <a:p>
            <a:pPr marL="115885" indent="-115885" defTabSz="607283">
              <a:spcBef>
                <a:spcPts val="600"/>
              </a:spcBef>
            </a:pPr>
            <a:r>
              <a:rPr lang="de-DE" sz="1600" dirty="0">
                <a:solidFill>
                  <a:prstClr val="white"/>
                </a:solidFill>
                <a:latin typeface="Arial Narrow" panose="020B0606020202030204" pitchFamily="34" charset="0"/>
              </a:rPr>
              <a:t>Specific to Cloud, a key actvity is to </a:t>
            </a:r>
            <a:r>
              <a:rPr lang="en-US" sz="1600" dirty="0">
                <a:solidFill>
                  <a:prstClr val="white"/>
                </a:solidFill>
                <a:latin typeface="Arial Narrow" panose="020B0606020202030204" pitchFamily="34" charset="0"/>
              </a:rPr>
              <a:t>aggregate, compare, estimate, provision, and manage cloud services and associated costs across multiple providers. Value proposition:</a:t>
            </a:r>
            <a:endParaRPr lang="de-DE" sz="1600" dirty="0">
              <a:solidFill>
                <a:prstClr val="white"/>
              </a:solidFill>
              <a:latin typeface="Arial Narrow" panose="020B0606020202030204" pitchFamily="34" charset="0"/>
            </a:endParaRPr>
          </a:p>
          <a:p>
            <a:pPr marL="357708" lvl="1" indent="-122764" defTabSz="607283"/>
            <a:r>
              <a:rPr lang="en-US" sz="1600" b="1" dirty="0">
                <a:solidFill>
                  <a:prstClr val="white"/>
                </a:solidFill>
                <a:latin typeface="Arial Narrow" panose="020B0606020202030204" pitchFamily="34" charset="0"/>
              </a:rPr>
              <a:t>Reduce shadow IT </a:t>
            </a:r>
            <a:r>
              <a:rPr lang="en-US" sz="1600" dirty="0">
                <a:solidFill>
                  <a:prstClr val="white"/>
                </a:solidFill>
                <a:latin typeface="Arial Narrow" panose="020B0606020202030204" pitchFamily="34" charset="0"/>
              </a:rPr>
              <a:t>– flexibility of choice for end users within the organization’s compliance framework.</a:t>
            </a:r>
          </a:p>
          <a:p>
            <a:pPr marL="357708" lvl="1" indent="-122764" defTabSz="607283"/>
            <a:r>
              <a:rPr lang="en-US" sz="1600" b="1" dirty="0">
                <a:solidFill>
                  <a:prstClr val="white"/>
                </a:solidFill>
                <a:latin typeface="Arial Narrow" panose="020B0606020202030204" pitchFamily="34" charset="0"/>
              </a:rPr>
              <a:t>Rapid financial decision making </a:t>
            </a:r>
            <a:r>
              <a:rPr lang="en-US" sz="1600" dirty="0">
                <a:solidFill>
                  <a:prstClr val="white"/>
                </a:solidFill>
                <a:latin typeface="Arial Narrow" panose="020B0606020202030204" pitchFamily="34" charset="0"/>
              </a:rPr>
              <a:t>for the CIO by consolidating all cloud service costs on a single dashboard.</a:t>
            </a:r>
          </a:p>
          <a:p>
            <a:pPr marL="357708" lvl="1" indent="-122764" defTabSz="607283"/>
            <a:r>
              <a:rPr lang="en-US" sz="1600" b="1" dirty="0">
                <a:solidFill>
                  <a:prstClr val="white"/>
                </a:solidFill>
                <a:latin typeface="Arial Narrow" panose="020B0606020202030204" pitchFamily="34" charset="0"/>
              </a:rPr>
              <a:t>Negotiate better T&amp;C’s </a:t>
            </a:r>
            <a:r>
              <a:rPr lang="en-US" sz="1600" dirty="0">
                <a:solidFill>
                  <a:prstClr val="white"/>
                </a:solidFill>
                <a:latin typeface="Arial Narrow" panose="020B0606020202030204" pitchFamily="34" charset="0"/>
              </a:rPr>
              <a:t>with Cloud providers based on performance visibility.</a:t>
            </a:r>
          </a:p>
          <a:p>
            <a:pPr marL="357708" lvl="1" indent="-122764" defTabSz="607283"/>
            <a:r>
              <a:rPr lang="en-US" sz="1600" dirty="0">
                <a:solidFill>
                  <a:prstClr val="white"/>
                </a:solidFill>
                <a:latin typeface="Arial Narrow" panose="020B0606020202030204" pitchFamily="34" charset="0"/>
              </a:rPr>
              <a:t>Enforce organizational </a:t>
            </a:r>
            <a:r>
              <a:rPr lang="en-US" sz="1600" b="1" dirty="0">
                <a:solidFill>
                  <a:prstClr val="white"/>
                </a:solidFill>
                <a:latin typeface="Arial Narrow" panose="020B0606020202030204" pitchFamily="34" charset="0"/>
              </a:rPr>
              <a:t>policy compliance </a:t>
            </a:r>
            <a:r>
              <a:rPr lang="en-US" sz="1600" dirty="0">
                <a:solidFill>
                  <a:prstClr val="white"/>
                </a:solidFill>
                <a:latin typeface="Arial Narrow" panose="020B0606020202030204" pitchFamily="34" charset="0"/>
              </a:rPr>
              <a:t>for service selection – based on cost, location, workload or performance requirements.</a:t>
            </a:r>
          </a:p>
          <a:p>
            <a:pPr marL="357708" lvl="1" indent="-122764" defTabSz="607283"/>
            <a:r>
              <a:rPr lang="en-US" sz="1600" b="1" dirty="0">
                <a:solidFill>
                  <a:prstClr val="white"/>
                </a:solidFill>
                <a:latin typeface="Arial Narrow" panose="020B0606020202030204" pitchFamily="34" charset="0"/>
              </a:rPr>
              <a:t>Integrated service management </a:t>
            </a:r>
            <a:r>
              <a:rPr lang="en-US" sz="1600" dirty="0">
                <a:solidFill>
                  <a:prstClr val="white"/>
                </a:solidFill>
                <a:latin typeface="Arial Narrow" panose="020B0606020202030204" pitchFamily="34" charset="0"/>
              </a:rPr>
              <a:t>across traditional and cloud IT services – enabling the virtual data center.</a:t>
            </a:r>
            <a:endParaRPr lang="de-DE" sz="1600" dirty="0">
              <a:solidFill>
                <a:prstClr val="white"/>
              </a:solidFill>
              <a:latin typeface="Arial Narrow" panose="020B0606020202030204" pitchFamily="34" charset="0"/>
            </a:endParaRPr>
          </a:p>
          <a:p>
            <a:pPr marL="115885" indent="-115885" defTabSz="607283">
              <a:spcBef>
                <a:spcPts val="600"/>
              </a:spcBef>
            </a:pPr>
            <a:r>
              <a:rPr lang="de-DE" sz="1600" dirty="0">
                <a:solidFill>
                  <a:prstClr val="white"/>
                </a:solidFill>
                <a:latin typeface="Arial Narrow" panose="020B0606020202030204" pitchFamily="34" charset="0"/>
              </a:rPr>
              <a:t>Understand Development and Operations Costs, enable appropriate Billing</a:t>
            </a:r>
            <a:endParaRPr lang="en-US" sz="1600" dirty="0">
              <a:solidFill>
                <a:prstClr val="white"/>
              </a:solidFill>
              <a:latin typeface="Arial Narrow" panose="020B0606020202030204" pitchFamily="34" charset="0"/>
            </a:endParaRPr>
          </a:p>
          <a:p>
            <a:endParaRPr lang="en-US" dirty="0"/>
          </a:p>
        </p:txBody>
      </p:sp>
      <p:sp>
        <p:nvSpPr>
          <p:cNvPr id="5" name="Content Placeholder 4"/>
          <p:cNvSpPr>
            <a:spLocks noGrp="1"/>
          </p:cNvSpPr>
          <p:nvPr>
            <p:ph sz="half" idx="2"/>
          </p:nvPr>
        </p:nvSpPr>
        <p:spPr/>
        <p:txBody>
          <a:bodyPr>
            <a:normAutofit fontScale="92500" lnSpcReduction="10000"/>
          </a:bodyPr>
          <a:lstStyle/>
          <a:p>
            <a:endParaRPr lang="en-US"/>
          </a:p>
        </p:txBody>
      </p:sp>
      <p:pic>
        <p:nvPicPr>
          <p:cNvPr id="60" name="Picture 2"/>
          <p:cNvPicPr>
            <a:picLocks noChangeAspect="1" noChangeArrowheads="1"/>
          </p:cNvPicPr>
          <p:nvPr/>
        </p:nvPicPr>
        <p:blipFill rotWithShape="1">
          <a:blip r:embed="rId3"/>
          <a:srcRect t="21236" b="19876"/>
          <a:stretch/>
        </p:blipFill>
        <p:spPr bwMode="auto">
          <a:xfrm>
            <a:off x="5070543" y="2150412"/>
            <a:ext cx="7010520" cy="2020223"/>
          </a:xfrm>
          <a:prstGeom prst="rect">
            <a:avLst/>
          </a:prstGeom>
          <a:noFill/>
          <a:ln w="9525">
            <a:noFill/>
            <a:miter lim="800000"/>
            <a:headEnd/>
            <a:tailEnd/>
          </a:ln>
          <a:effectLst/>
        </p:spPr>
      </p:pic>
    </p:spTree>
    <p:extLst>
      <p:ext uri="{BB962C8B-B14F-4D97-AF65-F5344CB8AC3E}">
        <p14:creationId xmlns:p14="http://schemas.microsoft.com/office/powerpoint/2010/main" val="2904510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2"/>
          <p:cNvSpPr txBox="1">
            <a:spLocks noGrp="1"/>
          </p:cNvSpPr>
          <p:nvPr>
            <p:ph type="title"/>
          </p:nvPr>
        </p:nvSpPr>
        <p:spPr>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40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Business Performance</a:t>
            </a:r>
            <a:endParaRPr lang="en-US" sz="2400" b="1" dirty="0">
              <a:solidFill>
                <a:srgbClr val="FFFF00"/>
              </a:solidFill>
              <a:latin typeface="Arial" charset="0"/>
              <a:ea typeface="Arial" charset="0"/>
              <a:cs typeface="Arial" charset="0"/>
            </a:endParaRPr>
          </a:p>
        </p:txBody>
      </p:sp>
      <p:sp>
        <p:nvSpPr>
          <p:cNvPr id="2" name="Content Placeholder 1"/>
          <p:cNvSpPr>
            <a:spLocks noGrp="1"/>
          </p:cNvSpPr>
          <p:nvPr>
            <p:ph sz="half" idx="1"/>
          </p:nvPr>
        </p:nvSpPr>
        <p:spPr>
          <a:xfrm>
            <a:off x="484891" y="1477850"/>
            <a:ext cx="5347106" cy="4351339"/>
          </a:xfrm>
        </p:spPr>
        <p:txBody>
          <a:bodyPr>
            <a:noAutofit/>
          </a:bodyPr>
          <a:lstStyle/>
          <a:p>
            <a:pPr marL="115885" indent="-115885" defTabSz="607283">
              <a:spcBef>
                <a:spcPts val="600"/>
              </a:spcBef>
            </a:pPr>
            <a:r>
              <a:rPr lang="en-US" sz="1500" dirty="0">
                <a:solidFill>
                  <a:prstClr val="white"/>
                </a:solidFill>
                <a:latin typeface="Arial Narrow" panose="020B0606020202030204" pitchFamily="34" charset="0"/>
              </a:rPr>
              <a:t>Business-oriented operational insight - </a:t>
            </a:r>
            <a:r>
              <a:rPr lang="en-US" sz="1500" b="1" dirty="0">
                <a:solidFill>
                  <a:prstClr val="white"/>
                </a:solidFill>
                <a:latin typeface="Arial Narrow" panose="020B0606020202030204" pitchFamily="34" charset="0"/>
              </a:rPr>
              <a:t>Alignment of Business Performance with Service Management and Operations </a:t>
            </a:r>
            <a:r>
              <a:rPr lang="en-US" sz="1500" dirty="0">
                <a:solidFill>
                  <a:prstClr val="white"/>
                </a:solidFill>
                <a:latin typeface="Arial Narrow" panose="020B0606020202030204" pitchFamily="34" charset="0"/>
              </a:rPr>
              <a:t>is critical to …</a:t>
            </a:r>
          </a:p>
          <a:p>
            <a:pPr marL="474121" lvl="1" indent="-237061" defTabSz="607283">
              <a:spcBef>
                <a:spcPts val="600"/>
              </a:spcBef>
            </a:pPr>
            <a:r>
              <a:rPr lang="en-US" sz="1500" dirty="0">
                <a:solidFill>
                  <a:prstClr val="white"/>
                </a:solidFill>
                <a:latin typeface="Arial Narrow" panose="020B0606020202030204" pitchFamily="34" charset="0"/>
              </a:rPr>
              <a:t>Understand the impact of business needs on IT services and infrastructure</a:t>
            </a:r>
          </a:p>
          <a:p>
            <a:pPr marL="474121" lvl="1" indent="-237061" defTabSz="607283">
              <a:spcBef>
                <a:spcPts val="600"/>
              </a:spcBef>
            </a:pPr>
            <a:r>
              <a:rPr lang="en-US" sz="1500" dirty="0">
                <a:solidFill>
                  <a:prstClr val="white"/>
                </a:solidFill>
                <a:latin typeface="Arial Narrow" panose="020B0606020202030204" pitchFamily="34" charset="0"/>
              </a:rPr>
              <a:t>Link key business service components and capabilities to the goals of the business</a:t>
            </a:r>
          </a:p>
          <a:p>
            <a:pPr marL="474121" lvl="1" indent="-237061" defTabSz="607283">
              <a:spcBef>
                <a:spcPts val="600"/>
              </a:spcBef>
            </a:pPr>
            <a:r>
              <a:rPr lang="en-US" sz="1500" dirty="0">
                <a:solidFill>
                  <a:prstClr val="white"/>
                </a:solidFill>
                <a:latin typeface="Arial Narrow" panose="020B0606020202030204" pitchFamily="34" charset="0"/>
              </a:rPr>
              <a:t>Align response of IT staff and service providers to priorities of the business</a:t>
            </a:r>
          </a:p>
          <a:p>
            <a:pPr marL="115885" indent="-115885" defTabSz="607283">
              <a:spcBef>
                <a:spcPts val="600"/>
              </a:spcBef>
            </a:pPr>
            <a:r>
              <a:rPr lang="en-US" sz="1500" dirty="0">
                <a:solidFill>
                  <a:prstClr val="white"/>
                </a:solidFill>
                <a:latin typeface="Arial Narrow" panose="020B0606020202030204" pitchFamily="34" charset="0"/>
              </a:rPr>
              <a:t>Especially for agile applications in the Cloud, </a:t>
            </a:r>
            <a:r>
              <a:rPr lang="en-US" sz="1500" b="1" dirty="0">
                <a:solidFill>
                  <a:prstClr val="white"/>
                </a:solidFill>
                <a:latin typeface="Arial Narrow" panose="020B0606020202030204" pitchFamily="34" charset="0"/>
              </a:rPr>
              <a:t>direct feedback </a:t>
            </a:r>
            <a:r>
              <a:rPr lang="en-US" sz="1500" dirty="0">
                <a:solidFill>
                  <a:prstClr val="white"/>
                </a:solidFill>
                <a:latin typeface="Arial Narrow" panose="020B0606020202030204" pitchFamily="34" charset="0"/>
              </a:rPr>
              <a:t>of end users is desired. Practices such as A/B testing is applied to compare between releases.</a:t>
            </a:r>
          </a:p>
          <a:p>
            <a:pPr marL="474121" lvl="1" indent="-237061" defTabSz="607283">
              <a:spcBef>
                <a:spcPts val="600"/>
              </a:spcBef>
            </a:pPr>
            <a:r>
              <a:rPr lang="de-DE" sz="1500" dirty="0">
                <a:solidFill>
                  <a:prstClr val="white"/>
                </a:solidFill>
                <a:latin typeface="Arial Narrow" panose="020B0606020202030204" pitchFamily="34" charset="0"/>
              </a:rPr>
              <a:t>Effectiveness of recent  functionality / code change</a:t>
            </a:r>
          </a:p>
          <a:p>
            <a:pPr marL="474121" lvl="1" indent="-237061" defTabSz="607283">
              <a:spcBef>
                <a:spcPts val="600"/>
              </a:spcBef>
            </a:pPr>
            <a:r>
              <a:rPr lang="de-DE" sz="1500" dirty="0">
                <a:solidFill>
                  <a:prstClr val="white"/>
                </a:solidFill>
                <a:latin typeface="Arial Narrow" panose="020B0606020202030204" pitchFamily="34" charset="0"/>
              </a:rPr>
              <a:t>Customer sentiment analysis</a:t>
            </a:r>
            <a:endParaRPr lang="en-US" sz="1500" dirty="0">
              <a:solidFill>
                <a:prstClr val="white"/>
              </a:solidFill>
              <a:latin typeface="Arial Narrow" panose="020B0606020202030204" pitchFamily="34" charset="0"/>
            </a:endParaRPr>
          </a:p>
          <a:p>
            <a:pPr marL="115885" indent="-115885" defTabSz="607283">
              <a:spcBef>
                <a:spcPts val="600"/>
              </a:spcBef>
            </a:pPr>
            <a:r>
              <a:rPr lang="en-US" sz="1500" dirty="0">
                <a:solidFill>
                  <a:prstClr val="white"/>
                </a:solidFill>
                <a:latin typeface="Arial Narrow" panose="020B0606020202030204" pitchFamily="34" charset="0"/>
              </a:rPr>
              <a:t>Business Performance data will be used for instance</a:t>
            </a:r>
          </a:p>
          <a:p>
            <a:pPr marL="474121" lvl="1" indent="-237061" defTabSz="607283">
              <a:spcBef>
                <a:spcPts val="600"/>
              </a:spcBef>
            </a:pPr>
            <a:r>
              <a:rPr lang="en-US" sz="1500" dirty="0">
                <a:solidFill>
                  <a:prstClr val="white"/>
                </a:solidFill>
                <a:latin typeface="Arial Narrow" panose="020B0606020202030204" pitchFamily="34" charset="0"/>
              </a:rPr>
              <a:t>In dashboards to append application data with business data</a:t>
            </a:r>
          </a:p>
          <a:p>
            <a:pPr marL="474121" lvl="1" indent="-237061" defTabSz="607283">
              <a:spcBef>
                <a:spcPts val="600"/>
              </a:spcBef>
            </a:pPr>
            <a:r>
              <a:rPr lang="en-US" sz="1500" dirty="0">
                <a:solidFill>
                  <a:prstClr val="white"/>
                </a:solidFill>
                <a:latin typeface="Arial Narrow" panose="020B0606020202030204" pitchFamily="34" charset="0"/>
              </a:rPr>
              <a:t>In incident Management (Monitoring, Correlation, Prioritization) to prioritize activities according to business impact</a:t>
            </a:r>
          </a:p>
          <a:p>
            <a:pPr marL="474121" lvl="1" indent="-237061" defTabSz="607283">
              <a:spcBef>
                <a:spcPts val="600"/>
              </a:spcBef>
            </a:pPr>
            <a:r>
              <a:rPr lang="de-DE" sz="1500" dirty="0">
                <a:solidFill>
                  <a:prstClr val="white"/>
                </a:solidFill>
                <a:latin typeface="Arial Narrow" panose="020B0606020202030204" pitchFamily="34" charset="0"/>
              </a:rPr>
              <a:t>In backlog prioritization to decide what to do next</a:t>
            </a:r>
            <a:endParaRPr lang="en-US" sz="1500" dirty="0">
              <a:solidFill>
                <a:prstClr val="white"/>
              </a:solidFill>
              <a:latin typeface="Arial Narrow" panose="020B0606020202030204" pitchFamily="34" charset="0"/>
            </a:endParaRPr>
          </a:p>
          <a:p>
            <a:pPr marL="115885" indent="-115885" defTabSz="607283">
              <a:spcBef>
                <a:spcPts val="600"/>
              </a:spcBef>
            </a:pPr>
            <a:r>
              <a:rPr lang="en-US" sz="1500" dirty="0">
                <a:solidFill>
                  <a:prstClr val="white"/>
                </a:solidFill>
                <a:latin typeface="Arial Narrow" panose="020B0606020202030204" pitchFamily="34" charset="0"/>
              </a:rPr>
              <a:t>IBM has developed Process Maps and </a:t>
            </a:r>
            <a:r>
              <a:rPr lang="en-US" sz="1500" b="1" dirty="0">
                <a:solidFill>
                  <a:prstClr val="white"/>
                </a:solidFill>
                <a:latin typeface="Arial Narrow" panose="020B0606020202030204" pitchFamily="34" charset="0"/>
              </a:rPr>
              <a:t>KPIs available for more than 30 industries</a:t>
            </a:r>
            <a:r>
              <a:rPr lang="en-US" sz="1500" dirty="0">
                <a:solidFill>
                  <a:prstClr val="white"/>
                </a:solidFill>
                <a:latin typeface="Arial Narrow" panose="020B0606020202030204" pitchFamily="34" charset="0"/>
              </a:rPr>
              <a:t>.</a:t>
            </a:r>
          </a:p>
          <a:p>
            <a:endParaRPr lang="en-US" sz="1500" dirty="0"/>
          </a:p>
        </p:txBody>
      </p:sp>
      <p:grpSp>
        <p:nvGrpSpPr>
          <p:cNvPr id="4" name="Group 3"/>
          <p:cNvGrpSpPr/>
          <p:nvPr/>
        </p:nvGrpSpPr>
        <p:grpSpPr>
          <a:xfrm>
            <a:off x="6409046" y="2727737"/>
            <a:ext cx="5140803" cy="1165863"/>
            <a:chOff x="5831997" y="5391038"/>
            <a:chExt cx="5140803" cy="1165863"/>
          </a:xfrm>
        </p:grpSpPr>
        <p:pic>
          <p:nvPicPr>
            <p:cNvPr id="60" name="Picture 59" descr="imagesCAEUC8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716" y="5437605"/>
              <a:ext cx="552451" cy="463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60" descr="IMAGE$31DFEF04A1A6DA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2255" y="5391038"/>
              <a:ext cx="524933" cy="438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6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34654" y="5412205"/>
              <a:ext cx="450849"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19"/>
            <p:cNvSpPr txBox="1"/>
            <p:nvPr/>
          </p:nvSpPr>
          <p:spPr>
            <a:xfrm>
              <a:off x="5831997" y="5873637"/>
              <a:ext cx="1897931" cy="683264"/>
            </a:xfrm>
            <a:prstGeom prst="rect">
              <a:avLst/>
            </a:prstGeom>
            <a:noFill/>
          </p:spPr>
          <p:txBody>
            <a:bodyPr wrap="square">
              <a:spAutoFit/>
            </a:bodyPr>
            <a:lstStyle>
              <a:defPPr>
                <a:defRPr lang="en-AU"/>
              </a:defPPr>
              <a:lvl1pPr algn="l" rtl="0" eaLnBrk="0" fontAlgn="base" hangingPunct="0">
                <a:spcBef>
                  <a:spcPct val="0"/>
                </a:spcBef>
                <a:spcAft>
                  <a:spcPct val="0"/>
                </a:spcAft>
                <a:defRPr sz="2200" kern="1200">
                  <a:solidFill>
                    <a:schemeClr val="hlink"/>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200" kern="1200">
                  <a:solidFill>
                    <a:schemeClr val="hlink"/>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200" kern="1200">
                  <a:solidFill>
                    <a:schemeClr val="hlink"/>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200" kern="1200">
                  <a:solidFill>
                    <a:schemeClr val="hlink"/>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200" kern="1200">
                  <a:solidFill>
                    <a:schemeClr val="hlink"/>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200" kern="1200">
                  <a:solidFill>
                    <a:schemeClr val="hlink"/>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200" kern="1200">
                  <a:solidFill>
                    <a:schemeClr val="hlink"/>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200" kern="1200">
                  <a:solidFill>
                    <a:schemeClr val="hlink"/>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200" kern="1200">
                  <a:solidFill>
                    <a:schemeClr val="hlink"/>
                  </a:solidFill>
                  <a:latin typeface="Arial" panose="020B0604020202020204" pitchFamily="34" charset="0"/>
                  <a:ea typeface="MS PGothic" panose="020B0600070205080204" pitchFamily="34" charset="-128"/>
                  <a:cs typeface="+mn-cs"/>
                </a:defRPr>
              </a:lvl9pPr>
            </a:lstStyle>
            <a:p>
              <a:pPr algn="ctr" defTabSz="609585" eaLnBrk="1" fontAlgn="auto" hangingPunct="1">
                <a:lnSpc>
                  <a:spcPct val="80000"/>
                </a:lnSpc>
                <a:spcBef>
                  <a:spcPts val="0"/>
                </a:spcBef>
                <a:spcAft>
                  <a:spcPts val="0"/>
                </a:spcAft>
                <a:defRPr/>
              </a:pPr>
              <a:r>
                <a:rPr lang="en-US" sz="1600" dirty="0">
                  <a:solidFill>
                    <a:srgbClr val="94D7E4">
                      <a:lumMod val="60000"/>
                      <a:lumOff val="40000"/>
                    </a:srgbClr>
                  </a:solidFill>
                  <a:latin typeface="Arial"/>
                </a:rPr>
                <a:t>Proactively communicate value</a:t>
              </a:r>
            </a:p>
          </p:txBody>
        </p:sp>
        <p:sp>
          <p:nvSpPr>
            <p:cNvPr id="64" name="TextBox 20"/>
            <p:cNvSpPr txBox="1"/>
            <p:nvPr/>
          </p:nvSpPr>
          <p:spPr>
            <a:xfrm>
              <a:off x="7876245" y="5873637"/>
              <a:ext cx="1367392" cy="683264"/>
            </a:xfrm>
            <a:prstGeom prst="rect">
              <a:avLst/>
            </a:prstGeom>
            <a:noFill/>
          </p:spPr>
          <p:txBody>
            <a:bodyPr wrap="square">
              <a:spAutoFit/>
            </a:bodyPr>
            <a:lstStyle>
              <a:defPPr>
                <a:defRPr lang="en-AU"/>
              </a:defPPr>
              <a:lvl1pPr algn="l" rtl="0" eaLnBrk="0" fontAlgn="base" hangingPunct="0">
                <a:spcBef>
                  <a:spcPct val="0"/>
                </a:spcBef>
                <a:spcAft>
                  <a:spcPct val="0"/>
                </a:spcAft>
                <a:defRPr sz="2200" kern="1200">
                  <a:solidFill>
                    <a:schemeClr val="hlink"/>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200" kern="1200">
                  <a:solidFill>
                    <a:schemeClr val="hlink"/>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200" kern="1200">
                  <a:solidFill>
                    <a:schemeClr val="hlink"/>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200" kern="1200">
                  <a:solidFill>
                    <a:schemeClr val="hlink"/>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200" kern="1200">
                  <a:solidFill>
                    <a:schemeClr val="hlink"/>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200" kern="1200">
                  <a:solidFill>
                    <a:schemeClr val="hlink"/>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200" kern="1200">
                  <a:solidFill>
                    <a:schemeClr val="hlink"/>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200" kern="1200">
                  <a:solidFill>
                    <a:schemeClr val="hlink"/>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200" kern="1200">
                  <a:solidFill>
                    <a:schemeClr val="hlink"/>
                  </a:solidFill>
                  <a:latin typeface="Arial" panose="020B0604020202020204" pitchFamily="34" charset="0"/>
                  <a:ea typeface="MS PGothic" panose="020B0600070205080204" pitchFamily="34" charset="-128"/>
                  <a:cs typeface="+mn-cs"/>
                </a:defRPr>
              </a:lvl9pPr>
            </a:lstStyle>
            <a:p>
              <a:pPr algn="ctr" defTabSz="609585" eaLnBrk="1" fontAlgn="auto" hangingPunct="1">
                <a:lnSpc>
                  <a:spcPct val="80000"/>
                </a:lnSpc>
                <a:spcBef>
                  <a:spcPts val="0"/>
                </a:spcBef>
                <a:spcAft>
                  <a:spcPts val="0"/>
                </a:spcAft>
                <a:defRPr/>
              </a:pPr>
              <a:r>
                <a:rPr lang="en-US" sz="1600" dirty="0">
                  <a:solidFill>
                    <a:srgbClr val="94D7E4">
                      <a:lumMod val="60000"/>
                      <a:lumOff val="40000"/>
                    </a:srgbClr>
                  </a:solidFill>
                  <a:latin typeface="Arial"/>
                </a:rPr>
                <a:t>Build stakeholder trust</a:t>
              </a:r>
            </a:p>
          </p:txBody>
        </p:sp>
        <p:sp>
          <p:nvSpPr>
            <p:cNvPr id="65" name="TextBox 21"/>
            <p:cNvSpPr txBox="1">
              <a:spLocks noChangeArrowheads="1"/>
            </p:cNvSpPr>
            <p:nvPr/>
          </p:nvSpPr>
          <p:spPr bwMode="auto">
            <a:xfrm>
              <a:off x="9577629" y="5873637"/>
              <a:ext cx="1395171"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AU"/>
              </a:defPPr>
              <a:lvl1pPr algn="l" rtl="0" eaLnBrk="0" fontAlgn="base" hangingPunct="0">
                <a:spcBef>
                  <a:spcPct val="0"/>
                </a:spcBef>
                <a:spcAft>
                  <a:spcPct val="0"/>
                </a:spcAft>
                <a:defRPr sz="2200" kern="1200">
                  <a:solidFill>
                    <a:schemeClr val="hlink"/>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200" kern="1200">
                  <a:solidFill>
                    <a:schemeClr val="hlink"/>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200" kern="1200">
                  <a:solidFill>
                    <a:schemeClr val="hlink"/>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200" kern="1200">
                  <a:solidFill>
                    <a:schemeClr val="hlink"/>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200" kern="1200">
                  <a:solidFill>
                    <a:schemeClr val="hlink"/>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200" kern="1200">
                  <a:solidFill>
                    <a:schemeClr val="hlink"/>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200" kern="1200">
                  <a:solidFill>
                    <a:schemeClr val="hlink"/>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200" kern="1200">
                  <a:solidFill>
                    <a:schemeClr val="hlink"/>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200" kern="1200">
                  <a:solidFill>
                    <a:schemeClr val="hlink"/>
                  </a:solidFill>
                  <a:latin typeface="Arial" panose="020B0604020202020204" pitchFamily="34" charset="0"/>
                  <a:ea typeface="MS PGothic" panose="020B0600070205080204" pitchFamily="34" charset="-128"/>
                  <a:cs typeface="+mn-cs"/>
                </a:defRPr>
              </a:lvl9pPr>
            </a:lstStyle>
            <a:p>
              <a:pPr algn="ctr" defTabSz="607283" eaLnBrk="1" hangingPunct="1">
                <a:lnSpc>
                  <a:spcPct val="80000"/>
                </a:lnSpc>
              </a:pPr>
              <a:r>
                <a:rPr lang="en-US" altLang="en-US" sz="1600" dirty="0">
                  <a:solidFill>
                    <a:srgbClr val="94D7E4">
                      <a:lumMod val="60000"/>
                      <a:lumOff val="40000"/>
                    </a:srgbClr>
                  </a:solidFill>
                </a:rPr>
                <a:t>Track operational health</a:t>
              </a:r>
            </a:p>
          </p:txBody>
        </p:sp>
      </p:grpSp>
    </p:spTree>
    <p:extLst>
      <p:ext uri="{BB962C8B-B14F-4D97-AF65-F5344CB8AC3E}">
        <p14:creationId xmlns:p14="http://schemas.microsoft.com/office/powerpoint/2010/main" val="3014944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2"/>
          <p:cNvSpPr txBox="1">
            <a:spLocks noGrp="1"/>
          </p:cNvSpPr>
          <p:nvPr>
            <p:ph type="title"/>
          </p:nvPr>
        </p:nvSpPr>
        <p:spPr>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40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Continued Service Improvement</a:t>
            </a:r>
            <a:endParaRPr lang="en-US" sz="2400" b="1" dirty="0">
              <a:solidFill>
                <a:srgbClr val="FFFF00"/>
              </a:solidFill>
              <a:latin typeface="Arial" charset="0"/>
              <a:ea typeface="Arial" charset="0"/>
              <a:cs typeface="Arial" charset="0"/>
            </a:endParaRPr>
          </a:p>
        </p:txBody>
      </p:sp>
      <p:sp>
        <p:nvSpPr>
          <p:cNvPr id="2" name="Content Placeholder 1"/>
          <p:cNvSpPr>
            <a:spLocks noGrp="1"/>
          </p:cNvSpPr>
          <p:nvPr>
            <p:ph sz="half" idx="1"/>
          </p:nvPr>
        </p:nvSpPr>
        <p:spPr>
          <a:xfrm>
            <a:off x="557872" y="1408374"/>
            <a:ext cx="5025216" cy="4351339"/>
          </a:xfrm>
        </p:spPr>
        <p:txBody>
          <a:bodyPr>
            <a:noAutofit/>
          </a:bodyPr>
          <a:lstStyle/>
          <a:p>
            <a:pPr marL="115885" indent="-115885" defTabSz="607283">
              <a:spcBef>
                <a:spcPts val="600"/>
              </a:spcBef>
            </a:pPr>
            <a:r>
              <a:rPr lang="en-US" sz="1550" b="1" dirty="0">
                <a:solidFill>
                  <a:prstClr val="white"/>
                </a:solidFill>
                <a:latin typeface="Arial Narrow" panose="020B0606020202030204" pitchFamily="34" charset="0"/>
              </a:rPr>
              <a:t>Continued Service Improvement </a:t>
            </a:r>
            <a:r>
              <a:rPr lang="en-US" sz="1550" dirty="0">
                <a:solidFill>
                  <a:prstClr val="white"/>
                </a:solidFill>
                <a:latin typeface="Arial Narrow" panose="020B0606020202030204" pitchFamily="34" charset="0"/>
              </a:rPr>
              <a:t>(CSI) continually improves the effectiveness and efficiency of services and processes. </a:t>
            </a:r>
          </a:p>
          <a:p>
            <a:pPr marL="115885" indent="-115885" defTabSz="607283">
              <a:spcBef>
                <a:spcPts val="600"/>
              </a:spcBef>
            </a:pPr>
            <a:r>
              <a:rPr lang="de-DE" sz="1550" dirty="0">
                <a:solidFill>
                  <a:prstClr val="white"/>
                </a:solidFill>
                <a:latin typeface="Arial Narrow" panose="020B0606020202030204" pitchFamily="34" charset="0"/>
              </a:rPr>
              <a:t>7 Steps towards CSI:</a:t>
            </a:r>
          </a:p>
          <a:p>
            <a:pPr marL="723169" lvl="1" indent="-115885" defTabSz="607283"/>
            <a:r>
              <a:rPr lang="en-US" sz="1550" dirty="0">
                <a:solidFill>
                  <a:prstClr val="white"/>
                </a:solidFill>
                <a:latin typeface="Arial Narrow" panose="020B0606020202030204" pitchFamily="34" charset="0"/>
              </a:rPr>
              <a:t>What should be measured?</a:t>
            </a:r>
          </a:p>
          <a:p>
            <a:pPr marL="723169" lvl="1" indent="-115885" defTabSz="607283"/>
            <a:r>
              <a:rPr lang="en-US" sz="1550" dirty="0">
                <a:solidFill>
                  <a:prstClr val="white"/>
                </a:solidFill>
                <a:latin typeface="Arial Narrow" panose="020B0606020202030204" pitchFamily="34" charset="0"/>
              </a:rPr>
              <a:t>What can be measured?</a:t>
            </a:r>
          </a:p>
          <a:p>
            <a:pPr marL="723169" lvl="1" indent="-115885" defTabSz="607283"/>
            <a:r>
              <a:rPr lang="en-US" sz="1550" dirty="0">
                <a:solidFill>
                  <a:prstClr val="white"/>
                </a:solidFill>
                <a:latin typeface="Arial Narrow" panose="020B0606020202030204" pitchFamily="34" charset="0"/>
              </a:rPr>
              <a:t>Gather data</a:t>
            </a:r>
          </a:p>
          <a:p>
            <a:pPr marL="723169" lvl="1" indent="-115885" defTabSz="607283"/>
            <a:r>
              <a:rPr lang="en-US" sz="1550" dirty="0">
                <a:solidFill>
                  <a:prstClr val="white"/>
                </a:solidFill>
                <a:latin typeface="Arial Narrow" panose="020B0606020202030204" pitchFamily="34" charset="0"/>
              </a:rPr>
              <a:t>Process the data</a:t>
            </a:r>
          </a:p>
          <a:p>
            <a:pPr marL="723169" lvl="1" indent="-115885" defTabSz="607283"/>
            <a:r>
              <a:rPr lang="en-US" sz="1550" dirty="0" err="1">
                <a:solidFill>
                  <a:prstClr val="white"/>
                </a:solidFill>
                <a:latin typeface="Arial Narrow" panose="020B0606020202030204" pitchFamily="34" charset="0"/>
              </a:rPr>
              <a:t>Analyse</a:t>
            </a:r>
            <a:r>
              <a:rPr lang="en-US" sz="1550" dirty="0">
                <a:solidFill>
                  <a:prstClr val="white"/>
                </a:solidFill>
                <a:latin typeface="Arial Narrow" panose="020B0606020202030204" pitchFamily="34" charset="0"/>
              </a:rPr>
              <a:t> the data</a:t>
            </a:r>
          </a:p>
          <a:p>
            <a:pPr marL="723169" lvl="1" indent="-115885" defTabSz="607283"/>
            <a:r>
              <a:rPr lang="en-US" sz="1550" dirty="0">
                <a:solidFill>
                  <a:prstClr val="white"/>
                </a:solidFill>
                <a:latin typeface="Arial Narrow" panose="020B0606020202030204" pitchFamily="34" charset="0"/>
              </a:rPr>
              <a:t>Present and use the information</a:t>
            </a:r>
          </a:p>
          <a:p>
            <a:pPr marL="723169" lvl="1" indent="-115885" defTabSz="607283"/>
            <a:r>
              <a:rPr lang="en-US" sz="1550" dirty="0">
                <a:solidFill>
                  <a:prstClr val="white"/>
                </a:solidFill>
                <a:latin typeface="Arial Narrow" panose="020B0606020202030204" pitchFamily="34" charset="0"/>
              </a:rPr>
              <a:t>Implement corrective action</a:t>
            </a:r>
          </a:p>
          <a:p>
            <a:pPr marL="115885" indent="-115885" defTabSz="607283">
              <a:spcBef>
                <a:spcPts val="600"/>
              </a:spcBef>
            </a:pPr>
            <a:r>
              <a:rPr lang="de-DE" sz="1550" b="1" dirty="0">
                <a:solidFill>
                  <a:prstClr val="white"/>
                </a:solidFill>
                <a:latin typeface="Arial Narrow" panose="020B0606020202030204" pitchFamily="34" charset="0"/>
              </a:rPr>
              <a:t>50% of the SRE time</a:t>
            </a:r>
            <a:r>
              <a:rPr lang="de-DE" sz="1550" dirty="0">
                <a:solidFill>
                  <a:prstClr val="white"/>
                </a:solidFill>
                <a:latin typeface="Arial Narrow" panose="020B0606020202030204" pitchFamily="34" charset="0"/>
              </a:rPr>
              <a:t> should be allocated to improvements (automation, improving reliability, performance and utilization)</a:t>
            </a:r>
          </a:p>
          <a:p>
            <a:pPr marL="115885" indent="-115885" defTabSz="607283">
              <a:spcBef>
                <a:spcPts val="600"/>
              </a:spcBef>
            </a:pPr>
            <a:r>
              <a:rPr lang="de-DE" sz="1550" dirty="0">
                <a:solidFill>
                  <a:prstClr val="white"/>
                </a:solidFill>
                <a:latin typeface="Arial Narrow" panose="020B0606020202030204" pitchFamily="34" charset="0"/>
              </a:rPr>
              <a:t>Improvements </a:t>
            </a:r>
            <a:r>
              <a:rPr lang="de-DE" sz="1550" b="1" dirty="0">
                <a:solidFill>
                  <a:prstClr val="white"/>
                </a:solidFill>
                <a:latin typeface="Arial Narrow" panose="020B0606020202030204" pitchFamily="34" charset="0"/>
              </a:rPr>
              <a:t>driven from the end-user </a:t>
            </a:r>
            <a:r>
              <a:rPr lang="de-DE" sz="1550" dirty="0">
                <a:solidFill>
                  <a:prstClr val="white"/>
                </a:solidFill>
                <a:latin typeface="Arial Narrow" panose="020B0606020202030204" pitchFamily="34" charset="0"/>
              </a:rPr>
              <a:t>perspective: Perceived Availability and Performance, Sentiment Analysis, etc.</a:t>
            </a:r>
          </a:p>
          <a:p>
            <a:pPr marL="115885" indent="-115885" defTabSz="607283">
              <a:spcBef>
                <a:spcPts val="600"/>
              </a:spcBef>
            </a:pPr>
            <a:r>
              <a:rPr lang="de-DE" sz="1550" b="1" dirty="0">
                <a:solidFill>
                  <a:prstClr val="white"/>
                </a:solidFill>
                <a:latin typeface="Arial Narrow" panose="020B0606020202030204" pitchFamily="34" charset="0"/>
              </a:rPr>
              <a:t>Analytics and Cognitive technology </a:t>
            </a:r>
            <a:r>
              <a:rPr lang="de-DE" sz="1550" dirty="0">
                <a:solidFill>
                  <a:prstClr val="white"/>
                </a:solidFill>
                <a:latin typeface="Arial Narrow" panose="020B0606020202030204" pitchFamily="34" charset="0"/>
              </a:rPr>
              <a:t>can assist in the analysis.</a:t>
            </a:r>
          </a:p>
          <a:p>
            <a:pPr marL="723169" lvl="1" indent="-115885" defTabSz="607283">
              <a:spcBef>
                <a:spcPts val="600"/>
              </a:spcBef>
            </a:pPr>
            <a:r>
              <a:rPr lang="de-DE" sz="1550" dirty="0">
                <a:solidFill>
                  <a:prstClr val="white"/>
                </a:solidFill>
                <a:latin typeface="Arial Narrow" panose="020B0606020202030204" pitchFamily="34" charset="0"/>
              </a:rPr>
              <a:t>Event Analytics</a:t>
            </a:r>
          </a:p>
          <a:p>
            <a:pPr marL="723169" lvl="1" indent="-115885" defTabSz="607283">
              <a:spcBef>
                <a:spcPts val="600"/>
              </a:spcBef>
            </a:pPr>
            <a:r>
              <a:rPr lang="de-DE" sz="1550" dirty="0">
                <a:solidFill>
                  <a:prstClr val="white"/>
                </a:solidFill>
                <a:latin typeface="Arial Narrow" panose="020B0606020202030204" pitchFamily="34" charset="0"/>
              </a:rPr>
              <a:t>Predictive Monitoring</a:t>
            </a:r>
          </a:p>
          <a:p>
            <a:pPr marL="723169" lvl="1" indent="-115885" defTabSz="607283">
              <a:spcBef>
                <a:spcPts val="600"/>
              </a:spcBef>
            </a:pPr>
            <a:r>
              <a:rPr lang="en-US" sz="1550" dirty="0">
                <a:solidFill>
                  <a:prstClr val="white"/>
                </a:solidFill>
                <a:latin typeface="Arial Narrow" panose="020B0606020202030204" pitchFamily="34" charset="0"/>
              </a:rPr>
              <a:t>Increasing Tier-1 Resolution with Cognitive</a:t>
            </a:r>
            <a:br>
              <a:rPr lang="en-US" sz="1550" dirty="0">
                <a:solidFill>
                  <a:prstClr val="white"/>
                </a:solidFill>
                <a:latin typeface="Arial Narrow" panose="020B0606020202030204" pitchFamily="34" charset="0"/>
              </a:rPr>
            </a:br>
            <a:r>
              <a:rPr lang="en-US" sz="1550" dirty="0">
                <a:solidFill>
                  <a:prstClr val="white"/>
                </a:solidFill>
                <a:latin typeface="Arial Narrow" panose="020B0606020202030204" pitchFamily="34" charset="0"/>
              </a:rPr>
              <a:t>Technology</a:t>
            </a:r>
          </a:p>
          <a:p>
            <a:pPr marL="723169" lvl="1" indent="-115885" defTabSz="607283">
              <a:spcBef>
                <a:spcPts val="600"/>
              </a:spcBef>
            </a:pPr>
            <a:r>
              <a:rPr lang="de-DE" sz="1550" dirty="0">
                <a:solidFill>
                  <a:prstClr val="white"/>
                </a:solidFill>
                <a:latin typeface="Arial Narrow" panose="020B0606020202030204" pitchFamily="34" charset="0"/>
              </a:rPr>
              <a:t>Improvements to Incident / Problem / Change</a:t>
            </a:r>
          </a:p>
          <a:p>
            <a:endParaRPr lang="en-US" sz="1550" dirty="0"/>
          </a:p>
        </p:txBody>
      </p:sp>
      <p:sp>
        <p:nvSpPr>
          <p:cNvPr id="3" name="Content Placeholder 2"/>
          <p:cNvSpPr>
            <a:spLocks noGrp="1"/>
          </p:cNvSpPr>
          <p:nvPr>
            <p:ph sz="half" idx="2"/>
          </p:nvPr>
        </p:nvSpPr>
        <p:spPr/>
        <p:txBody>
          <a:bodyPr>
            <a:normAutofit/>
          </a:bodyPr>
          <a:lstStyle/>
          <a:p>
            <a:endParaRPr lang="en-US"/>
          </a:p>
        </p:txBody>
      </p:sp>
      <p:pic>
        <p:nvPicPr>
          <p:cNvPr id="60" name="Picture 2" descr="https://blog.zhaw.ch/icclab/files/2013/07/7ste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2839" y="1690688"/>
            <a:ext cx="5182480" cy="406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0163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6" name="pasted-image.pdf"/>
          <p:cNvPicPr>
            <a:picLocks noChangeAspect="1"/>
          </p:cNvPicPr>
          <p:nvPr/>
        </p:nvPicPr>
        <p:blipFill>
          <a:blip r:embed="rId2">
            <a:extLst/>
          </a:blip>
          <a:srcRect r="45761"/>
          <a:stretch>
            <a:fillRect/>
          </a:stretch>
        </p:blipFill>
        <p:spPr>
          <a:xfrm>
            <a:off x="2556371" y="2974953"/>
            <a:ext cx="7079307" cy="1883667"/>
          </a:xfrm>
          <a:prstGeom prst="rect">
            <a:avLst/>
          </a:prstGeom>
          <a:ln w="12700">
            <a:miter lim="400000"/>
          </a:ln>
        </p:spPr>
      </p:pic>
      <p:sp>
        <p:nvSpPr>
          <p:cNvPr id="317" name="Shape 317"/>
          <p:cNvSpPr/>
          <p:nvPr/>
        </p:nvSpPr>
        <p:spPr>
          <a:xfrm>
            <a:off x="432534" y="648557"/>
            <a:ext cx="2297104" cy="24365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defRPr b="1">
                <a:solidFill>
                  <a:srgbClr val="FFFFFF"/>
                </a:solidFill>
                <a:latin typeface="+mn-lt"/>
                <a:ea typeface="+mn-ea"/>
                <a:cs typeface="+mn-cs"/>
                <a:sym typeface="Helvetica"/>
              </a:defRPr>
            </a:lvl1pPr>
          </a:lstStyle>
          <a:p>
            <a:pPr defTabSz="412750" hangingPunct="0"/>
            <a:r>
              <a:rPr sz="1250" kern="0"/>
              <a:t>Tuesday, September 13, 2016</a:t>
            </a:r>
          </a:p>
        </p:txBody>
      </p:sp>
      <p:sp>
        <p:nvSpPr>
          <p:cNvPr id="318" name="Shape 318"/>
          <p:cNvSpPr/>
          <p:nvPr/>
        </p:nvSpPr>
        <p:spPr>
          <a:xfrm>
            <a:off x="3879664" y="4309511"/>
            <a:ext cx="5589672" cy="97462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defTabSz="412750" hangingPunct="0">
              <a:defRPr sz="6000" b="1">
                <a:solidFill>
                  <a:srgbClr val="71A7D9"/>
                </a:solidFill>
                <a:latin typeface="Helvetica Neue"/>
                <a:ea typeface="Helvetica Neue"/>
                <a:cs typeface="Helvetica Neue"/>
                <a:sym typeface="Helvetica Neue"/>
              </a:defRPr>
            </a:pPr>
            <a:r>
              <a:rPr sz="3000" b="1" kern="0">
                <a:solidFill>
                  <a:srgbClr val="71A7D9"/>
                </a:solidFill>
                <a:latin typeface="Helvetica Neue"/>
                <a:ea typeface="Helvetica Neue"/>
                <a:cs typeface="Helvetica Neue"/>
                <a:sym typeface="Helvetica Neue"/>
              </a:rPr>
              <a:t>Cloud Service Management</a:t>
            </a:r>
            <a:br>
              <a:rPr sz="3000" b="1" kern="0">
                <a:solidFill>
                  <a:srgbClr val="71A7D9"/>
                </a:solidFill>
                <a:latin typeface="Helvetica Neue"/>
                <a:ea typeface="Helvetica Neue"/>
                <a:cs typeface="Helvetica Neue"/>
                <a:sym typeface="Helvetica Neue"/>
              </a:rPr>
            </a:br>
            <a:r>
              <a:rPr sz="3000" b="1" kern="0">
                <a:solidFill>
                  <a:srgbClr val="71A7D9"/>
                </a:solidFill>
                <a:latin typeface="Helvetica Neue"/>
                <a:ea typeface="Helvetica Neue"/>
                <a:cs typeface="Helvetica Neue"/>
                <a:sym typeface="Helvetica Neue"/>
              </a:rPr>
              <a:t>&amp; Operations Offering (CSMO)</a:t>
            </a:r>
          </a:p>
        </p:txBody>
      </p:sp>
    </p:spTree>
    <p:extLst>
      <p:ext uri="{BB962C8B-B14F-4D97-AF65-F5344CB8AC3E}">
        <p14:creationId xmlns:p14="http://schemas.microsoft.com/office/powerpoint/2010/main" val="1011113334"/>
      </p:ext>
    </p:extLst>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endParaRPr lang="en-US"/>
          </a:p>
        </p:txBody>
      </p:sp>
      <p:sp>
        <p:nvSpPr>
          <p:cNvPr id="2" name="Slide Number Placeholder 1"/>
          <p:cNvSpPr>
            <a:spLocks noGrp="1"/>
          </p:cNvSpPr>
          <p:nvPr>
            <p:ph type="sldNum" sz="quarter" idx="2"/>
          </p:nvPr>
        </p:nvSpPr>
        <p:spPr/>
        <p:txBody>
          <a:bodyPr/>
          <a:lstStyle/>
          <a:p>
            <a:fld id="{64A8A213-8E92-D94A-82D7-8578C89CAF17}" type="slidenum">
              <a:rPr lang="en-US" smtClean="0"/>
              <a:pPr/>
              <a:t>47</a:t>
            </a:fld>
            <a:endParaRPr lang="en-US" dirty="0"/>
          </a:p>
        </p:txBody>
      </p:sp>
      <p:sp>
        <p:nvSpPr>
          <p:cNvPr id="3" name="Date Placeholder 2"/>
          <p:cNvSpPr>
            <a:spLocks noGrp="1"/>
          </p:cNvSpPr>
          <p:nvPr>
            <p:ph type="dt" sz="half" idx="4294967295"/>
          </p:nvPr>
        </p:nvSpPr>
        <p:spPr>
          <a:xfrm>
            <a:off x="0" y="6472238"/>
            <a:ext cx="2743200" cy="249237"/>
          </a:xfrm>
          <a:prstGeom prst="rect">
            <a:avLst/>
          </a:prstGeom>
        </p:spPr>
        <p:txBody>
          <a:bodyPr/>
          <a:lstStyle/>
          <a:p>
            <a:fld id="{3D5E2D66-1AE4-4D80-BC8F-AD7F927A553D}" type="datetime1">
              <a:rPr lang="en-US" smtClean="0"/>
              <a:t>3/22/2017</a:t>
            </a:fld>
            <a:endParaRPr lang="en-US" dirty="0"/>
          </a:p>
        </p:txBody>
      </p:sp>
      <p:sp>
        <p:nvSpPr>
          <p:cNvPr id="5" name="Text Placeholder 4"/>
          <p:cNvSpPr>
            <a:spLocks noGrp="1"/>
          </p:cNvSpPr>
          <p:nvPr>
            <p:ph type="body" sz="quarter" idx="4294967295"/>
          </p:nvPr>
        </p:nvSpPr>
        <p:spPr>
          <a:xfrm>
            <a:off x="0" y="1122363"/>
            <a:ext cx="10909300" cy="4305300"/>
          </a:xfrm>
        </p:spPr>
        <p:txBody>
          <a:bodyPr/>
          <a:lstStyle/>
          <a:p>
            <a:r>
              <a:rPr lang="en-US" sz="3200" dirty="0"/>
              <a:t>https://github.com/bluemix-enablement/ic171414</a:t>
            </a:r>
          </a:p>
        </p:txBody>
      </p:sp>
    </p:spTree>
    <p:extLst>
      <p:ext uri="{BB962C8B-B14F-4D97-AF65-F5344CB8AC3E}">
        <p14:creationId xmlns:p14="http://schemas.microsoft.com/office/powerpoint/2010/main" val="2806920850"/>
      </p:ext>
    </p:extLst>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Shape 320"/>
          <p:cNvSpPr/>
          <p:nvPr/>
        </p:nvSpPr>
        <p:spPr>
          <a:xfrm>
            <a:off x="249317" y="201092"/>
            <a:ext cx="6115081" cy="436017"/>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lvl1pPr>
              <a:defRPr sz="5000" b="1">
                <a:solidFill>
                  <a:srgbClr val="FFFFFF"/>
                </a:solidFill>
                <a:latin typeface="Helvetica Neue"/>
                <a:ea typeface="Helvetica Neue"/>
                <a:cs typeface="Helvetica Neue"/>
                <a:sym typeface="Helvetica Neue"/>
              </a:defRPr>
            </a:lvl1pPr>
          </a:lstStyle>
          <a:p>
            <a:pPr defTabSz="412750" hangingPunct="0"/>
            <a:r>
              <a:rPr sz="2500" kern="0"/>
              <a:t>IBM Bluemix Garage CSMO Offering</a:t>
            </a:r>
          </a:p>
        </p:txBody>
      </p:sp>
      <p:sp>
        <p:nvSpPr>
          <p:cNvPr id="321" name="Shape 321"/>
          <p:cNvSpPr/>
          <p:nvPr/>
        </p:nvSpPr>
        <p:spPr>
          <a:xfrm>
            <a:off x="2188410" y="2159442"/>
            <a:ext cx="7987722" cy="4052391"/>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p>
            <a:pPr defTabSz="412750" hangingPunct="0">
              <a:defRPr sz="4000">
                <a:solidFill>
                  <a:srgbClr val="FFFFFF"/>
                </a:solidFill>
                <a:latin typeface="Helvetica Neue Light"/>
                <a:ea typeface="Helvetica Neue Light"/>
                <a:cs typeface="Helvetica Neue Light"/>
                <a:sym typeface="Helvetica Neue Light"/>
              </a:defRPr>
            </a:pPr>
            <a:r>
              <a:rPr sz="2000" b="1" kern="0">
                <a:solidFill>
                  <a:srgbClr val="FFFFFF"/>
                </a:solidFill>
                <a:latin typeface="Helvetica Neue"/>
                <a:ea typeface="Helvetica Neue"/>
                <a:cs typeface="Helvetica Neue"/>
                <a:sym typeface="Helvetica Neue"/>
              </a:rPr>
              <a:t>IBM Bluemix Garage’s CSMO offering</a:t>
            </a:r>
            <a:r>
              <a:rPr sz="2000" kern="0">
                <a:solidFill>
                  <a:srgbClr val="FFFFFF"/>
                </a:solidFill>
                <a:latin typeface="Helvetica Neue Light"/>
                <a:ea typeface="Helvetica Neue Light"/>
                <a:cs typeface="Helvetica Neue Light"/>
                <a:sym typeface="Helvetica Neue Light"/>
              </a:rPr>
              <a:t> helps enterprise clients adopt the right IT Operations practice for Cloud by identifying the organizational roles, processes, skills and tools necessary for optimal Service Management on Bluemix.</a:t>
            </a:r>
            <a:br>
              <a:rPr sz="2000" kern="0">
                <a:solidFill>
                  <a:srgbClr val="FFFFFF"/>
                </a:solidFill>
                <a:latin typeface="Helvetica Neue Light"/>
                <a:ea typeface="Helvetica Neue Light"/>
                <a:cs typeface="Helvetica Neue Light"/>
                <a:sym typeface="Helvetica Neue Light"/>
              </a:rPr>
            </a:br>
            <a:r>
              <a:rPr sz="2000" kern="0">
                <a:solidFill>
                  <a:srgbClr val="FFFFFF"/>
                </a:solidFill>
                <a:latin typeface="Helvetica Neue Light"/>
                <a:ea typeface="Helvetica Neue Light"/>
                <a:cs typeface="Helvetica Neue Light"/>
                <a:sym typeface="Helvetica Neue Light"/>
              </a:rPr>
              <a:t/>
            </a:r>
            <a:br>
              <a:rPr sz="2000" kern="0">
                <a:solidFill>
                  <a:srgbClr val="FFFFFF"/>
                </a:solidFill>
                <a:latin typeface="Helvetica Neue Light"/>
                <a:ea typeface="Helvetica Neue Light"/>
                <a:cs typeface="Helvetica Neue Light"/>
                <a:sym typeface="Helvetica Neue Light"/>
              </a:rPr>
            </a:br>
            <a:r>
              <a:rPr sz="2000" kern="0">
                <a:solidFill>
                  <a:srgbClr val="FFFFFF"/>
                </a:solidFill>
                <a:latin typeface="Helvetica Neue Light"/>
                <a:ea typeface="Helvetica Neue Light"/>
                <a:cs typeface="Helvetica Neue Light"/>
                <a:sym typeface="Helvetica Neue Light"/>
              </a:rPr>
              <a:t>Following the same “lean” approach emphasized in all Garage Offerings, Garage’s CSMO Offering brings your team guided assistance from our subject matter experts and helps transform the thinking around Service Management as a new Cloud-based tools chain and Operations model is created collaboratively. Garage’s CSMO Offering helps traditional IT Operations teams to improve efficiencies and developers to create applications that are “built-to-manage.”</a:t>
            </a:r>
          </a:p>
        </p:txBody>
      </p:sp>
      <p:sp>
        <p:nvSpPr>
          <p:cNvPr id="322" name="Shape 322"/>
          <p:cNvSpPr/>
          <p:nvPr/>
        </p:nvSpPr>
        <p:spPr>
          <a:xfrm>
            <a:off x="2175710" y="954183"/>
            <a:ext cx="9319883" cy="1128514"/>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p>
            <a:pPr defTabSz="412750" hangingPunct="0">
              <a:defRPr sz="4000">
                <a:solidFill>
                  <a:srgbClr val="FFFFFF"/>
                </a:solidFill>
              </a:defRPr>
            </a:pPr>
            <a:r>
              <a:rPr sz="2500" kern="0">
                <a:solidFill>
                  <a:srgbClr val="FFFFFF"/>
                </a:solidFill>
                <a:latin typeface="Helvetica Neue Light"/>
                <a:ea typeface="Helvetica Neue Light"/>
                <a:cs typeface="Helvetica Neue Light"/>
                <a:sym typeface="Helvetica Neue Light"/>
              </a:rPr>
              <a:t>Transform your thinking around </a:t>
            </a:r>
            <a:r>
              <a:rPr sz="2000" b="1" kern="0">
                <a:solidFill>
                  <a:srgbClr val="FFFFFF"/>
                </a:solidFill>
                <a:latin typeface="Helvetica Neue"/>
                <a:ea typeface="Helvetica Neue"/>
                <a:cs typeface="Helvetica Neue"/>
                <a:sym typeface="Helvetica Neue"/>
              </a:rPr>
              <a:t/>
            </a:r>
            <a:br>
              <a:rPr sz="2000" b="1" kern="0">
                <a:solidFill>
                  <a:srgbClr val="FFFFFF"/>
                </a:solidFill>
                <a:latin typeface="Helvetica Neue"/>
                <a:ea typeface="Helvetica Neue"/>
                <a:cs typeface="Helvetica Neue"/>
                <a:sym typeface="Helvetica Neue"/>
              </a:rPr>
            </a:br>
            <a:r>
              <a:rPr sz="2000" b="1" kern="0">
                <a:solidFill>
                  <a:srgbClr val="FFFFFF"/>
                </a:solidFill>
                <a:latin typeface="Helvetica Neue"/>
                <a:ea typeface="Helvetica Neue"/>
                <a:cs typeface="Helvetica Neue"/>
                <a:sym typeface="Helvetica Neue"/>
              </a:rPr>
              <a:t/>
            </a:r>
            <a:br>
              <a:rPr sz="2000" b="1" kern="0">
                <a:solidFill>
                  <a:srgbClr val="FFFFFF"/>
                </a:solidFill>
                <a:latin typeface="Helvetica Neue"/>
                <a:ea typeface="Helvetica Neue"/>
                <a:cs typeface="Helvetica Neue"/>
                <a:sym typeface="Helvetica Neue"/>
              </a:rPr>
            </a:br>
            <a:r>
              <a:rPr sz="2500" b="1" kern="0">
                <a:solidFill>
                  <a:srgbClr val="FFFFFF"/>
                </a:solidFill>
                <a:latin typeface="Helvetica Neue"/>
                <a:ea typeface="Helvetica Neue"/>
                <a:cs typeface="Helvetica Neue"/>
                <a:sym typeface="Helvetica Neue"/>
              </a:rPr>
              <a:t>Cloud Service Management and Operations (CSMO)</a:t>
            </a:r>
          </a:p>
        </p:txBody>
      </p:sp>
    </p:spTree>
    <p:extLst>
      <p:ext uri="{BB962C8B-B14F-4D97-AF65-F5344CB8AC3E}">
        <p14:creationId xmlns:p14="http://schemas.microsoft.com/office/powerpoint/2010/main" val="3380494289"/>
      </p:ext>
    </p:extLst>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B19D"/>
        </a:solidFill>
        <a:effectLst/>
      </p:bgPr>
    </p:bg>
    <p:spTree>
      <p:nvGrpSpPr>
        <p:cNvPr id="1" name=""/>
        <p:cNvGrpSpPr/>
        <p:nvPr/>
      </p:nvGrpSpPr>
      <p:grpSpPr>
        <a:xfrm>
          <a:off x="0" y="0"/>
          <a:ext cx="0" cy="0"/>
          <a:chOff x="0" y="0"/>
          <a:chExt cx="0" cy="0"/>
        </a:xfrm>
      </p:grpSpPr>
      <p:sp>
        <p:nvSpPr>
          <p:cNvPr id="327" name="Shape 327"/>
          <p:cNvSpPr/>
          <p:nvPr/>
        </p:nvSpPr>
        <p:spPr>
          <a:xfrm>
            <a:off x="2086835" y="1634754"/>
            <a:ext cx="8018331" cy="3359894"/>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p>
            <a:pPr defTabSz="412750" hangingPunct="0">
              <a:defRPr sz="5000">
                <a:solidFill>
                  <a:srgbClr val="FFFFFF"/>
                </a:solidFill>
              </a:defRPr>
            </a:pPr>
            <a:r>
              <a:rPr sz="2500" kern="0">
                <a:solidFill>
                  <a:srgbClr val="FFFFFF"/>
                </a:solidFill>
                <a:latin typeface="Helvetica Neue Light"/>
                <a:ea typeface="Helvetica Neue Light"/>
                <a:cs typeface="Helvetica Neue Light"/>
                <a:sym typeface="Helvetica Neue Light"/>
              </a:rPr>
              <a:t>Definition | What is?</a:t>
            </a:r>
            <a:r>
              <a:rPr sz="2500" kern="0">
                <a:solidFill>
                  <a:srgbClr val="FFFFFF"/>
                </a:solidFill>
                <a:latin typeface="Helvetica Light"/>
                <a:sym typeface="Helvetica Light"/>
              </a:rPr>
              <a:t/>
            </a:r>
            <a:br>
              <a:rPr sz="2500" kern="0">
                <a:solidFill>
                  <a:srgbClr val="FFFFFF"/>
                </a:solidFill>
                <a:latin typeface="Helvetica Light"/>
                <a:sym typeface="Helvetica Light"/>
              </a:rPr>
            </a:br>
            <a:r>
              <a:rPr sz="2500" kern="0">
                <a:solidFill>
                  <a:srgbClr val="FFFFFF"/>
                </a:solidFill>
                <a:latin typeface="Helvetica Light"/>
                <a:sym typeface="Helvetica Light"/>
              </a:rPr>
              <a:t/>
            </a:r>
            <a:br>
              <a:rPr sz="2500" kern="0">
                <a:solidFill>
                  <a:srgbClr val="FFFFFF"/>
                </a:solidFill>
                <a:latin typeface="Helvetica Light"/>
                <a:sym typeface="Helvetica Light"/>
              </a:rPr>
            </a:br>
            <a:r>
              <a:rPr sz="2500" b="1" kern="0">
                <a:solidFill>
                  <a:srgbClr val="FFFFFF"/>
                </a:solidFill>
                <a:latin typeface="Helvetica Neue"/>
                <a:ea typeface="Helvetica Neue"/>
                <a:cs typeface="Helvetica Neue"/>
                <a:sym typeface="Helvetica Neue"/>
              </a:rPr>
              <a:t>IBM Bluemix Garage Method</a:t>
            </a:r>
          </a:p>
          <a:p>
            <a:pPr defTabSz="412750" hangingPunct="0">
              <a:defRPr sz="5000">
                <a:solidFill>
                  <a:srgbClr val="FFFFFF"/>
                </a:solidFill>
              </a:defRPr>
            </a:pPr>
            <a:endParaRPr sz="1750" kern="0">
              <a:solidFill>
                <a:srgbClr val="FFFFFF"/>
              </a:solidFill>
              <a:latin typeface="Helvetica Neue"/>
              <a:ea typeface="Helvetica Neue"/>
              <a:cs typeface="Helvetica Neue"/>
              <a:sym typeface="Helvetica Neue"/>
            </a:endParaRPr>
          </a:p>
          <a:p>
            <a:pPr defTabSz="412750" hangingPunct="0">
              <a:defRPr sz="5000">
                <a:solidFill>
                  <a:srgbClr val="FFFFFF"/>
                </a:solidFill>
              </a:defRPr>
            </a:pPr>
            <a:r>
              <a:rPr sz="1750" kern="0">
                <a:solidFill>
                  <a:srgbClr val="FFFFFF"/>
                </a:solidFill>
                <a:latin typeface="Helvetica Neue"/>
                <a:ea typeface="Helvetica Neue"/>
                <a:cs typeface="Helvetica Neue"/>
                <a:sym typeface="Helvetica Neue"/>
              </a:rPr>
              <a:t/>
            </a:r>
            <a:br>
              <a:rPr sz="1750" kern="0">
                <a:solidFill>
                  <a:srgbClr val="FFFFFF"/>
                </a:solidFill>
                <a:latin typeface="Helvetica Neue"/>
                <a:ea typeface="Helvetica Neue"/>
                <a:cs typeface="Helvetica Neue"/>
                <a:sym typeface="Helvetica Neue"/>
              </a:rPr>
            </a:br>
            <a:r>
              <a:rPr sz="1750" kern="0">
                <a:solidFill>
                  <a:srgbClr val="FFFFFF"/>
                </a:solidFill>
                <a:latin typeface="Helvetica Neue"/>
                <a:ea typeface="Helvetica Neue"/>
                <a:cs typeface="Helvetica Neue"/>
                <a:sym typeface="Helvetica Neue"/>
              </a:rPr>
              <a:t>Is a well-honed and well-integrated set of tracks and practices leveraging IBM Design Thinking, Lean Startup, Agile Development and DevOps with the power of Cloud. It is targeted at helping you to rapidly bring an innovation idea to life in the form of Minimum Viable Product or MVP – the smallest idea (app, API, technology, etc) that can be developed and tested to discover if it achieves the anticipated business outcome. </a:t>
            </a:r>
          </a:p>
        </p:txBody>
      </p:sp>
      <p:sp>
        <p:nvSpPr>
          <p:cNvPr id="328" name="Shape 328"/>
          <p:cNvSpPr/>
          <p:nvPr/>
        </p:nvSpPr>
        <p:spPr>
          <a:xfrm>
            <a:off x="249317" y="201092"/>
            <a:ext cx="6115081" cy="436017"/>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lvl1pPr>
              <a:defRPr sz="5000" b="1">
                <a:solidFill>
                  <a:srgbClr val="FFFFFF"/>
                </a:solidFill>
                <a:latin typeface="Helvetica Neue"/>
                <a:ea typeface="Helvetica Neue"/>
                <a:cs typeface="Helvetica Neue"/>
                <a:sym typeface="Helvetica Neue"/>
              </a:defRPr>
            </a:lvl1pPr>
          </a:lstStyle>
          <a:p>
            <a:pPr defTabSz="412750" hangingPunct="0"/>
            <a:r>
              <a:rPr sz="2500" kern="0"/>
              <a:t>IBM Bluemix Garage CSMO Offering</a:t>
            </a:r>
          </a:p>
        </p:txBody>
      </p:sp>
    </p:spTree>
    <p:extLst>
      <p:ext uri="{BB962C8B-B14F-4D97-AF65-F5344CB8AC3E}">
        <p14:creationId xmlns:p14="http://schemas.microsoft.com/office/powerpoint/2010/main" val="1578240065"/>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a:xfrm>
            <a:off x="0" y="293743"/>
            <a:ext cx="12192000" cy="2416175"/>
          </a:xfrm>
        </p:spPr>
        <p:txBody>
          <a:bodyPr>
            <a:normAutofit/>
          </a:bodyPr>
          <a:lstStyle/>
          <a:p>
            <a:r>
              <a:rPr lang="en-US" sz="6533" dirty="0">
                <a:solidFill>
                  <a:schemeClr val="tx2">
                    <a:lumMod val="50000"/>
                  </a:schemeClr>
                </a:solidFill>
                <a:ea typeface="Arial" charset="0"/>
                <a:cs typeface="Arial" charset="0"/>
              </a:rPr>
              <a:t>EARN YOUR IBM OPEN BADGE!</a:t>
            </a:r>
            <a:br>
              <a:rPr lang="en-US" sz="6533" dirty="0">
                <a:solidFill>
                  <a:schemeClr val="tx2">
                    <a:lumMod val="50000"/>
                  </a:schemeClr>
                </a:solidFill>
                <a:ea typeface="Arial" charset="0"/>
                <a:cs typeface="Arial" charset="0"/>
              </a:rPr>
            </a:br>
            <a:r>
              <a:rPr lang="en-US" dirty="0">
                <a:latin typeface="Arial" charset="0"/>
                <a:ea typeface="Arial" charset="0"/>
                <a:cs typeface="Arial" charset="0"/>
              </a:rPr>
              <a:t>IBM InterConnect Bootcamp </a:t>
            </a:r>
            <a:r>
              <a:rPr lang="en-US" dirty="0" smtClean="0">
                <a:latin typeface="Arial" charset="0"/>
                <a:ea typeface="Arial" charset="0"/>
                <a:cs typeface="Arial" charset="0"/>
              </a:rPr>
              <a:t>Labs</a:t>
            </a:r>
            <a:endParaRPr lang="en-US" dirty="0">
              <a:solidFill>
                <a:schemeClr val="tx2">
                  <a:lumMod val="50000"/>
                </a:schemeClr>
              </a:solidFill>
              <a:latin typeface="Arial" charset="0"/>
              <a:ea typeface="Arial" charset="0"/>
              <a:cs typeface="Arial" charset="0"/>
            </a:endParaRPr>
          </a:p>
        </p:txBody>
      </p:sp>
      <p:sp>
        <p:nvSpPr>
          <p:cNvPr id="3" name="Rectangle 2"/>
          <p:cNvSpPr/>
          <p:nvPr/>
        </p:nvSpPr>
        <p:spPr>
          <a:xfrm>
            <a:off x="8878699" y="6310788"/>
            <a:ext cx="3111749" cy="461665"/>
          </a:xfrm>
          <a:prstGeom prst="rect">
            <a:avLst/>
          </a:prstGeom>
        </p:spPr>
        <p:txBody>
          <a:bodyPr wrap="none">
            <a:spAutoFit/>
          </a:bodyPr>
          <a:lstStyle/>
          <a:p>
            <a:r>
              <a:rPr lang="en-US" sz="2400"/>
              <a:t>http://ibm.biz/badging</a:t>
            </a:r>
          </a:p>
        </p:txBody>
      </p:sp>
      <p:pic>
        <p:nvPicPr>
          <p:cNvPr id="4" name="Picture 3"/>
          <p:cNvPicPr>
            <a:picLocks noChangeAspect="1"/>
          </p:cNvPicPr>
          <p:nvPr/>
        </p:nvPicPr>
        <p:blipFill>
          <a:blip r:embed="rId2"/>
          <a:stretch>
            <a:fillRect/>
          </a:stretch>
        </p:blipFill>
        <p:spPr>
          <a:xfrm>
            <a:off x="0" y="2709918"/>
            <a:ext cx="12192000" cy="3227693"/>
          </a:xfrm>
          <a:prstGeom prst="rect">
            <a:avLst/>
          </a:prstGeom>
        </p:spPr>
      </p:pic>
    </p:spTree>
    <p:extLst>
      <p:ext uri="{BB962C8B-B14F-4D97-AF65-F5344CB8AC3E}">
        <p14:creationId xmlns:p14="http://schemas.microsoft.com/office/powerpoint/2010/main" val="571152652"/>
      </p:ext>
    </p:extLst>
  </p:cSld>
  <p:clrMapOvr>
    <a:masterClrMapping/>
  </p:clrMapOvr>
  <p:transition spd="slow">
    <p:wheel spokes="1"/>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B19D"/>
        </a:solidFill>
        <a:effectLst/>
      </p:bgPr>
    </p:bg>
    <p:spTree>
      <p:nvGrpSpPr>
        <p:cNvPr id="1" name=""/>
        <p:cNvGrpSpPr/>
        <p:nvPr/>
      </p:nvGrpSpPr>
      <p:grpSpPr>
        <a:xfrm>
          <a:off x="0" y="0"/>
          <a:ext cx="0" cy="0"/>
          <a:chOff x="0" y="0"/>
          <a:chExt cx="0" cy="0"/>
        </a:xfrm>
      </p:grpSpPr>
      <p:sp>
        <p:nvSpPr>
          <p:cNvPr id="330" name="Shape 330"/>
          <p:cNvSpPr/>
          <p:nvPr/>
        </p:nvSpPr>
        <p:spPr>
          <a:xfrm>
            <a:off x="2086835" y="1657710"/>
            <a:ext cx="8018331" cy="2551981"/>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p>
            <a:pPr defTabSz="412750" hangingPunct="0">
              <a:defRPr sz="5000">
                <a:solidFill>
                  <a:srgbClr val="FFFFFF"/>
                </a:solidFill>
              </a:defRPr>
            </a:pPr>
            <a:r>
              <a:rPr sz="2500" kern="0">
                <a:solidFill>
                  <a:srgbClr val="FFFFFF"/>
                </a:solidFill>
                <a:latin typeface="Helvetica Neue Light"/>
                <a:ea typeface="Helvetica Neue Light"/>
                <a:cs typeface="Helvetica Neue Light"/>
                <a:sym typeface="Helvetica Neue Light"/>
              </a:rPr>
              <a:t>Definition | What is?</a:t>
            </a:r>
            <a:r>
              <a:rPr sz="2500" kern="0">
                <a:solidFill>
                  <a:srgbClr val="FFFFFF"/>
                </a:solidFill>
                <a:latin typeface="Helvetica Light"/>
                <a:sym typeface="Helvetica Light"/>
              </a:rPr>
              <a:t/>
            </a:r>
            <a:br>
              <a:rPr sz="2500" kern="0">
                <a:solidFill>
                  <a:srgbClr val="FFFFFF"/>
                </a:solidFill>
                <a:latin typeface="Helvetica Light"/>
                <a:sym typeface="Helvetica Light"/>
              </a:rPr>
            </a:br>
            <a:r>
              <a:rPr sz="2500" kern="0">
                <a:solidFill>
                  <a:srgbClr val="FFFFFF"/>
                </a:solidFill>
                <a:latin typeface="Helvetica Light"/>
                <a:sym typeface="Helvetica Light"/>
              </a:rPr>
              <a:t/>
            </a:r>
            <a:br>
              <a:rPr sz="2500" kern="0">
                <a:solidFill>
                  <a:srgbClr val="FFFFFF"/>
                </a:solidFill>
                <a:latin typeface="Helvetica Light"/>
                <a:sym typeface="Helvetica Light"/>
              </a:rPr>
            </a:br>
            <a:r>
              <a:rPr sz="2500" b="1" kern="0">
                <a:solidFill>
                  <a:srgbClr val="FFFFFF"/>
                </a:solidFill>
                <a:latin typeface="Helvetica Neue"/>
                <a:ea typeface="Helvetica Neue"/>
                <a:cs typeface="Helvetica Neue"/>
                <a:sym typeface="Helvetica Neue"/>
              </a:rPr>
              <a:t>Built-to-Manage</a:t>
            </a:r>
          </a:p>
          <a:p>
            <a:pPr defTabSz="412750" hangingPunct="0">
              <a:defRPr sz="5000">
                <a:solidFill>
                  <a:srgbClr val="FFFFFF"/>
                </a:solidFill>
              </a:defRPr>
            </a:pPr>
            <a:endParaRPr sz="1750" kern="0">
              <a:solidFill>
                <a:srgbClr val="FFFFFF"/>
              </a:solidFill>
              <a:latin typeface="Helvetica Neue"/>
              <a:ea typeface="Helvetica Neue"/>
              <a:cs typeface="Helvetica Neue"/>
              <a:sym typeface="Helvetica Neue"/>
            </a:endParaRPr>
          </a:p>
          <a:p>
            <a:pPr defTabSz="412750" hangingPunct="0">
              <a:defRPr sz="5000">
                <a:solidFill>
                  <a:srgbClr val="FFFFFF"/>
                </a:solidFill>
              </a:defRPr>
            </a:pPr>
            <a:r>
              <a:rPr sz="1750" kern="0">
                <a:solidFill>
                  <a:srgbClr val="FFFFFF"/>
                </a:solidFill>
                <a:latin typeface="Helvetica Neue"/>
                <a:ea typeface="Helvetica Neue"/>
                <a:cs typeface="Helvetica Neue"/>
                <a:sym typeface="Helvetica Neue"/>
              </a:rPr>
              <a:t/>
            </a:r>
            <a:br>
              <a:rPr sz="1750" kern="0">
                <a:solidFill>
                  <a:srgbClr val="FFFFFF"/>
                </a:solidFill>
                <a:latin typeface="Helvetica Neue"/>
                <a:ea typeface="Helvetica Neue"/>
                <a:cs typeface="Helvetica Neue"/>
                <a:sym typeface="Helvetica Neue"/>
              </a:rPr>
            </a:br>
            <a:r>
              <a:rPr sz="1750" kern="0">
                <a:solidFill>
                  <a:srgbClr val="FFFFFF"/>
                </a:solidFill>
                <a:latin typeface="Helvetica Neue"/>
                <a:ea typeface="Helvetica Neue"/>
                <a:cs typeface="Helvetica Neue"/>
                <a:sym typeface="Helvetica Neue"/>
              </a:rPr>
              <a:t>Refers to the techniques and best practices used by application developers to provide operational information; for example, improved logging generating performance statistics, and providing service topology information.</a:t>
            </a:r>
          </a:p>
        </p:txBody>
      </p:sp>
      <p:sp>
        <p:nvSpPr>
          <p:cNvPr id="331" name="Shape 331"/>
          <p:cNvSpPr/>
          <p:nvPr/>
        </p:nvSpPr>
        <p:spPr>
          <a:xfrm>
            <a:off x="249317" y="201092"/>
            <a:ext cx="6115081" cy="436017"/>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lvl1pPr>
              <a:defRPr sz="5000" b="1">
                <a:solidFill>
                  <a:srgbClr val="FFFFFF"/>
                </a:solidFill>
                <a:latin typeface="Helvetica Neue"/>
                <a:ea typeface="Helvetica Neue"/>
                <a:cs typeface="Helvetica Neue"/>
                <a:sym typeface="Helvetica Neue"/>
              </a:defRPr>
            </a:lvl1pPr>
          </a:lstStyle>
          <a:p>
            <a:pPr defTabSz="412750" hangingPunct="0"/>
            <a:r>
              <a:rPr sz="2500" kern="0"/>
              <a:t>IBM Bluemix Garage CSMO Offering</a:t>
            </a:r>
          </a:p>
        </p:txBody>
      </p:sp>
    </p:spTree>
    <p:extLst>
      <p:ext uri="{BB962C8B-B14F-4D97-AF65-F5344CB8AC3E}">
        <p14:creationId xmlns:p14="http://schemas.microsoft.com/office/powerpoint/2010/main" val="957846502"/>
      </p:ext>
    </p:extLst>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Shape 333"/>
          <p:cNvSpPr/>
          <p:nvPr/>
        </p:nvSpPr>
        <p:spPr>
          <a:xfrm flipV="1">
            <a:off x="1879681" y="1814251"/>
            <a:ext cx="1" cy="4236467"/>
          </a:xfrm>
          <a:prstGeom prst="line">
            <a:avLst/>
          </a:prstGeom>
          <a:ln w="38100">
            <a:solidFill>
              <a:srgbClr val="FFFFFF"/>
            </a:solidFill>
            <a:miter lim="400000"/>
          </a:ln>
        </p:spPr>
        <p:txBody>
          <a:bodyPr lIns="25400" tIns="25400" rIns="25400" bIns="25400" anchor="ctr"/>
          <a:lstStyle/>
          <a:p>
            <a:pPr algn="ctr" defTabSz="412750" hangingPunct="0">
              <a:defRPr sz="3200">
                <a:solidFill>
                  <a:srgbClr val="000000"/>
                </a:solidFill>
              </a:defRPr>
            </a:pPr>
            <a:endParaRPr sz="1600" kern="0">
              <a:solidFill>
                <a:srgbClr val="000000"/>
              </a:solidFill>
              <a:latin typeface="Helvetica Light"/>
              <a:sym typeface="Helvetica Light"/>
            </a:endParaRPr>
          </a:p>
        </p:txBody>
      </p:sp>
      <p:sp>
        <p:nvSpPr>
          <p:cNvPr id="334" name="Shape 334"/>
          <p:cNvSpPr/>
          <p:nvPr/>
        </p:nvSpPr>
        <p:spPr>
          <a:xfrm>
            <a:off x="2133694" y="1675847"/>
            <a:ext cx="6297328" cy="4052391"/>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p>
            <a:pPr defTabSz="412750" hangingPunct="0">
              <a:spcBef>
                <a:spcPts val="500"/>
              </a:spcBef>
              <a:defRPr sz="4000">
                <a:solidFill>
                  <a:srgbClr val="FFFFFF"/>
                </a:solidFill>
                <a:latin typeface="Helvetica Neue"/>
                <a:ea typeface="Helvetica Neue"/>
                <a:cs typeface="Helvetica Neue"/>
                <a:sym typeface="Helvetica Neue"/>
              </a:defRPr>
            </a:pPr>
            <a:endParaRPr sz="2000" kern="0">
              <a:solidFill>
                <a:srgbClr val="FFFFFF"/>
              </a:solidFill>
              <a:latin typeface="Helvetica Neue"/>
              <a:ea typeface="Helvetica Neue"/>
              <a:cs typeface="Helvetica Neue"/>
              <a:sym typeface="Helvetica Neue"/>
            </a:endParaRPr>
          </a:p>
          <a:p>
            <a:pPr marL="190500" indent="-190500" defTabSz="412750" hangingPunct="0">
              <a:spcBef>
                <a:spcPts val="500"/>
              </a:spcBef>
              <a:buSzPct val="100000"/>
              <a:buFontTx/>
              <a:buChar char="•"/>
              <a:defRPr sz="4000">
                <a:solidFill>
                  <a:srgbClr val="FFFFFF"/>
                </a:solidFill>
                <a:latin typeface="Helvetica Neue"/>
                <a:ea typeface="Helvetica Neue"/>
                <a:cs typeface="Helvetica Neue"/>
                <a:sym typeface="Helvetica Neue"/>
              </a:defRPr>
            </a:pPr>
            <a:r>
              <a:rPr sz="2000" kern="0">
                <a:solidFill>
                  <a:srgbClr val="FFFFFF"/>
                </a:solidFill>
                <a:latin typeface="Helvetica Neue"/>
                <a:ea typeface="Helvetica Neue"/>
                <a:cs typeface="Helvetica Neue"/>
                <a:sym typeface="Helvetica Neue"/>
              </a:rPr>
              <a:t>Garage CSMO Visit</a:t>
            </a:r>
            <a:br>
              <a:rPr sz="2000" kern="0">
                <a:solidFill>
                  <a:srgbClr val="FFFFFF"/>
                </a:solidFill>
                <a:latin typeface="Helvetica Neue"/>
                <a:ea typeface="Helvetica Neue"/>
                <a:cs typeface="Helvetica Neue"/>
                <a:sym typeface="Helvetica Neue"/>
              </a:rPr>
            </a:br>
            <a:r>
              <a:rPr sz="1250" kern="0">
                <a:solidFill>
                  <a:srgbClr val="FFFFFF"/>
                </a:solidFill>
                <a:latin typeface="Helvetica Neue"/>
                <a:ea typeface="Helvetica Neue"/>
                <a:cs typeface="Helvetica Neue"/>
                <a:sym typeface="Helvetica Neue"/>
              </a:rPr>
              <a:t>(duration: 4 hours)</a:t>
            </a:r>
            <a:r>
              <a:rPr sz="2000" kern="0">
                <a:solidFill>
                  <a:srgbClr val="FFFFFF"/>
                </a:solidFill>
                <a:latin typeface="Helvetica Neue"/>
                <a:ea typeface="Helvetica Neue"/>
                <a:cs typeface="Helvetica Neue"/>
                <a:sym typeface="Helvetica Neue"/>
              </a:rPr>
              <a:t/>
            </a:r>
            <a:br>
              <a:rPr sz="2000" kern="0">
                <a:solidFill>
                  <a:srgbClr val="FFFFFF"/>
                </a:solidFill>
                <a:latin typeface="Helvetica Neue"/>
                <a:ea typeface="Helvetica Neue"/>
                <a:cs typeface="Helvetica Neue"/>
                <a:sym typeface="Helvetica Neue"/>
              </a:rPr>
            </a:br>
            <a:r>
              <a:rPr sz="2000" kern="0">
                <a:solidFill>
                  <a:srgbClr val="FFFFFF"/>
                </a:solidFill>
                <a:latin typeface="Helvetica Neue"/>
                <a:ea typeface="Helvetica Neue"/>
                <a:cs typeface="Helvetica Neue"/>
                <a:sym typeface="Helvetica Neue"/>
              </a:rPr>
              <a:t/>
            </a:r>
            <a:br>
              <a:rPr sz="2000" kern="0">
                <a:solidFill>
                  <a:srgbClr val="FFFFFF"/>
                </a:solidFill>
                <a:latin typeface="Helvetica Neue"/>
                <a:ea typeface="Helvetica Neue"/>
                <a:cs typeface="Helvetica Neue"/>
                <a:sym typeface="Helvetica Neue"/>
              </a:rPr>
            </a:br>
            <a:r>
              <a:rPr sz="2000" kern="0">
                <a:solidFill>
                  <a:srgbClr val="FFFFFF"/>
                </a:solidFill>
                <a:latin typeface="Helvetica Neue"/>
                <a:ea typeface="Helvetica Neue"/>
                <a:cs typeface="Helvetica Neue"/>
                <a:sym typeface="Helvetica Neue"/>
              </a:rPr>
              <a:t/>
            </a:r>
            <a:br>
              <a:rPr sz="2000" kern="0">
                <a:solidFill>
                  <a:srgbClr val="FFFFFF"/>
                </a:solidFill>
                <a:latin typeface="Helvetica Neue"/>
                <a:ea typeface="Helvetica Neue"/>
                <a:cs typeface="Helvetica Neue"/>
                <a:sym typeface="Helvetica Neue"/>
              </a:rPr>
            </a:br>
            <a:endParaRPr sz="2000" kern="0">
              <a:solidFill>
                <a:srgbClr val="FFFFFF"/>
              </a:solidFill>
              <a:latin typeface="Helvetica Neue"/>
              <a:ea typeface="Helvetica Neue"/>
              <a:cs typeface="Helvetica Neue"/>
              <a:sym typeface="Helvetica Neue"/>
            </a:endParaRPr>
          </a:p>
          <a:p>
            <a:pPr marL="190500" indent="-190500" defTabSz="412750" hangingPunct="0">
              <a:spcBef>
                <a:spcPts val="500"/>
              </a:spcBef>
              <a:buSzPct val="100000"/>
              <a:buFontTx/>
              <a:buChar char="•"/>
              <a:defRPr sz="4000">
                <a:solidFill>
                  <a:srgbClr val="FFFFFF"/>
                </a:solidFill>
                <a:latin typeface="Helvetica Neue"/>
                <a:ea typeface="Helvetica Neue"/>
                <a:cs typeface="Helvetica Neue"/>
                <a:sym typeface="Helvetica Neue"/>
              </a:defRPr>
            </a:pPr>
            <a:r>
              <a:rPr sz="2000" kern="0">
                <a:solidFill>
                  <a:srgbClr val="FFFFFF"/>
                </a:solidFill>
                <a:latin typeface="Helvetica Neue"/>
                <a:ea typeface="Helvetica Neue"/>
                <a:cs typeface="Helvetica Neue"/>
                <a:sym typeface="Helvetica Neue"/>
              </a:rPr>
              <a:t>CSMO Design Thinking Workshop</a:t>
            </a:r>
            <a:br>
              <a:rPr sz="2000" kern="0">
                <a:solidFill>
                  <a:srgbClr val="FFFFFF"/>
                </a:solidFill>
                <a:latin typeface="Helvetica Neue"/>
                <a:ea typeface="Helvetica Neue"/>
                <a:cs typeface="Helvetica Neue"/>
                <a:sym typeface="Helvetica Neue"/>
              </a:rPr>
            </a:br>
            <a:r>
              <a:rPr sz="1250" kern="0">
                <a:solidFill>
                  <a:srgbClr val="FFFFFF"/>
                </a:solidFill>
                <a:latin typeface="Helvetica Neue"/>
                <a:ea typeface="Helvetica Neue"/>
                <a:cs typeface="Helvetica Neue"/>
                <a:sym typeface="Helvetica Neue"/>
              </a:rPr>
              <a:t>(duration: 2 - 5 days)</a:t>
            </a:r>
            <a:br>
              <a:rPr sz="1250" kern="0">
                <a:solidFill>
                  <a:srgbClr val="FFFFFF"/>
                </a:solidFill>
                <a:latin typeface="Helvetica Neue"/>
                <a:ea typeface="Helvetica Neue"/>
                <a:cs typeface="Helvetica Neue"/>
                <a:sym typeface="Helvetica Neue"/>
              </a:rPr>
            </a:br>
            <a:r>
              <a:rPr sz="1250" kern="0">
                <a:solidFill>
                  <a:srgbClr val="FFFFFF"/>
                </a:solidFill>
                <a:latin typeface="Helvetica Neue"/>
                <a:ea typeface="Helvetica Neue"/>
                <a:cs typeface="Helvetica Neue"/>
                <a:sym typeface="Helvetica Neue"/>
              </a:rPr>
              <a:t> </a:t>
            </a:r>
            <a:r>
              <a:rPr sz="2000" kern="0">
                <a:solidFill>
                  <a:srgbClr val="FFFFFF"/>
                </a:solidFill>
                <a:latin typeface="Helvetica Neue"/>
                <a:ea typeface="Helvetica Neue"/>
                <a:cs typeface="Helvetica Neue"/>
                <a:sym typeface="Helvetica Neue"/>
              </a:rPr>
              <a:t/>
            </a:r>
            <a:br>
              <a:rPr sz="2000" kern="0">
                <a:solidFill>
                  <a:srgbClr val="FFFFFF"/>
                </a:solidFill>
                <a:latin typeface="Helvetica Neue"/>
                <a:ea typeface="Helvetica Neue"/>
                <a:cs typeface="Helvetica Neue"/>
                <a:sym typeface="Helvetica Neue"/>
              </a:rPr>
            </a:br>
            <a:r>
              <a:rPr sz="2000" kern="0">
                <a:solidFill>
                  <a:srgbClr val="FFFFFF"/>
                </a:solidFill>
                <a:latin typeface="Helvetica Neue"/>
                <a:ea typeface="Helvetica Neue"/>
                <a:cs typeface="Helvetica Neue"/>
                <a:sym typeface="Helvetica Neue"/>
              </a:rPr>
              <a:t/>
            </a:r>
            <a:br>
              <a:rPr sz="2000" kern="0">
                <a:solidFill>
                  <a:srgbClr val="FFFFFF"/>
                </a:solidFill>
                <a:latin typeface="Helvetica Neue"/>
                <a:ea typeface="Helvetica Neue"/>
                <a:cs typeface="Helvetica Neue"/>
                <a:sym typeface="Helvetica Neue"/>
              </a:rPr>
            </a:br>
            <a:endParaRPr sz="2000" kern="0">
              <a:solidFill>
                <a:srgbClr val="FFFFFF"/>
              </a:solidFill>
              <a:latin typeface="Helvetica Neue"/>
              <a:ea typeface="Helvetica Neue"/>
              <a:cs typeface="Helvetica Neue"/>
              <a:sym typeface="Helvetica Neue"/>
            </a:endParaRPr>
          </a:p>
          <a:p>
            <a:pPr marL="190500" indent="-190500" defTabSz="412750" hangingPunct="0">
              <a:spcBef>
                <a:spcPts val="500"/>
              </a:spcBef>
              <a:buSzPct val="100000"/>
              <a:buFontTx/>
              <a:buChar char="•"/>
              <a:defRPr sz="4000">
                <a:solidFill>
                  <a:srgbClr val="FFFFFF"/>
                </a:solidFill>
                <a:latin typeface="Helvetica Neue"/>
                <a:ea typeface="Helvetica Neue"/>
                <a:cs typeface="Helvetica Neue"/>
                <a:sym typeface="Helvetica Neue"/>
              </a:defRPr>
            </a:pPr>
            <a:r>
              <a:rPr sz="2000" kern="0">
                <a:solidFill>
                  <a:srgbClr val="FFFFFF"/>
                </a:solidFill>
                <a:latin typeface="Helvetica Neue"/>
                <a:ea typeface="Helvetica Neue"/>
                <a:cs typeface="Helvetica Neue"/>
                <a:sym typeface="Helvetica Neue"/>
              </a:rPr>
              <a:t>CSMO MVP Build-Up</a:t>
            </a:r>
            <a:br>
              <a:rPr sz="2000" kern="0">
                <a:solidFill>
                  <a:srgbClr val="FFFFFF"/>
                </a:solidFill>
                <a:latin typeface="Helvetica Neue"/>
                <a:ea typeface="Helvetica Neue"/>
                <a:cs typeface="Helvetica Neue"/>
                <a:sym typeface="Helvetica Neue"/>
              </a:rPr>
            </a:br>
            <a:r>
              <a:rPr sz="1500" kern="0">
                <a:solidFill>
                  <a:srgbClr val="FFFFFF"/>
                </a:solidFill>
                <a:latin typeface="Helvetica Neue"/>
                <a:ea typeface="Helvetica Neue"/>
                <a:cs typeface="Helvetica Neue"/>
                <a:sym typeface="Helvetica Neue"/>
              </a:rPr>
              <a:t>Implementation of Selected MVP</a:t>
            </a:r>
            <a:br>
              <a:rPr sz="1500" kern="0">
                <a:solidFill>
                  <a:srgbClr val="FFFFFF"/>
                </a:solidFill>
                <a:latin typeface="Helvetica Neue"/>
                <a:ea typeface="Helvetica Neue"/>
                <a:cs typeface="Helvetica Neue"/>
                <a:sym typeface="Helvetica Neue"/>
              </a:rPr>
            </a:br>
            <a:endParaRPr sz="1500" kern="0">
              <a:solidFill>
                <a:srgbClr val="FFFFFF"/>
              </a:solidFill>
              <a:latin typeface="Helvetica Neue"/>
              <a:ea typeface="Helvetica Neue"/>
              <a:cs typeface="Helvetica Neue"/>
              <a:sym typeface="Helvetica Neue"/>
            </a:endParaRPr>
          </a:p>
        </p:txBody>
      </p:sp>
      <p:sp>
        <p:nvSpPr>
          <p:cNvPr id="335" name="Shape 335"/>
          <p:cNvSpPr/>
          <p:nvPr/>
        </p:nvSpPr>
        <p:spPr>
          <a:xfrm>
            <a:off x="1728979" y="1121759"/>
            <a:ext cx="3262111" cy="43601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defRPr sz="5000" b="1">
                <a:solidFill>
                  <a:srgbClr val="FFFFFF"/>
                </a:solidFill>
                <a:latin typeface="Helvetica Neue"/>
                <a:ea typeface="Helvetica Neue"/>
                <a:cs typeface="Helvetica Neue"/>
                <a:sym typeface="Helvetica Neue"/>
              </a:defRPr>
            </a:lvl1pPr>
          </a:lstStyle>
          <a:p>
            <a:pPr defTabSz="412750" hangingPunct="0"/>
            <a:r>
              <a:rPr sz="2500" kern="0"/>
              <a:t>Offering At a Glance:</a:t>
            </a:r>
          </a:p>
        </p:txBody>
      </p:sp>
      <p:sp>
        <p:nvSpPr>
          <p:cNvPr id="336" name="Shape 336"/>
          <p:cNvSpPr/>
          <p:nvPr/>
        </p:nvSpPr>
        <p:spPr>
          <a:xfrm>
            <a:off x="6980317" y="2843461"/>
            <a:ext cx="479298" cy="1590179"/>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defRPr sz="20000">
                <a:solidFill>
                  <a:srgbClr val="FFFFFF"/>
                </a:solidFill>
                <a:latin typeface="Helvetica Neue"/>
                <a:ea typeface="Helvetica Neue"/>
                <a:cs typeface="Helvetica Neue"/>
                <a:sym typeface="Helvetica Neue"/>
              </a:defRPr>
            </a:lvl1pPr>
          </a:lstStyle>
          <a:p>
            <a:pPr defTabSz="412750" hangingPunct="0"/>
            <a:r>
              <a:rPr sz="10000" kern="0"/>
              <a:t>}</a:t>
            </a:r>
          </a:p>
        </p:txBody>
      </p:sp>
      <p:sp>
        <p:nvSpPr>
          <p:cNvPr id="337" name="Shape 337"/>
          <p:cNvSpPr/>
          <p:nvPr/>
        </p:nvSpPr>
        <p:spPr>
          <a:xfrm>
            <a:off x="7564517" y="3605250"/>
            <a:ext cx="700513" cy="320601"/>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defRPr sz="3500">
                <a:solidFill>
                  <a:srgbClr val="FFFFFF"/>
                </a:solidFill>
                <a:latin typeface="Helvetica Neue Medium"/>
                <a:ea typeface="Helvetica Neue Medium"/>
                <a:cs typeface="Helvetica Neue Medium"/>
                <a:sym typeface="Helvetica Neue Medium"/>
              </a:defRPr>
            </a:lvl1pPr>
          </a:lstStyle>
          <a:p>
            <a:pPr defTabSz="412750" hangingPunct="0"/>
            <a:r>
              <a:rPr sz="1750" kern="0"/>
              <a:t>Step 2</a:t>
            </a:r>
          </a:p>
        </p:txBody>
      </p:sp>
      <p:sp>
        <p:nvSpPr>
          <p:cNvPr id="338" name="Shape 338"/>
          <p:cNvSpPr/>
          <p:nvPr/>
        </p:nvSpPr>
        <p:spPr>
          <a:xfrm>
            <a:off x="6980317" y="4284911"/>
            <a:ext cx="479298" cy="1590179"/>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defRPr sz="20000">
                <a:solidFill>
                  <a:srgbClr val="FFFFFF"/>
                </a:solidFill>
                <a:latin typeface="Helvetica Neue"/>
                <a:ea typeface="Helvetica Neue"/>
                <a:cs typeface="Helvetica Neue"/>
                <a:sym typeface="Helvetica Neue"/>
              </a:defRPr>
            </a:lvl1pPr>
          </a:lstStyle>
          <a:p>
            <a:pPr defTabSz="412750" hangingPunct="0"/>
            <a:r>
              <a:rPr sz="10000" kern="0"/>
              <a:t>}</a:t>
            </a:r>
          </a:p>
        </p:txBody>
      </p:sp>
      <p:sp>
        <p:nvSpPr>
          <p:cNvPr id="339" name="Shape 339"/>
          <p:cNvSpPr/>
          <p:nvPr/>
        </p:nvSpPr>
        <p:spPr>
          <a:xfrm>
            <a:off x="7564517" y="5034000"/>
            <a:ext cx="700513" cy="320601"/>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defRPr sz="3500">
                <a:solidFill>
                  <a:srgbClr val="FFFFFF"/>
                </a:solidFill>
                <a:latin typeface="Helvetica Neue Medium"/>
                <a:ea typeface="Helvetica Neue Medium"/>
                <a:cs typeface="Helvetica Neue Medium"/>
                <a:sym typeface="Helvetica Neue Medium"/>
              </a:defRPr>
            </a:lvl1pPr>
          </a:lstStyle>
          <a:p>
            <a:pPr defTabSz="412750" hangingPunct="0"/>
            <a:r>
              <a:rPr sz="1750" kern="0"/>
              <a:t>Step 3</a:t>
            </a:r>
          </a:p>
        </p:txBody>
      </p:sp>
      <p:sp>
        <p:nvSpPr>
          <p:cNvPr id="340" name="Shape 340"/>
          <p:cNvSpPr/>
          <p:nvPr/>
        </p:nvSpPr>
        <p:spPr>
          <a:xfrm>
            <a:off x="6967617" y="1414711"/>
            <a:ext cx="479298" cy="1590179"/>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defRPr sz="20000">
                <a:solidFill>
                  <a:srgbClr val="FFFFFF"/>
                </a:solidFill>
                <a:latin typeface="Helvetica Neue"/>
                <a:ea typeface="Helvetica Neue"/>
                <a:cs typeface="Helvetica Neue"/>
                <a:sym typeface="Helvetica Neue"/>
              </a:defRPr>
            </a:lvl1pPr>
          </a:lstStyle>
          <a:p>
            <a:pPr defTabSz="412750" hangingPunct="0"/>
            <a:r>
              <a:rPr sz="10000" kern="0"/>
              <a:t>}</a:t>
            </a:r>
          </a:p>
        </p:txBody>
      </p:sp>
      <p:sp>
        <p:nvSpPr>
          <p:cNvPr id="341" name="Shape 341"/>
          <p:cNvSpPr/>
          <p:nvPr/>
        </p:nvSpPr>
        <p:spPr>
          <a:xfrm>
            <a:off x="7551817" y="2176500"/>
            <a:ext cx="700513" cy="320601"/>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defRPr sz="3500">
                <a:solidFill>
                  <a:srgbClr val="FFFFFF"/>
                </a:solidFill>
                <a:latin typeface="Helvetica Neue Medium"/>
                <a:ea typeface="Helvetica Neue Medium"/>
                <a:cs typeface="Helvetica Neue Medium"/>
                <a:sym typeface="Helvetica Neue Medium"/>
              </a:defRPr>
            </a:lvl1pPr>
          </a:lstStyle>
          <a:p>
            <a:pPr defTabSz="412750" hangingPunct="0"/>
            <a:r>
              <a:rPr sz="1750" kern="0"/>
              <a:t>Step 1</a:t>
            </a:r>
          </a:p>
        </p:txBody>
      </p:sp>
      <p:sp>
        <p:nvSpPr>
          <p:cNvPr id="342" name="Shape 342"/>
          <p:cNvSpPr/>
          <p:nvPr/>
        </p:nvSpPr>
        <p:spPr>
          <a:xfrm>
            <a:off x="2311909" y="5745573"/>
            <a:ext cx="2032608" cy="24365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defRPr>
                <a:solidFill>
                  <a:srgbClr val="FFFFFF"/>
                </a:solidFill>
                <a:latin typeface="Helvetica Neue"/>
                <a:ea typeface="Helvetica Neue"/>
                <a:cs typeface="Helvetica Neue"/>
                <a:sym typeface="Helvetica Neue"/>
              </a:defRPr>
            </a:lvl1pPr>
          </a:lstStyle>
          <a:p>
            <a:pPr defTabSz="412750" hangingPunct="0"/>
            <a:r>
              <a:rPr sz="1250" kern="0"/>
              <a:t>(duration: varies, “x” weeks)</a:t>
            </a:r>
          </a:p>
        </p:txBody>
      </p:sp>
      <p:sp>
        <p:nvSpPr>
          <p:cNvPr id="343" name="Shape 343"/>
          <p:cNvSpPr/>
          <p:nvPr/>
        </p:nvSpPr>
        <p:spPr>
          <a:xfrm>
            <a:off x="249317" y="201092"/>
            <a:ext cx="6115081" cy="436017"/>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lvl1pPr>
              <a:defRPr sz="5000" b="1">
                <a:solidFill>
                  <a:srgbClr val="FFFFFF"/>
                </a:solidFill>
                <a:latin typeface="Helvetica Neue"/>
                <a:ea typeface="Helvetica Neue"/>
                <a:cs typeface="Helvetica Neue"/>
                <a:sym typeface="Helvetica Neue"/>
              </a:defRPr>
            </a:lvl1pPr>
          </a:lstStyle>
          <a:p>
            <a:pPr defTabSz="412750" hangingPunct="0"/>
            <a:r>
              <a:rPr sz="2500" kern="0"/>
              <a:t>IBM Bluemix Garage CSMO Offering</a:t>
            </a:r>
          </a:p>
        </p:txBody>
      </p:sp>
    </p:spTree>
    <p:extLst>
      <p:ext uri="{BB962C8B-B14F-4D97-AF65-F5344CB8AC3E}">
        <p14:creationId xmlns:p14="http://schemas.microsoft.com/office/powerpoint/2010/main" val="133583555"/>
      </p:ext>
    </p:extLst>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4E7DBD"/>
        </a:solidFill>
        <a:effectLst/>
      </p:bgPr>
    </p:bg>
    <p:spTree>
      <p:nvGrpSpPr>
        <p:cNvPr id="1" name=""/>
        <p:cNvGrpSpPr/>
        <p:nvPr/>
      </p:nvGrpSpPr>
      <p:grpSpPr>
        <a:xfrm>
          <a:off x="0" y="0"/>
          <a:ext cx="0" cy="0"/>
          <a:chOff x="0" y="0"/>
          <a:chExt cx="0" cy="0"/>
        </a:xfrm>
      </p:grpSpPr>
      <p:sp>
        <p:nvSpPr>
          <p:cNvPr id="345" name="Shape 345"/>
          <p:cNvSpPr/>
          <p:nvPr/>
        </p:nvSpPr>
        <p:spPr>
          <a:xfrm>
            <a:off x="4618196" y="3210992"/>
            <a:ext cx="2975173" cy="43601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defRPr sz="5000" b="1">
                <a:solidFill>
                  <a:srgbClr val="FFFFFF"/>
                </a:solidFill>
                <a:latin typeface="Helvetica Neue"/>
                <a:ea typeface="Helvetica Neue"/>
                <a:cs typeface="Helvetica Neue"/>
                <a:sym typeface="Helvetica Neue"/>
              </a:defRPr>
            </a:lvl1pPr>
          </a:lstStyle>
          <a:p>
            <a:pPr defTabSz="412750" hangingPunct="0"/>
            <a:r>
              <a:rPr sz="2500" kern="0"/>
              <a:t>Garage CSMO Visit</a:t>
            </a:r>
          </a:p>
        </p:txBody>
      </p:sp>
    </p:spTree>
    <p:extLst>
      <p:ext uri="{BB962C8B-B14F-4D97-AF65-F5344CB8AC3E}">
        <p14:creationId xmlns:p14="http://schemas.microsoft.com/office/powerpoint/2010/main" val="2053298634"/>
      </p:ext>
    </p:extLst>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Shape 347"/>
          <p:cNvSpPr>
            <a:spLocks noGrp="1"/>
          </p:cNvSpPr>
          <p:nvPr>
            <p:ph type="title"/>
          </p:nvPr>
        </p:nvSpPr>
        <p:spPr>
          <a:xfrm>
            <a:off x="662588" y="106539"/>
            <a:ext cx="8386639" cy="511969"/>
          </a:xfrm>
          <a:prstGeom prst="rect">
            <a:avLst/>
          </a:prstGeom>
        </p:spPr>
        <p:txBody>
          <a:bodyPr>
            <a:noAutofit/>
          </a:bodyPr>
          <a:lstStyle>
            <a:lvl1pPr>
              <a:defRPr sz="5000"/>
            </a:lvl1pPr>
          </a:lstStyle>
          <a:p>
            <a:r>
              <a:rPr sz="4000" dirty="0"/>
              <a:t>Garage CSMO Visit</a:t>
            </a:r>
          </a:p>
        </p:txBody>
      </p:sp>
      <p:sp>
        <p:nvSpPr>
          <p:cNvPr id="348" name="Shape 348"/>
          <p:cNvSpPr/>
          <p:nvPr/>
        </p:nvSpPr>
        <p:spPr>
          <a:xfrm>
            <a:off x="776930" y="2034452"/>
            <a:ext cx="4208729" cy="3552254"/>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p>
            <a:pPr defTabSz="412750" hangingPunct="0">
              <a:spcBef>
                <a:spcPts val="600"/>
              </a:spcBef>
              <a:defRPr sz="3500">
                <a:latin typeface="Helvetica Neue"/>
                <a:ea typeface="Helvetica Neue"/>
                <a:cs typeface="Helvetica Neue"/>
                <a:sym typeface="Helvetica Neue"/>
              </a:defRPr>
            </a:pPr>
            <a:r>
              <a:rPr sz="1750" kern="0">
                <a:solidFill>
                  <a:srgbClr val="53585F"/>
                </a:solidFill>
                <a:latin typeface="Helvetica Neue"/>
                <a:ea typeface="Helvetica Neue"/>
                <a:cs typeface="Helvetica Neue"/>
                <a:sym typeface="Helvetica Neue"/>
              </a:rPr>
              <a:t>During your half day Garage CSMO Visit, hear IBM’s perspective on how Service Management will necessarily change in a hybrid-Cloud and DevOps world. </a:t>
            </a:r>
            <a:br>
              <a:rPr sz="1750" kern="0">
                <a:solidFill>
                  <a:srgbClr val="53585F"/>
                </a:solidFill>
                <a:latin typeface="Helvetica Neue"/>
                <a:ea typeface="Helvetica Neue"/>
                <a:cs typeface="Helvetica Neue"/>
                <a:sym typeface="Helvetica Neue"/>
              </a:rPr>
            </a:br>
            <a:r>
              <a:rPr sz="1750" kern="0">
                <a:solidFill>
                  <a:srgbClr val="53585F"/>
                </a:solidFill>
                <a:latin typeface="Helvetica Neue"/>
                <a:ea typeface="Helvetica Neue"/>
                <a:cs typeface="Helvetica Neue"/>
                <a:sym typeface="Helvetica Neue"/>
              </a:rPr>
              <a:t/>
            </a:r>
            <a:br>
              <a:rPr sz="1750" kern="0">
                <a:solidFill>
                  <a:srgbClr val="53585F"/>
                </a:solidFill>
                <a:latin typeface="Helvetica Neue"/>
                <a:ea typeface="Helvetica Neue"/>
                <a:cs typeface="Helvetica Neue"/>
                <a:sym typeface="Helvetica Neue"/>
              </a:rPr>
            </a:br>
            <a:r>
              <a:rPr sz="1750" kern="0">
                <a:solidFill>
                  <a:srgbClr val="53585F"/>
                </a:solidFill>
                <a:latin typeface="Helvetica Neue"/>
                <a:ea typeface="Helvetica Neue"/>
                <a:cs typeface="Helvetica Neue"/>
                <a:sym typeface="Helvetica Neue"/>
              </a:rPr>
              <a:t/>
            </a:r>
            <a:br>
              <a:rPr sz="1750" kern="0">
                <a:solidFill>
                  <a:srgbClr val="53585F"/>
                </a:solidFill>
                <a:latin typeface="Helvetica Neue"/>
                <a:ea typeface="Helvetica Neue"/>
                <a:cs typeface="Helvetica Neue"/>
                <a:sym typeface="Helvetica Neue"/>
              </a:rPr>
            </a:br>
            <a:r>
              <a:rPr sz="1750" kern="0">
                <a:solidFill>
                  <a:srgbClr val="53585F"/>
                </a:solidFill>
                <a:latin typeface="Helvetica Neue"/>
                <a:ea typeface="Helvetica Neue"/>
                <a:cs typeface="Helvetica Neue"/>
                <a:sym typeface="Helvetica Neue"/>
              </a:rPr>
              <a:t>Learn best practice and perspectives from our subject matter experts to help you navigate on your journey of cloud adoption.</a:t>
            </a:r>
            <a:br>
              <a:rPr sz="1750" kern="0">
                <a:solidFill>
                  <a:srgbClr val="53585F"/>
                </a:solidFill>
                <a:latin typeface="Helvetica Neue"/>
                <a:ea typeface="Helvetica Neue"/>
                <a:cs typeface="Helvetica Neue"/>
                <a:sym typeface="Helvetica Neue"/>
              </a:rPr>
            </a:br>
            <a:r>
              <a:rPr sz="1750" kern="0">
                <a:solidFill>
                  <a:srgbClr val="53585F"/>
                </a:solidFill>
                <a:latin typeface="Helvetica Neue"/>
                <a:ea typeface="Helvetica Neue"/>
                <a:cs typeface="Helvetica Neue"/>
                <a:sym typeface="Helvetica Neue"/>
              </a:rPr>
              <a:t/>
            </a:r>
            <a:br>
              <a:rPr sz="1750" kern="0">
                <a:solidFill>
                  <a:srgbClr val="53585F"/>
                </a:solidFill>
                <a:latin typeface="Helvetica Neue"/>
                <a:ea typeface="Helvetica Neue"/>
                <a:cs typeface="Helvetica Neue"/>
                <a:sym typeface="Helvetica Neue"/>
              </a:rPr>
            </a:br>
            <a:r>
              <a:rPr sz="1750" kern="0">
                <a:solidFill>
                  <a:srgbClr val="53585F"/>
                </a:solidFill>
                <a:latin typeface="Helvetica Neue"/>
                <a:ea typeface="Helvetica Neue"/>
                <a:cs typeface="Helvetica Neue"/>
                <a:sym typeface="Helvetica Neue"/>
              </a:rPr>
              <a:t/>
            </a:r>
            <a:br>
              <a:rPr sz="1750" kern="0">
                <a:solidFill>
                  <a:srgbClr val="53585F"/>
                </a:solidFill>
                <a:latin typeface="Helvetica Neue"/>
                <a:ea typeface="Helvetica Neue"/>
                <a:cs typeface="Helvetica Neue"/>
                <a:sym typeface="Helvetica Neue"/>
              </a:rPr>
            </a:br>
            <a:endParaRPr sz="1750" kern="0">
              <a:solidFill>
                <a:srgbClr val="53585F"/>
              </a:solidFill>
              <a:latin typeface="Helvetica Neue"/>
              <a:ea typeface="Helvetica Neue"/>
              <a:cs typeface="Helvetica Neue"/>
              <a:sym typeface="Helvetica Neue"/>
            </a:endParaRPr>
          </a:p>
        </p:txBody>
      </p:sp>
      <p:sp>
        <p:nvSpPr>
          <p:cNvPr id="349" name="Shape 349"/>
          <p:cNvSpPr/>
          <p:nvPr/>
        </p:nvSpPr>
        <p:spPr>
          <a:xfrm>
            <a:off x="5896412" y="1859218"/>
            <a:ext cx="5919139" cy="4334520"/>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p>
            <a:pPr marL="180340" indent="-158750" defTabSz="228600" hangingPunct="0">
              <a:spcBef>
                <a:spcPts val="50"/>
              </a:spcBef>
              <a:buSzPct val="100000"/>
              <a:buFontTx/>
              <a:buChar char="•"/>
              <a:defRPr sz="3000">
                <a:latin typeface="Helvetica Neue"/>
                <a:ea typeface="Helvetica Neue"/>
                <a:cs typeface="Helvetica Neue"/>
                <a:sym typeface="Helvetica Neue"/>
              </a:defRPr>
            </a:pPr>
            <a:r>
              <a:rPr sz="1500" kern="0">
                <a:solidFill>
                  <a:srgbClr val="53585F"/>
                </a:solidFill>
                <a:latin typeface="Helvetica Neue"/>
                <a:ea typeface="Helvetica Neue"/>
                <a:cs typeface="Helvetica Neue"/>
                <a:sym typeface="Helvetica Neue"/>
              </a:rPr>
              <a:t>Understand tools that enable an optimized operations process.</a:t>
            </a:r>
            <a:br>
              <a:rPr sz="1500" kern="0">
                <a:solidFill>
                  <a:srgbClr val="53585F"/>
                </a:solidFill>
                <a:latin typeface="Helvetica Neue"/>
                <a:ea typeface="Helvetica Neue"/>
                <a:cs typeface="Helvetica Neue"/>
                <a:sym typeface="Helvetica Neue"/>
              </a:rPr>
            </a:br>
            <a:r>
              <a:rPr sz="1500" kern="0">
                <a:solidFill>
                  <a:srgbClr val="53585F"/>
                </a:solidFill>
                <a:latin typeface="Helvetica Neue"/>
                <a:ea typeface="Helvetica Neue"/>
                <a:cs typeface="Helvetica Neue"/>
                <a:sym typeface="Helvetica Neue"/>
              </a:rPr>
              <a:t> </a:t>
            </a:r>
          </a:p>
          <a:p>
            <a:pPr marL="180340" indent="-158750" defTabSz="228600" hangingPunct="0">
              <a:spcBef>
                <a:spcPts val="50"/>
              </a:spcBef>
              <a:buSzPct val="100000"/>
              <a:buFontTx/>
              <a:buChar char="•"/>
              <a:defRPr sz="3000">
                <a:latin typeface="Helvetica Neue"/>
                <a:ea typeface="Helvetica Neue"/>
                <a:cs typeface="Helvetica Neue"/>
                <a:sym typeface="Helvetica Neue"/>
              </a:defRPr>
            </a:pPr>
            <a:r>
              <a:rPr sz="1500" kern="0">
                <a:solidFill>
                  <a:srgbClr val="53585F"/>
                </a:solidFill>
                <a:latin typeface="Helvetica Neue"/>
                <a:ea typeface="Helvetica Neue"/>
                <a:cs typeface="Helvetica Neue"/>
                <a:sym typeface="Helvetica Neue"/>
              </a:rPr>
              <a:t>See firsthand how Cloud operations teams collaborate to quickly resolve issues. </a:t>
            </a:r>
            <a:br>
              <a:rPr sz="1500" kern="0">
                <a:solidFill>
                  <a:srgbClr val="53585F"/>
                </a:solidFill>
                <a:latin typeface="Helvetica Neue"/>
                <a:ea typeface="Helvetica Neue"/>
                <a:cs typeface="Helvetica Neue"/>
                <a:sym typeface="Helvetica Neue"/>
              </a:rPr>
            </a:br>
            <a:endParaRPr sz="1500" kern="0">
              <a:solidFill>
                <a:srgbClr val="53585F"/>
              </a:solidFill>
              <a:latin typeface="Helvetica Neue"/>
              <a:ea typeface="Helvetica Neue"/>
              <a:cs typeface="Helvetica Neue"/>
              <a:sym typeface="Helvetica Neue"/>
            </a:endParaRPr>
          </a:p>
          <a:p>
            <a:pPr marL="180340" indent="-158750" defTabSz="228600" hangingPunct="0">
              <a:spcBef>
                <a:spcPts val="50"/>
              </a:spcBef>
              <a:buSzPct val="100000"/>
              <a:buFontTx/>
              <a:buChar char="•"/>
              <a:defRPr sz="3000">
                <a:latin typeface="Helvetica Neue"/>
                <a:ea typeface="Helvetica Neue"/>
                <a:cs typeface="Helvetica Neue"/>
                <a:sym typeface="Helvetica Neue"/>
              </a:defRPr>
            </a:pPr>
            <a:r>
              <a:rPr sz="1500" kern="0">
                <a:solidFill>
                  <a:srgbClr val="53585F"/>
                </a:solidFill>
                <a:latin typeface="Helvetica Neue"/>
                <a:ea typeface="Helvetica Neue"/>
                <a:cs typeface="Helvetica Neue"/>
                <a:sym typeface="Helvetica Neue"/>
              </a:rPr>
              <a:t>Understand methods that developers can utilize to harden application code for the Bluemix environment. </a:t>
            </a:r>
            <a:br>
              <a:rPr sz="1500" kern="0">
                <a:solidFill>
                  <a:srgbClr val="53585F"/>
                </a:solidFill>
                <a:latin typeface="Helvetica Neue"/>
                <a:ea typeface="Helvetica Neue"/>
                <a:cs typeface="Helvetica Neue"/>
                <a:sym typeface="Helvetica Neue"/>
              </a:rPr>
            </a:br>
            <a:endParaRPr sz="1500" kern="0">
              <a:solidFill>
                <a:srgbClr val="53585F"/>
              </a:solidFill>
              <a:latin typeface="Helvetica Neue"/>
              <a:ea typeface="Helvetica Neue"/>
              <a:cs typeface="Helvetica Neue"/>
              <a:sym typeface="Helvetica Neue"/>
            </a:endParaRPr>
          </a:p>
          <a:p>
            <a:pPr marL="180340" indent="-158750" defTabSz="228600" hangingPunct="0">
              <a:spcBef>
                <a:spcPts val="50"/>
              </a:spcBef>
              <a:buSzPct val="100000"/>
              <a:buFontTx/>
              <a:buChar char="•"/>
              <a:defRPr sz="3000">
                <a:latin typeface="Helvetica Neue"/>
                <a:ea typeface="Helvetica Neue"/>
                <a:cs typeface="Helvetica Neue"/>
                <a:sym typeface="Helvetica Neue"/>
              </a:defRPr>
            </a:pPr>
            <a:r>
              <a:rPr sz="1500" kern="0">
                <a:solidFill>
                  <a:srgbClr val="53585F"/>
                </a:solidFill>
                <a:latin typeface="Helvetica Neue"/>
                <a:ea typeface="Helvetica Neue"/>
                <a:cs typeface="Helvetica Neue"/>
                <a:sym typeface="Helvetica Neue"/>
              </a:rPr>
              <a:t>Experience a tour of an operations team providing support for </a:t>
            </a:r>
            <a:br>
              <a:rPr sz="1500" kern="0">
                <a:solidFill>
                  <a:srgbClr val="53585F"/>
                </a:solidFill>
                <a:latin typeface="Helvetica Neue"/>
                <a:ea typeface="Helvetica Neue"/>
                <a:cs typeface="Helvetica Neue"/>
                <a:sym typeface="Helvetica Neue"/>
              </a:rPr>
            </a:br>
            <a:r>
              <a:rPr sz="1500" kern="0">
                <a:solidFill>
                  <a:srgbClr val="53585F"/>
                </a:solidFill>
                <a:latin typeface="Helvetica Neue"/>
                <a:ea typeface="Helvetica Neue"/>
                <a:cs typeface="Helvetica Neue"/>
                <a:sym typeface="Helvetica Neue"/>
              </a:rPr>
              <a:t>Bluemix-based applications. </a:t>
            </a:r>
            <a:br>
              <a:rPr sz="1500" kern="0">
                <a:solidFill>
                  <a:srgbClr val="53585F"/>
                </a:solidFill>
                <a:latin typeface="Helvetica Neue"/>
                <a:ea typeface="Helvetica Neue"/>
                <a:cs typeface="Helvetica Neue"/>
                <a:sym typeface="Helvetica Neue"/>
              </a:rPr>
            </a:br>
            <a:endParaRPr sz="1500" kern="0">
              <a:solidFill>
                <a:srgbClr val="53585F"/>
              </a:solidFill>
              <a:latin typeface="Helvetica Neue"/>
              <a:ea typeface="Helvetica Neue"/>
              <a:cs typeface="Helvetica Neue"/>
              <a:sym typeface="Helvetica Neue"/>
            </a:endParaRPr>
          </a:p>
          <a:p>
            <a:pPr marL="180340" indent="-158750" defTabSz="228600" hangingPunct="0">
              <a:spcBef>
                <a:spcPts val="300"/>
              </a:spcBef>
              <a:buSzPct val="100000"/>
              <a:buFontTx/>
              <a:buChar char="•"/>
              <a:defRPr sz="3000">
                <a:latin typeface="Helvetica Neue"/>
                <a:ea typeface="Helvetica Neue"/>
                <a:cs typeface="Helvetica Neue"/>
                <a:sym typeface="Helvetica Neue"/>
              </a:defRPr>
            </a:pPr>
            <a:r>
              <a:rPr sz="1500" kern="0">
                <a:solidFill>
                  <a:srgbClr val="53585F"/>
                </a:solidFill>
                <a:latin typeface="Helvetica Neue"/>
                <a:ea typeface="Helvetica Neue"/>
                <a:cs typeface="Helvetica Neue"/>
                <a:sym typeface="Helvetica Neue"/>
              </a:rPr>
              <a:t>Understand our practices to optimize availability for </a:t>
            </a:r>
            <a:br>
              <a:rPr sz="1500" kern="0">
                <a:solidFill>
                  <a:srgbClr val="53585F"/>
                </a:solidFill>
                <a:latin typeface="Helvetica Neue"/>
                <a:ea typeface="Helvetica Neue"/>
                <a:cs typeface="Helvetica Neue"/>
                <a:sym typeface="Helvetica Neue"/>
              </a:rPr>
            </a:br>
            <a:r>
              <a:rPr sz="1500" kern="0">
                <a:solidFill>
                  <a:srgbClr val="53585F"/>
                </a:solidFill>
                <a:latin typeface="Helvetica Neue"/>
                <a:ea typeface="Helvetica Neue"/>
                <a:cs typeface="Helvetica Neue"/>
                <a:sym typeface="Helvetica Neue"/>
              </a:rPr>
              <a:t>Bluemix-based applications.</a:t>
            </a:r>
            <a:br>
              <a:rPr sz="1500" kern="0">
                <a:solidFill>
                  <a:srgbClr val="53585F"/>
                </a:solidFill>
                <a:latin typeface="Helvetica Neue"/>
                <a:ea typeface="Helvetica Neue"/>
                <a:cs typeface="Helvetica Neue"/>
                <a:sym typeface="Helvetica Neue"/>
              </a:rPr>
            </a:br>
            <a:endParaRPr sz="1500" kern="0">
              <a:solidFill>
                <a:srgbClr val="53585F"/>
              </a:solidFill>
              <a:latin typeface="Helvetica Neue"/>
              <a:ea typeface="Helvetica Neue"/>
              <a:cs typeface="Helvetica Neue"/>
              <a:sym typeface="Helvetica Neue"/>
            </a:endParaRPr>
          </a:p>
          <a:p>
            <a:pPr marL="180340" indent="-158750" defTabSz="228600" hangingPunct="0">
              <a:spcBef>
                <a:spcPts val="300"/>
              </a:spcBef>
              <a:buSzPct val="100000"/>
              <a:buFontTx/>
              <a:buChar char="•"/>
              <a:defRPr sz="3000">
                <a:latin typeface="Helvetica Neue"/>
                <a:ea typeface="Helvetica Neue"/>
                <a:cs typeface="Helvetica Neue"/>
                <a:sym typeface="Helvetica Neue"/>
              </a:defRPr>
            </a:pPr>
            <a:r>
              <a:rPr sz="1500" kern="0">
                <a:solidFill>
                  <a:srgbClr val="53585F"/>
                </a:solidFill>
                <a:latin typeface="Helvetica Neue"/>
                <a:ea typeface="Helvetica Neue"/>
                <a:cs typeface="Helvetica Neue"/>
                <a:sym typeface="Helvetica Neue"/>
              </a:rPr>
              <a:t>Provide insight into building a Cloud-based tools chain.</a:t>
            </a:r>
            <a:br>
              <a:rPr sz="1500" kern="0">
                <a:solidFill>
                  <a:srgbClr val="53585F"/>
                </a:solidFill>
                <a:latin typeface="Helvetica Neue"/>
                <a:ea typeface="Helvetica Neue"/>
                <a:cs typeface="Helvetica Neue"/>
                <a:sym typeface="Helvetica Neue"/>
              </a:rPr>
            </a:br>
            <a:r>
              <a:rPr sz="1500" kern="0">
                <a:solidFill>
                  <a:srgbClr val="53585F"/>
                </a:solidFill>
                <a:latin typeface="Helvetica Neue"/>
                <a:ea typeface="Helvetica Neue"/>
                <a:cs typeface="Helvetica Neue"/>
                <a:sym typeface="Helvetica Neue"/>
              </a:rPr>
              <a:t>  </a:t>
            </a:r>
          </a:p>
          <a:p>
            <a:pPr marL="180340" indent="-158750" defTabSz="228600" hangingPunct="0">
              <a:spcBef>
                <a:spcPts val="50"/>
              </a:spcBef>
              <a:buSzPct val="100000"/>
              <a:buFontTx/>
              <a:buChar char="•"/>
              <a:defRPr sz="3000">
                <a:latin typeface="Helvetica Neue"/>
                <a:ea typeface="Helvetica Neue"/>
                <a:cs typeface="Helvetica Neue"/>
                <a:sym typeface="Helvetica Neue"/>
              </a:defRPr>
            </a:pPr>
            <a:r>
              <a:rPr sz="1500" kern="0">
                <a:solidFill>
                  <a:srgbClr val="53585F"/>
                </a:solidFill>
                <a:latin typeface="Helvetica Neue"/>
                <a:ea typeface="Helvetica Neue"/>
                <a:cs typeface="Helvetica Neue"/>
                <a:sym typeface="Helvetica Neue"/>
              </a:rPr>
              <a:t>Understand next steps to engage with us on your candidate project.</a:t>
            </a:r>
          </a:p>
        </p:txBody>
      </p:sp>
      <p:sp>
        <p:nvSpPr>
          <p:cNvPr id="350" name="Shape 350"/>
          <p:cNvSpPr/>
          <p:nvPr/>
        </p:nvSpPr>
        <p:spPr>
          <a:xfrm>
            <a:off x="5840604" y="1303435"/>
            <a:ext cx="2041618" cy="320601"/>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lvl1pPr>
              <a:defRPr sz="3500" b="1">
                <a:latin typeface="Helvetica Neue"/>
                <a:ea typeface="Helvetica Neue"/>
                <a:cs typeface="Helvetica Neue"/>
                <a:sym typeface="Helvetica Neue"/>
              </a:defRPr>
            </a:lvl1pPr>
          </a:lstStyle>
          <a:p>
            <a:pPr defTabSz="412750" hangingPunct="0"/>
            <a:r>
              <a:rPr sz="1750" kern="0">
                <a:solidFill>
                  <a:srgbClr val="53585F"/>
                </a:solidFill>
              </a:rPr>
              <a:t>CSMO Visit Goals:  </a:t>
            </a:r>
          </a:p>
        </p:txBody>
      </p:sp>
    </p:spTree>
    <p:extLst>
      <p:ext uri="{BB962C8B-B14F-4D97-AF65-F5344CB8AC3E}">
        <p14:creationId xmlns:p14="http://schemas.microsoft.com/office/powerpoint/2010/main" val="1801966342"/>
      </p:ext>
    </p:extLst>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hape 352"/>
          <p:cNvSpPr/>
          <p:nvPr/>
        </p:nvSpPr>
        <p:spPr>
          <a:xfrm>
            <a:off x="3507264" y="3210992"/>
            <a:ext cx="5251438" cy="43601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defRPr sz="5000" b="1">
                <a:solidFill>
                  <a:srgbClr val="FFFFFF"/>
                </a:solidFill>
                <a:latin typeface="Helvetica Neue"/>
                <a:ea typeface="Helvetica Neue"/>
                <a:cs typeface="Helvetica Neue"/>
                <a:sym typeface="Helvetica Neue"/>
              </a:defRPr>
            </a:lvl1pPr>
          </a:lstStyle>
          <a:p>
            <a:pPr defTabSz="412750" hangingPunct="0"/>
            <a:r>
              <a:rPr sz="2500" kern="0"/>
              <a:t>CSMO Design Thinking Workshop</a:t>
            </a:r>
          </a:p>
        </p:txBody>
      </p:sp>
    </p:spTree>
    <p:extLst>
      <p:ext uri="{BB962C8B-B14F-4D97-AF65-F5344CB8AC3E}">
        <p14:creationId xmlns:p14="http://schemas.microsoft.com/office/powerpoint/2010/main" val="471102254"/>
      </p:ext>
    </p:extLst>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Shape 354"/>
          <p:cNvSpPr>
            <a:spLocks noGrp="1"/>
          </p:cNvSpPr>
          <p:nvPr>
            <p:ph type="title"/>
          </p:nvPr>
        </p:nvSpPr>
        <p:spPr>
          <a:prstGeom prst="rect">
            <a:avLst/>
          </a:prstGeom>
        </p:spPr>
        <p:txBody>
          <a:bodyPr>
            <a:normAutofit fontScale="90000"/>
          </a:bodyPr>
          <a:lstStyle>
            <a:lvl1pPr>
              <a:defRPr sz="5000"/>
            </a:lvl1pPr>
          </a:lstStyle>
          <a:p>
            <a:r>
              <a:rPr sz="4000" dirty="0"/>
              <a:t>CSMO Design Thinking Workshop</a:t>
            </a:r>
          </a:p>
        </p:txBody>
      </p:sp>
      <p:sp>
        <p:nvSpPr>
          <p:cNvPr id="355" name="Shape 355"/>
          <p:cNvSpPr/>
          <p:nvPr/>
        </p:nvSpPr>
        <p:spPr>
          <a:xfrm>
            <a:off x="775559" y="1808772"/>
            <a:ext cx="6114821" cy="3990836"/>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p>
            <a:pPr defTabSz="412750" hangingPunct="0">
              <a:spcBef>
                <a:spcPts val="600"/>
              </a:spcBef>
              <a:defRPr sz="3500">
                <a:latin typeface="Helvetica Neue Medium"/>
                <a:ea typeface="Helvetica Neue Medium"/>
                <a:cs typeface="Helvetica Neue Medium"/>
                <a:sym typeface="Helvetica Neue Medium"/>
              </a:defRPr>
            </a:pPr>
            <a:r>
              <a:rPr sz="1750" kern="0">
                <a:solidFill>
                  <a:srgbClr val="53585F"/>
                </a:solidFill>
                <a:latin typeface="Helvetica Neue Medium"/>
                <a:ea typeface="Helvetica Neue Medium"/>
                <a:cs typeface="Helvetica Neue Medium"/>
                <a:sym typeface="Helvetica Neue Medium"/>
              </a:rPr>
              <a:t>CLIENT TEAM (Suggested): </a:t>
            </a:r>
            <a:br>
              <a:rPr sz="1750" kern="0">
                <a:solidFill>
                  <a:srgbClr val="53585F"/>
                </a:solidFill>
                <a:latin typeface="Helvetica Neue Medium"/>
                <a:ea typeface="Helvetica Neue Medium"/>
                <a:cs typeface="Helvetica Neue Medium"/>
                <a:sym typeface="Helvetica Neue Medium"/>
              </a:rPr>
            </a:br>
            <a:r>
              <a:rPr sz="1750" kern="0">
                <a:solidFill>
                  <a:srgbClr val="53585F"/>
                </a:solidFill>
                <a:latin typeface="Helvetica Neue"/>
                <a:ea typeface="Helvetica Neue"/>
                <a:cs typeface="Helvetica Neue"/>
                <a:sym typeface="Helvetica Neue"/>
              </a:rPr>
              <a:t>Head of IT Operations (Manager)</a:t>
            </a:r>
          </a:p>
          <a:p>
            <a:pPr defTabSz="412750" hangingPunct="0">
              <a:spcBef>
                <a:spcPts val="600"/>
              </a:spcBef>
              <a:defRPr sz="3500">
                <a:latin typeface="Helvetica Neue Medium"/>
                <a:ea typeface="Helvetica Neue Medium"/>
                <a:cs typeface="Helvetica Neue Medium"/>
                <a:sym typeface="Helvetica Neue Medium"/>
              </a:defRPr>
            </a:pPr>
            <a:r>
              <a:rPr sz="1750" kern="0">
                <a:solidFill>
                  <a:srgbClr val="53585F"/>
                </a:solidFill>
                <a:latin typeface="Helvetica Neue"/>
                <a:ea typeface="Helvetica Neue"/>
                <a:cs typeface="Helvetica Neue"/>
                <a:sym typeface="Helvetica Neue"/>
              </a:rPr>
              <a:t>Line of Business (Architect)</a:t>
            </a:r>
          </a:p>
          <a:p>
            <a:pPr defTabSz="412750" hangingPunct="0">
              <a:spcBef>
                <a:spcPts val="600"/>
              </a:spcBef>
              <a:defRPr sz="3500">
                <a:latin typeface="Helvetica Neue Medium"/>
                <a:ea typeface="Helvetica Neue Medium"/>
                <a:cs typeface="Helvetica Neue Medium"/>
                <a:sym typeface="Helvetica Neue Medium"/>
              </a:defRPr>
            </a:pPr>
            <a:r>
              <a:rPr sz="1750" kern="0">
                <a:solidFill>
                  <a:srgbClr val="53585F"/>
                </a:solidFill>
                <a:latin typeface="Helvetica Neue"/>
                <a:ea typeface="Helvetica Neue"/>
                <a:cs typeface="Helvetica Neue"/>
                <a:sym typeface="Helvetica Neue"/>
              </a:rPr>
              <a:t>Methods and Tools (Architect)</a:t>
            </a:r>
          </a:p>
          <a:p>
            <a:pPr defTabSz="412750" hangingPunct="0">
              <a:spcBef>
                <a:spcPts val="600"/>
              </a:spcBef>
              <a:defRPr sz="3500">
                <a:latin typeface="Helvetica Neue Medium"/>
                <a:ea typeface="Helvetica Neue Medium"/>
                <a:cs typeface="Helvetica Neue Medium"/>
                <a:sym typeface="Helvetica Neue Medium"/>
              </a:defRPr>
            </a:pPr>
            <a:r>
              <a:rPr sz="1750" kern="0">
                <a:solidFill>
                  <a:srgbClr val="53585F"/>
                </a:solidFill>
                <a:latin typeface="Helvetica Neue"/>
                <a:ea typeface="Helvetica Neue"/>
                <a:cs typeface="Helvetica Neue"/>
                <a:sym typeface="Helvetica Neue"/>
              </a:rPr>
              <a:t>Lead Developer (User)</a:t>
            </a:r>
          </a:p>
          <a:p>
            <a:pPr defTabSz="412750" hangingPunct="0">
              <a:spcBef>
                <a:spcPts val="600"/>
              </a:spcBef>
              <a:defRPr sz="3500">
                <a:latin typeface="Helvetica Neue Medium"/>
                <a:ea typeface="Helvetica Neue Medium"/>
                <a:cs typeface="Helvetica Neue Medium"/>
                <a:sym typeface="Helvetica Neue Medium"/>
              </a:defRPr>
            </a:pPr>
            <a:r>
              <a:rPr sz="1750" kern="0">
                <a:solidFill>
                  <a:srgbClr val="53585F"/>
                </a:solidFill>
                <a:latin typeface="Helvetica Neue"/>
                <a:ea typeface="Helvetica Neue"/>
                <a:cs typeface="Helvetica Neue"/>
                <a:sym typeface="Helvetica Neue"/>
              </a:rPr>
              <a:t>Lead Ops Engineer (User)</a:t>
            </a:r>
          </a:p>
          <a:p>
            <a:pPr defTabSz="412750" hangingPunct="0">
              <a:lnSpc>
                <a:spcPct val="120000"/>
              </a:lnSpc>
              <a:spcBef>
                <a:spcPts val="600"/>
              </a:spcBef>
              <a:defRPr sz="3500">
                <a:latin typeface="Helvetica Neue Medium"/>
                <a:ea typeface="Helvetica Neue Medium"/>
                <a:cs typeface="Helvetica Neue Medium"/>
                <a:sym typeface="Helvetica Neue Medium"/>
              </a:defRPr>
            </a:pPr>
            <a:r>
              <a:rPr sz="1750" kern="0">
                <a:solidFill>
                  <a:srgbClr val="53585F"/>
                </a:solidFill>
                <a:latin typeface="Helvetica Neue"/>
                <a:ea typeface="Helvetica Neue"/>
                <a:cs typeface="Helvetica Neue"/>
                <a:sym typeface="Helvetica Neue"/>
              </a:rPr>
              <a:t>L1 Administrator (End User)</a:t>
            </a:r>
            <a:r>
              <a:rPr sz="1750" kern="0">
                <a:solidFill>
                  <a:srgbClr val="53585F"/>
                </a:solidFill>
                <a:latin typeface="Helvetica Neue Medium"/>
                <a:ea typeface="Helvetica Neue Medium"/>
                <a:cs typeface="Helvetica Neue Medium"/>
                <a:sym typeface="Helvetica Neue Medium"/>
              </a:rPr>
              <a:t/>
            </a:r>
            <a:br>
              <a:rPr sz="1750" kern="0">
                <a:solidFill>
                  <a:srgbClr val="53585F"/>
                </a:solidFill>
                <a:latin typeface="Helvetica Neue Medium"/>
                <a:ea typeface="Helvetica Neue Medium"/>
                <a:cs typeface="Helvetica Neue Medium"/>
                <a:sym typeface="Helvetica Neue Medium"/>
              </a:rPr>
            </a:br>
            <a:r>
              <a:rPr sz="1750" kern="0">
                <a:solidFill>
                  <a:srgbClr val="53585F"/>
                </a:solidFill>
                <a:latin typeface="Helvetica Neue Medium"/>
                <a:ea typeface="Helvetica Neue Medium"/>
                <a:cs typeface="Helvetica Neue Medium"/>
                <a:sym typeface="Helvetica Neue Medium"/>
              </a:rPr>
              <a:t/>
            </a:r>
            <a:br>
              <a:rPr sz="1750" kern="0">
                <a:solidFill>
                  <a:srgbClr val="53585F"/>
                </a:solidFill>
                <a:latin typeface="Helvetica Neue Medium"/>
                <a:ea typeface="Helvetica Neue Medium"/>
                <a:cs typeface="Helvetica Neue Medium"/>
                <a:sym typeface="Helvetica Neue Medium"/>
              </a:rPr>
            </a:br>
            <a:r>
              <a:rPr sz="1750" kern="0">
                <a:solidFill>
                  <a:srgbClr val="53585F"/>
                </a:solidFill>
                <a:latin typeface="Helvetica Neue Medium"/>
                <a:ea typeface="Helvetica Neue Medium"/>
                <a:cs typeface="Helvetica Neue Medium"/>
                <a:sym typeface="Helvetica Neue Medium"/>
              </a:rPr>
              <a:t/>
            </a:r>
            <a:br>
              <a:rPr sz="1750" kern="0">
                <a:solidFill>
                  <a:srgbClr val="53585F"/>
                </a:solidFill>
                <a:latin typeface="Helvetica Neue Medium"/>
                <a:ea typeface="Helvetica Neue Medium"/>
                <a:cs typeface="Helvetica Neue Medium"/>
                <a:sym typeface="Helvetica Neue Medium"/>
              </a:rPr>
            </a:br>
            <a:r>
              <a:rPr sz="1750" kern="0">
                <a:solidFill>
                  <a:srgbClr val="53585F"/>
                </a:solidFill>
                <a:latin typeface="Helvetica Neue Medium"/>
                <a:ea typeface="Helvetica Neue Medium"/>
                <a:cs typeface="Helvetica Neue Medium"/>
                <a:sym typeface="Helvetica Neue Medium"/>
              </a:rPr>
              <a:t>IBM BLUEMIX GARAGE TEAM:</a:t>
            </a:r>
            <a:br>
              <a:rPr sz="1750" kern="0">
                <a:solidFill>
                  <a:srgbClr val="53585F"/>
                </a:solidFill>
                <a:latin typeface="Helvetica Neue Medium"/>
                <a:ea typeface="Helvetica Neue Medium"/>
                <a:cs typeface="Helvetica Neue Medium"/>
                <a:sym typeface="Helvetica Neue Medium"/>
              </a:rPr>
            </a:br>
            <a:r>
              <a:rPr sz="1750" kern="0">
                <a:solidFill>
                  <a:srgbClr val="53585F"/>
                </a:solidFill>
                <a:latin typeface="Helvetica Neue"/>
                <a:ea typeface="Helvetica Neue"/>
                <a:cs typeface="Helvetica Neue"/>
                <a:sym typeface="Helvetica Neue"/>
              </a:rPr>
              <a:t>Design Thinking Facilitator(s)</a:t>
            </a:r>
            <a:br>
              <a:rPr sz="1750" kern="0">
                <a:solidFill>
                  <a:srgbClr val="53585F"/>
                </a:solidFill>
                <a:latin typeface="Helvetica Neue"/>
                <a:ea typeface="Helvetica Neue"/>
                <a:cs typeface="Helvetica Neue"/>
                <a:sym typeface="Helvetica Neue"/>
              </a:rPr>
            </a:br>
            <a:r>
              <a:rPr sz="1750" kern="0">
                <a:solidFill>
                  <a:srgbClr val="53585F"/>
                </a:solidFill>
                <a:latin typeface="Helvetica Neue"/>
                <a:ea typeface="Helvetica Neue"/>
                <a:cs typeface="Helvetica Neue"/>
                <a:sym typeface="Helvetica Neue"/>
              </a:rPr>
              <a:t>CSMO Practice SME(s)</a:t>
            </a:r>
          </a:p>
        </p:txBody>
      </p:sp>
      <p:sp>
        <p:nvSpPr>
          <p:cNvPr id="356" name="Shape 356"/>
          <p:cNvSpPr/>
          <p:nvPr/>
        </p:nvSpPr>
        <p:spPr>
          <a:xfrm>
            <a:off x="735204" y="1140749"/>
            <a:ext cx="2576026" cy="320601"/>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defRPr sz="3500" b="1">
                <a:latin typeface="Helvetica Neue"/>
                <a:ea typeface="Helvetica Neue"/>
                <a:cs typeface="Helvetica Neue"/>
                <a:sym typeface="Helvetica Neue"/>
              </a:defRPr>
            </a:lvl1pPr>
          </a:lstStyle>
          <a:p>
            <a:pPr defTabSz="412750" hangingPunct="0"/>
            <a:r>
              <a:rPr sz="1750" kern="0">
                <a:solidFill>
                  <a:srgbClr val="53585F"/>
                </a:solidFill>
              </a:rPr>
              <a:t>Workshop Participants:</a:t>
            </a:r>
          </a:p>
        </p:txBody>
      </p:sp>
      <p:pic>
        <p:nvPicPr>
          <p:cNvPr id="357" name="IMG_4117-filtered.jpeg"/>
          <p:cNvPicPr>
            <a:picLocks noChangeAspect="1"/>
          </p:cNvPicPr>
          <p:nvPr/>
        </p:nvPicPr>
        <p:blipFill>
          <a:blip r:embed="rId2">
            <a:extLst/>
          </a:blip>
          <a:srcRect l="9153" t="807" r="16118" b="807"/>
          <a:stretch>
            <a:fillRect/>
          </a:stretch>
        </p:blipFill>
        <p:spPr>
          <a:xfrm>
            <a:off x="6176727" y="863941"/>
            <a:ext cx="5614551" cy="5544032"/>
          </a:xfrm>
          <a:prstGeom prst="rect">
            <a:avLst/>
          </a:prstGeom>
          <a:ln w="12700">
            <a:miter lim="400000"/>
          </a:ln>
        </p:spPr>
      </p:pic>
    </p:spTree>
    <p:extLst>
      <p:ext uri="{BB962C8B-B14F-4D97-AF65-F5344CB8AC3E}">
        <p14:creationId xmlns:p14="http://schemas.microsoft.com/office/powerpoint/2010/main" val="3121308057"/>
      </p:ext>
    </p:extLst>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Shape 359"/>
          <p:cNvSpPr/>
          <p:nvPr/>
        </p:nvSpPr>
        <p:spPr>
          <a:xfrm>
            <a:off x="659004" y="960301"/>
            <a:ext cx="2289088" cy="320601"/>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defRPr sz="3500" b="1">
                <a:latin typeface="Helvetica Neue"/>
                <a:ea typeface="Helvetica Neue"/>
                <a:cs typeface="Helvetica Neue"/>
                <a:sym typeface="Helvetica Neue"/>
              </a:defRPr>
            </a:lvl1pPr>
          </a:lstStyle>
          <a:p>
            <a:pPr defTabSz="412750" hangingPunct="0"/>
            <a:r>
              <a:rPr sz="1750" kern="0">
                <a:solidFill>
                  <a:srgbClr val="53585F"/>
                </a:solidFill>
              </a:rPr>
              <a:t>Workshop Activities:</a:t>
            </a:r>
          </a:p>
        </p:txBody>
      </p:sp>
      <p:pic>
        <p:nvPicPr>
          <p:cNvPr id="360" name="image.png"/>
          <p:cNvPicPr>
            <a:picLocks noChangeAspect="1"/>
          </p:cNvPicPr>
          <p:nvPr/>
        </p:nvPicPr>
        <p:blipFill>
          <a:blip r:embed="rId2">
            <a:extLst/>
          </a:blip>
          <a:srcRect l="15575" t="2018" r="25486" b="35687"/>
          <a:stretch>
            <a:fillRect/>
          </a:stretch>
        </p:blipFill>
        <p:spPr>
          <a:xfrm>
            <a:off x="664685" y="1510952"/>
            <a:ext cx="1989057" cy="1893757"/>
          </a:xfrm>
          <a:prstGeom prst="rect">
            <a:avLst/>
          </a:prstGeom>
          <a:ln w="25400">
            <a:solidFill>
              <a:srgbClr val="F3F7F5"/>
            </a:solidFill>
            <a:miter lim="400000"/>
          </a:ln>
          <a:effectLst>
            <a:outerShdw blurRad="50800" dist="25400" dir="3600000" rotWithShape="0">
              <a:srgbClr val="000000">
                <a:alpha val="70000"/>
              </a:srgbClr>
            </a:outerShdw>
          </a:effectLst>
        </p:spPr>
      </p:pic>
      <p:pic>
        <p:nvPicPr>
          <p:cNvPr id="361" name="DSC01104.jpg"/>
          <p:cNvPicPr>
            <a:picLocks noChangeAspect="1"/>
          </p:cNvPicPr>
          <p:nvPr/>
        </p:nvPicPr>
        <p:blipFill>
          <a:blip r:embed="rId3">
            <a:extLst/>
          </a:blip>
          <a:srcRect l="21318" r="7502"/>
          <a:stretch>
            <a:fillRect/>
          </a:stretch>
        </p:blipFill>
        <p:spPr>
          <a:xfrm>
            <a:off x="2826479" y="1510952"/>
            <a:ext cx="2032628" cy="1896325"/>
          </a:xfrm>
          <a:prstGeom prst="rect">
            <a:avLst/>
          </a:prstGeom>
          <a:ln w="25400">
            <a:solidFill>
              <a:srgbClr val="F3F7F5"/>
            </a:solidFill>
            <a:miter lim="400000"/>
          </a:ln>
          <a:effectLst>
            <a:outerShdw blurRad="50800" dist="25400" dir="3600000" rotWithShape="0">
              <a:srgbClr val="000000">
                <a:alpha val="70000"/>
              </a:srgbClr>
            </a:outerShdw>
          </a:effectLst>
        </p:spPr>
      </p:pic>
      <p:pic>
        <p:nvPicPr>
          <p:cNvPr id="362" name="learn-i-verse-1.jpg"/>
          <p:cNvPicPr>
            <a:picLocks noChangeAspect="1"/>
          </p:cNvPicPr>
          <p:nvPr/>
        </p:nvPicPr>
        <p:blipFill>
          <a:blip r:embed="rId4">
            <a:extLst/>
          </a:blip>
          <a:srcRect r="28033" b="10878"/>
          <a:stretch>
            <a:fillRect/>
          </a:stretch>
        </p:blipFill>
        <p:spPr>
          <a:xfrm>
            <a:off x="5031918" y="1510952"/>
            <a:ext cx="2055111" cy="1900897"/>
          </a:xfrm>
          <a:prstGeom prst="rect">
            <a:avLst/>
          </a:prstGeom>
          <a:ln w="25400">
            <a:solidFill>
              <a:srgbClr val="F3F7F5"/>
            </a:solidFill>
            <a:miter lim="400000"/>
          </a:ln>
          <a:effectLst>
            <a:outerShdw blurRad="50800" dist="25400" dir="3600000" rotWithShape="0">
              <a:srgbClr val="000000">
                <a:alpha val="70000"/>
              </a:srgbClr>
            </a:outerShdw>
          </a:effectLst>
        </p:spPr>
      </p:pic>
      <p:pic>
        <p:nvPicPr>
          <p:cNvPr id="363" name="img_1234.jpg"/>
          <p:cNvPicPr>
            <a:picLocks noChangeAspect="1"/>
          </p:cNvPicPr>
          <p:nvPr/>
        </p:nvPicPr>
        <p:blipFill>
          <a:blip r:embed="rId5">
            <a:extLst/>
          </a:blip>
          <a:srcRect l="11785" t="15314" r="38051" b="49166"/>
          <a:stretch>
            <a:fillRect/>
          </a:stretch>
        </p:blipFill>
        <p:spPr>
          <a:xfrm>
            <a:off x="7259750" y="1514035"/>
            <a:ext cx="2006921" cy="1894734"/>
          </a:xfrm>
          <a:prstGeom prst="rect">
            <a:avLst/>
          </a:prstGeom>
          <a:ln w="25400">
            <a:solidFill>
              <a:srgbClr val="F3F7F5"/>
            </a:solidFill>
            <a:miter lim="400000"/>
          </a:ln>
          <a:effectLst>
            <a:outerShdw blurRad="50800" dist="25400" dir="3600000" rotWithShape="0">
              <a:srgbClr val="000000">
                <a:alpha val="70000"/>
              </a:srgbClr>
            </a:outerShdw>
          </a:effectLst>
        </p:spPr>
      </p:pic>
      <p:sp>
        <p:nvSpPr>
          <p:cNvPr id="364" name="Shape 364"/>
          <p:cNvSpPr/>
          <p:nvPr/>
        </p:nvSpPr>
        <p:spPr>
          <a:xfrm>
            <a:off x="850582" y="3493249"/>
            <a:ext cx="1617343" cy="533800"/>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defRPr sz="3000" b="1">
                <a:solidFill>
                  <a:srgbClr val="00B39F"/>
                </a:solidFill>
                <a:latin typeface="+mn-lt"/>
                <a:ea typeface="+mn-ea"/>
                <a:cs typeface="+mn-cs"/>
                <a:sym typeface="Helvetica"/>
              </a:defRPr>
            </a:lvl1pPr>
          </a:lstStyle>
          <a:p>
            <a:pPr defTabSz="412750" hangingPunct="0"/>
            <a:r>
              <a:rPr sz="1500" kern="0"/>
              <a:t>Stakeholder + Empathy Maps</a:t>
            </a:r>
          </a:p>
        </p:txBody>
      </p:sp>
      <p:sp>
        <p:nvSpPr>
          <p:cNvPr id="365" name="Shape 365"/>
          <p:cNvSpPr/>
          <p:nvPr/>
        </p:nvSpPr>
        <p:spPr>
          <a:xfrm>
            <a:off x="3136759" y="3493249"/>
            <a:ext cx="1412035" cy="302968"/>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defRPr sz="3000" b="1">
                <a:solidFill>
                  <a:srgbClr val="00B39F"/>
                </a:solidFill>
                <a:latin typeface="+mn-lt"/>
                <a:ea typeface="+mn-ea"/>
                <a:cs typeface="+mn-cs"/>
                <a:sym typeface="Helvetica"/>
              </a:defRPr>
            </a:lvl1pPr>
          </a:lstStyle>
          <a:p>
            <a:pPr defTabSz="412750" hangingPunct="0"/>
            <a:r>
              <a:rPr sz="1500" kern="0"/>
              <a:t>As-Is Scenario</a:t>
            </a:r>
          </a:p>
        </p:txBody>
      </p:sp>
      <p:sp>
        <p:nvSpPr>
          <p:cNvPr id="366" name="Shape 366"/>
          <p:cNvSpPr/>
          <p:nvPr/>
        </p:nvSpPr>
        <p:spPr>
          <a:xfrm>
            <a:off x="5616019" y="3493249"/>
            <a:ext cx="2620291" cy="302968"/>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defRPr sz="3000" b="1">
                <a:solidFill>
                  <a:srgbClr val="00B39F"/>
                </a:solidFill>
                <a:latin typeface="+mn-lt"/>
                <a:ea typeface="+mn-ea"/>
                <a:cs typeface="+mn-cs"/>
                <a:sym typeface="Helvetica"/>
              </a:defRPr>
            </a:lvl1pPr>
          </a:lstStyle>
          <a:p>
            <a:pPr defTabSz="412750" hangingPunct="0"/>
            <a:r>
              <a:rPr sz="1500" kern="0"/>
              <a:t>Ideation</a:t>
            </a:r>
          </a:p>
        </p:txBody>
      </p:sp>
      <p:sp>
        <p:nvSpPr>
          <p:cNvPr id="367" name="Shape 367"/>
          <p:cNvSpPr/>
          <p:nvPr/>
        </p:nvSpPr>
        <p:spPr>
          <a:xfrm>
            <a:off x="7431333" y="3493249"/>
            <a:ext cx="3294364" cy="302968"/>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defRPr sz="3000" b="1">
                <a:solidFill>
                  <a:srgbClr val="00B39F"/>
                </a:solidFill>
                <a:latin typeface="+mn-lt"/>
                <a:ea typeface="+mn-ea"/>
                <a:cs typeface="+mn-cs"/>
                <a:sym typeface="Helvetica"/>
              </a:defRPr>
            </a:lvl1pPr>
          </a:lstStyle>
          <a:p>
            <a:pPr defTabSz="412750" hangingPunct="0"/>
            <a:r>
              <a:rPr sz="1500" kern="0"/>
              <a:t>Prioritization</a:t>
            </a:r>
          </a:p>
        </p:txBody>
      </p:sp>
      <p:pic>
        <p:nvPicPr>
          <p:cNvPr id="368" name="storyboard1.png"/>
          <p:cNvPicPr>
            <a:picLocks noChangeAspect="1"/>
          </p:cNvPicPr>
          <p:nvPr/>
        </p:nvPicPr>
        <p:blipFill>
          <a:blip r:embed="rId6">
            <a:extLst/>
          </a:blip>
          <a:srcRect l="36125" t="26730" r="15787" b="40033"/>
          <a:stretch>
            <a:fillRect/>
          </a:stretch>
        </p:blipFill>
        <p:spPr>
          <a:xfrm>
            <a:off x="9534982" y="1508313"/>
            <a:ext cx="2001586" cy="1918418"/>
          </a:xfrm>
          <a:prstGeom prst="rect">
            <a:avLst/>
          </a:prstGeom>
          <a:ln w="25400">
            <a:solidFill>
              <a:srgbClr val="F3F7F5"/>
            </a:solidFill>
            <a:miter lim="400000"/>
          </a:ln>
          <a:effectLst>
            <a:outerShdw blurRad="50800" dist="25400" dir="3600000" rotWithShape="0">
              <a:srgbClr val="000000">
                <a:alpha val="70000"/>
              </a:srgbClr>
            </a:outerShdw>
          </a:effectLst>
        </p:spPr>
      </p:pic>
      <p:sp>
        <p:nvSpPr>
          <p:cNvPr id="369" name="Shape 369"/>
          <p:cNvSpPr/>
          <p:nvPr/>
        </p:nvSpPr>
        <p:spPr>
          <a:xfrm>
            <a:off x="9701399" y="3493249"/>
            <a:ext cx="3294364" cy="302968"/>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defRPr sz="3000" b="1">
                <a:solidFill>
                  <a:srgbClr val="00B39F"/>
                </a:solidFill>
                <a:latin typeface="+mn-lt"/>
                <a:ea typeface="+mn-ea"/>
                <a:cs typeface="+mn-cs"/>
                <a:sym typeface="Helvetica"/>
              </a:defRPr>
            </a:lvl1pPr>
          </a:lstStyle>
          <a:p>
            <a:pPr defTabSz="412750" hangingPunct="0"/>
            <a:r>
              <a:rPr sz="1500" kern="0"/>
              <a:t>Storyboarding</a:t>
            </a:r>
          </a:p>
        </p:txBody>
      </p:sp>
      <p:pic>
        <p:nvPicPr>
          <p:cNvPr id="370" name="pasted-image.png"/>
          <p:cNvPicPr>
            <a:picLocks noChangeAspect="1"/>
          </p:cNvPicPr>
          <p:nvPr/>
        </p:nvPicPr>
        <p:blipFill>
          <a:blip r:embed="rId7">
            <a:extLst/>
          </a:blip>
          <a:srcRect l="257" r="257" b="16426"/>
          <a:stretch>
            <a:fillRect/>
          </a:stretch>
        </p:blipFill>
        <p:spPr>
          <a:xfrm>
            <a:off x="620653" y="4031474"/>
            <a:ext cx="10877551" cy="2064389"/>
          </a:xfrm>
          <a:prstGeom prst="rect">
            <a:avLst/>
          </a:prstGeom>
          <a:ln w="12700">
            <a:miter lim="400000"/>
          </a:ln>
        </p:spPr>
      </p:pic>
      <p:sp>
        <p:nvSpPr>
          <p:cNvPr id="371" name="Shape 371"/>
          <p:cNvSpPr/>
          <p:nvPr/>
        </p:nvSpPr>
        <p:spPr>
          <a:xfrm>
            <a:off x="981453" y="6133216"/>
            <a:ext cx="1355601" cy="302968"/>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lgn="ctr">
              <a:defRPr sz="3000" b="1">
                <a:solidFill>
                  <a:srgbClr val="00B39F"/>
                </a:solidFill>
                <a:latin typeface="+mn-lt"/>
                <a:ea typeface="+mn-ea"/>
                <a:cs typeface="+mn-cs"/>
                <a:sym typeface="Helvetica"/>
              </a:defRPr>
            </a:lvl1pPr>
          </a:lstStyle>
          <a:p>
            <a:pPr defTabSz="412750" hangingPunct="0"/>
            <a:r>
              <a:rPr sz="1500" kern="0"/>
              <a:t>Assumptions</a:t>
            </a:r>
          </a:p>
        </p:txBody>
      </p:sp>
      <p:sp>
        <p:nvSpPr>
          <p:cNvPr id="372" name="Shape 372"/>
          <p:cNvSpPr/>
          <p:nvPr/>
        </p:nvSpPr>
        <p:spPr>
          <a:xfrm>
            <a:off x="2900882" y="6133216"/>
            <a:ext cx="1883789" cy="302968"/>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lgn="ctr">
              <a:defRPr sz="3000" b="1">
                <a:solidFill>
                  <a:srgbClr val="00B39F"/>
                </a:solidFill>
                <a:latin typeface="+mn-lt"/>
                <a:ea typeface="+mn-ea"/>
                <a:cs typeface="+mn-cs"/>
                <a:sym typeface="Helvetica"/>
              </a:defRPr>
            </a:lvl1pPr>
          </a:lstStyle>
          <a:p>
            <a:pPr defTabSz="412750" hangingPunct="0"/>
            <a:r>
              <a:rPr sz="1500" kern="0"/>
              <a:t>Hypothesis / Metric</a:t>
            </a:r>
          </a:p>
        </p:txBody>
      </p:sp>
      <p:sp>
        <p:nvSpPr>
          <p:cNvPr id="373" name="Shape 373"/>
          <p:cNvSpPr/>
          <p:nvPr/>
        </p:nvSpPr>
        <p:spPr>
          <a:xfrm>
            <a:off x="5154106" y="6105435"/>
            <a:ext cx="1883789" cy="302968"/>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lgn="ctr">
              <a:defRPr sz="3000" b="1">
                <a:solidFill>
                  <a:srgbClr val="00B39F"/>
                </a:solidFill>
                <a:latin typeface="+mn-lt"/>
                <a:ea typeface="+mn-ea"/>
                <a:cs typeface="+mn-cs"/>
                <a:sym typeface="Helvetica"/>
              </a:defRPr>
            </a:lvl1pPr>
          </a:lstStyle>
          <a:p>
            <a:pPr defTabSz="412750" hangingPunct="0"/>
            <a:r>
              <a:rPr sz="1500" kern="0"/>
              <a:t>MVP</a:t>
            </a:r>
          </a:p>
        </p:txBody>
      </p:sp>
      <p:sp>
        <p:nvSpPr>
          <p:cNvPr id="374" name="Shape 374"/>
          <p:cNvSpPr/>
          <p:nvPr/>
        </p:nvSpPr>
        <p:spPr>
          <a:xfrm>
            <a:off x="7378458" y="6133216"/>
            <a:ext cx="1883789" cy="302968"/>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lgn="ctr">
              <a:defRPr sz="3000" b="1">
                <a:solidFill>
                  <a:srgbClr val="00B39F"/>
                </a:solidFill>
                <a:latin typeface="+mn-lt"/>
                <a:ea typeface="+mn-ea"/>
                <a:cs typeface="+mn-cs"/>
                <a:sym typeface="Helvetica"/>
              </a:defRPr>
            </a:lvl1pPr>
          </a:lstStyle>
          <a:p>
            <a:pPr defTabSz="412750" hangingPunct="0"/>
            <a:r>
              <a:rPr sz="1500" kern="0"/>
              <a:t>Goals / Non-Goals</a:t>
            </a:r>
          </a:p>
        </p:txBody>
      </p:sp>
      <p:sp>
        <p:nvSpPr>
          <p:cNvPr id="375" name="Shape 375"/>
          <p:cNvSpPr/>
          <p:nvPr/>
        </p:nvSpPr>
        <p:spPr>
          <a:xfrm>
            <a:off x="9507594" y="6133216"/>
            <a:ext cx="1883789" cy="302968"/>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lgn="ctr">
              <a:defRPr sz="3000" b="1">
                <a:solidFill>
                  <a:srgbClr val="00B39F"/>
                </a:solidFill>
                <a:latin typeface="+mn-lt"/>
                <a:ea typeface="+mn-ea"/>
                <a:cs typeface="+mn-cs"/>
                <a:sym typeface="Helvetica"/>
              </a:defRPr>
            </a:lvl1pPr>
          </a:lstStyle>
          <a:p>
            <a:pPr defTabSz="412750" hangingPunct="0"/>
            <a:r>
              <a:rPr sz="1500" kern="0"/>
              <a:t>Retro</a:t>
            </a:r>
          </a:p>
        </p:txBody>
      </p:sp>
      <p:sp>
        <p:nvSpPr>
          <p:cNvPr id="376" name="Shape 376"/>
          <p:cNvSpPr>
            <a:spLocks noGrp="1"/>
          </p:cNvSpPr>
          <p:nvPr>
            <p:ph type="title"/>
          </p:nvPr>
        </p:nvSpPr>
        <p:spPr>
          <a:xfrm>
            <a:off x="459388" y="134949"/>
            <a:ext cx="8386639" cy="511969"/>
          </a:xfrm>
          <a:prstGeom prst="rect">
            <a:avLst/>
          </a:prstGeom>
        </p:spPr>
        <p:txBody>
          <a:bodyPr>
            <a:noAutofit/>
          </a:bodyPr>
          <a:lstStyle>
            <a:lvl1pPr>
              <a:defRPr sz="5000"/>
            </a:lvl1pPr>
          </a:lstStyle>
          <a:p>
            <a:r>
              <a:rPr sz="3600" dirty="0"/>
              <a:t>CSMO Design Thinking Workshop</a:t>
            </a:r>
          </a:p>
        </p:txBody>
      </p:sp>
    </p:spTree>
    <p:extLst>
      <p:ext uri="{BB962C8B-B14F-4D97-AF65-F5344CB8AC3E}">
        <p14:creationId xmlns:p14="http://schemas.microsoft.com/office/powerpoint/2010/main" val="2923292254"/>
      </p:ext>
    </p:extLst>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Shape 378"/>
          <p:cNvSpPr/>
          <p:nvPr/>
        </p:nvSpPr>
        <p:spPr>
          <a:xfrm>
            <a:off x="1121299" y="2079309"/>
            <a:ext cx="6114821" cy="4129336"/>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p>
            <a:pPr marL="190500" indent="-190500" defTabSz="412750" hangingPunct="0">
              <a:spcBef>
                <a:spcPts val="600"/>
              </a:spcBef>
              <a:buSzPct val="100000"/>
              <a:buFontTx/>
              <a:buChar char="•"/>
              <a:defRPr sz="3000">
                <a:latin typeface="Helvetica Neue"/>
                <a:ea typeface="Helvetica Neue"/>
                <a:cs typeface="Helvetica Neue"/>
                <a:sym typeface="Helvetica Neue"/>
              </a:defRPr>
            </a:pPr>
            <a:r>
              <a:rPr sz="1500" kern="0">
                <a:solidFill>
                  <a:srgbClr val="53585F"/>
                </a:solidFill>
                <a:latin typeface="Helvetica Neue"/>
                <a:ea typeface="Helvetica Neue"/>
                <a:cs typeface="Helvetica Neue"/>
                <a:sym typeface="Helvetica Neue"/>
              </a:rPr>
              <a:t>Leverage IBM Design Thinking and CSMO Practice Team subject matter expertise to drive transformation of IT.</a:t>
            </a:r>
          </a:p>
          <a:p>
            <a:pPr marL="190500" indent="-190500" defTabSz="412750" hangingPunct="0">
              <a:spcBef>
                <a:spcPts val="600"/>
              </a:spcBef>
              <a:buSzPct val="100000"/>
              <a:buFontTx/>
              <a:buChar char="•"/>
              <a:defRPr sz="3000">
                <a:latin typeface="Helvetica Neue"/>
                <a:ea typeface="Helvetica Neue"/>
                <a:cs typeface="Helvetica Neue"/>
                <a:sym typeface="Helvetica Neue"/>
              </a:defRPr>
            </a:pPr>
            <a:endParaRPr sz="1500" kern="0">
              <a:solidFill>
                <a:srgbClr val="53585F"/>
              </a:solidFill>
              <a:latin typeface="Helvetica Neue"/>
              <a:ea typeface="Helvetica Neue"/>
              <a:cs typeface="Helvetica Neue"/>
              <a:sym typeface="Helvetica Neue"/>
            </a:endParaRPr>
          </a:p>
          <a:p>
            <a:pPr marL="190500" indent="-190500" defTabSz="412750" hangingPunct="0">
              <a:spcBef>
                <a:spcPts val="600"/>
              </a:spcBef>
              <a:buSzPct val="100000"/>
              <a:buFontTx/>
              <a:buChar char="•"/>
              <a:defRPr sz="3000">
                <a:latin typeface="Helvetica Neue"/>
                <a:ea typeface="Helvetica Neue"/>
                <a:cs typeface="Helvetica Neue"/>
                <a:sym typeface="Helvetica Neue"/>
              </a:defRPr>
            </a:pPr>
            <a:r>
              <a:rPr sz="1500" kern="0">
                <a:solidFill>
                  <a:srgbClr val="53585F"/>
                </a:solidFill>
                <a:latin typeface="Helvetica Neue"/>
                <a:ea typeface="Helvetica Neue"/>
                <a:cs typeface="Helvetica Neue"/>
                <a:sym typeface="Helvetica Neue"/>
              </a:rPr>
              <a:t>Using ‘Personas’ and ‘As-Is Scenario Maps’ gain empathy for and deep understanding of current Services Management pain points.</a:t>
            </a:r>
            <a:br>
              <a:rPr sz="1500" kern="0">
                <a:solidFill>
                  <a:srgbClr val="53585F"/>
                </a:solidFill>
                <a:latin typeface="Helvetica Neue"/>
                <a:ea typeface="Helvetica Neue"/>
                <a:cs typeface="Helvetica Neue"/>
                <a:sym typeface="Helvetica Neue"/>
              </a:rPr>
            </a:br>
            <a:endParaRPr sz="1500" kern="0">
              <a:solidFill>
                <a:srgbClr val="53585F"/>
              </a:solidFill>
              <a:latin typeface="Helvetica Neue"/>
              <a:ea typeface="Helvetica Neue"/>
              <a:cs typeface="Helvetica Neue"/>
              <a:sym typeface="Helvetica Neue"/>
            </a:endParaRPr>
          </a:p>
          <a:p>
            <a:pPr marL="190500" indent="-190500" defTabSz="412750" hangingPunct="0">
              <a:spcBef>
                <a:spcPts val="600"/>
              </a:spcBef>
              <a:buSzPct val="100000"/>
              <a:buFontTx/>
              <a:buChar char="•"/>
              <a:defRPr sz="3000">
                <a:latin typeface="Helvetica Neue"/>
                <a:ea typeface="Helvetica Neue"/>
                <a:cs typeface="Helvetica Neue"/>
                <a:sym typeface="Helvetica Neue"/>
              </a:defRPr>
            </a:pPr>
            <a:r>
              <a:rPr sz="1500" kern="0">
                <a:solidFill>
                  <a:srgbClr val="53585F"/>
                </a:solidFill>
                <a:latin typeface="Helvetica Neue"/>
                <a:ea typeface="Helvetica Neue"/>
                <a:cs typeface="Helvetica Neue"/>
                <a:sym typeface="Helvetica Neue"/>
              </a:rPr>
              <a:t>Using the tools of ‘Ideation’ and ‘Storyboarding’ define future-state for Services Management alleviating current pain points.</a:t>
            </a:r>
            <a:br>
              <a:rPr sz="1500" kern="0">
                <a:solidFill>
                  <a:srgbClr val="53585F"/>
                </a:solidFill>
                <a:latin typeface="Helvetica Neue"/>
                <a:ea typeface="Helvetica Neue"/>
                <a:cs typeface="Helvetica Neue"/>
                <a:sym typeface="Helvetica Neue"/>
              </a:rPr>
            </a:br>
            <a:endParaRPr sz="1500" kern="0">
              <a:solidFill>
                <a:srgbClr val="53585F"/>
              </a:solidFill>
              <a:latin typeface="Helvetica Neue"/>
              <a:ea typeface="Helvetica Neue"/>
              <a:cs typeface="Helvetica Neue"/>
              <a:sym typeface="Helvetica Neue"/>
            </a:endParaRPr>
          </a:p>
          <a:p>
            <a:pPr marL="190500" indent="-190500" defTabSz="412750" hangingPunct="0">
              <a:spcBef>
                <a:spcPts val="600"/>
              </a:spcBef>
              <a:buSzPct val="100000"/>
              <a:buFontTx/>
              <a:buChar char="•"/>
              <a:defRPr sz="3000">
                <a:latin typeface="Helvetica Neue"/>
                <a:ea typeface="Helvetica Neue"/>
                <a:cs typeface="Helvetica Neue"/>
                <a:sym typeface="Helvetica Neue"/>
              </a:defRPr>
            </a:pPr>
            <a:r>
              <a:rPr sz="1500" kern="0">
                <a:solidFill>
                  <a:srgbClr val="53585F"/>
                </a:solidFill>
                <a:latin typeface="Helvetica Neue"/>
                <a:ea typeface="Helvetica Neue"/>
                <a:cs typeface="Helvetica Neue"/>
                <a:sym typeface="Helvetica Neue"/>
              </a:rPr>
              <a:t>Decide upon the one or two things most necessary to enhance and enable your transformation to cloud. This is your ‘MVP’ from an operations perspective and likely includes changes in Process, Culture and/or Technology.</a:t>
            </a:r>
            <a:br>
              <a:rPr sz="1500" kern="0">
                <a:solidFill>
                  <a:srgbClr val="53585F"/>
                </a:solidFill>
                <a:latin typeface="Helvetica Neue"/>
                <a:ea typeface="Helvetica Neue"/>
                <a:cs typeface="Helvetica Neue"/>
                <a:sym typeface="Helvetica Neue"/>
              </a:rPr>
            </a:br>
            <a:endParaRPr sz="1500" kern="0">
              <a:solidFill>
                <a:srgbClr val="53585F"/>
              </a:solidFill>
              <a:latin typeface="Helvetica Neue"/>
              <a:ea typeface="Helvetica Neue"/>
              <a:cs typeface="Helvetica Neue"/>
              <a:sym typeface="Helvetica Neue"/>
            </a:endParaRPr>
          </a:p>
          <a:p>
            <a:pPr marL="190500" indent="-190500" defTabSz="412750" hangingPunct="0">
              <a:spcBef>
                <a:spcPts val="600"/>
              </a:spcBef>
              <a:buSzPct val="100000"/>
              <a:buFontTx/>
              <a:buChar char="•"/>
              <a:defRPr sz="3000">
                <a:latin typeface="Helvetica Neue"/>
                <a:ea typeface="Helvetica Neue"/>
                <a:cs typeface="Helvetica Neue"/>
                <a:sym typeface="Helvetica Neue"/>
              </a:defRPr>
            </a:pPr>
            <a:r>
              <a:rPr sz="1500" kern="0">
                <a:solidFill>
                  <a:srgbClr val="53585F"/>
                </a:solidFill>
                <a:latin typeface="Helvetica Neue"/>
                <a:ea typeface="Helvetica Neue"/>
                <a:cs typeface="Helvetica Neue"/>
                <a:sym typeface="Helvetica Neue"/>
              </a:rPr>
              <a:t>Detail candidate MVP’s Scope/Metrics and Skill/Timeline.</a:t>
            </a:r>
            <a:br>
              <a:rPr sz="1500" kern="0">
                <a:solidFill>
                  <a:srgbClr val="53585F"/>
                </a:solidFill>
                <a:latin typeface="Helvetica Neue"/>
                <a:ea typeface="Helvetica Neue"/>
                <a:cs typeface="Helvetica Neue"/>
                <a:sym typeface="Helvetica Neue"/>
              </a:rPr>
            </a:br>
            <a:endParaRPr sz="1500" kern="0">
              <a:solidFill>
                <a:srgbClr val="53585F"/>
              </a:solidFill>
              <a:latin typeface="Helvetica Neue"/>
              <a:ea typeface="Helvetica Neue"/>
              <a:cs typeface="Helvetica Neue"/>
              <a:sym typeface="Helvetica Neue"/>
            </a:endParaRPr>
          </a:p>
        </p:txBody>
      </p:sp>
      <p:sp>
        <p:nvSpPr>
          <p:cNvPr id="379" name="Shape 379"/>
          <p:cNvSpPr/>
          <p:nvPr/>
        </p:nvSpPr>
        <p:spPr>
          <a:xfrm>
            <a:off x="8228463" y="5500450"/>
            <a:ext cx="3654922" cy="994371"/>
          </a:xfrm>
          <a:prstGeom prst="rect">
            <a:avLst/>
          </a:prstGeom>
          <a:solidFill>
            <a:srgbClr val="00B19D"/>
          </a:solidFill>
          <a:ln w="12700">
            <a:miter lim="400000"/>
          </a:ln>
          <a:effectLst>
            <a:outerShdw blurRad="38100" dist="25400" dir="5400000" rotWithShape="0">
              <a:srgbClr val="000000">
                <a:alpha val="50000"/>
              </a:srgbClr>
            </a:outerShdw>
          </a:effectLst>
        </p:spPr>
        <p:txBody>
          <a:bodyPr lIns="25400" tIns="25400" rIns="25400" bIns="25400" anchor="ctr"/>
          <a:lstStyle/>
          <a:p>
            <a:pPr algn="ctr" defTabSz="412750" hangingPunct="0">
              <a:defRPr sz="3200">
                <a:solidFill>
                  <a:srgbClr val="FFFFFF"/>
                </a:solidFill>
              </a:defRPr>
            </a:pPr>
            <a:endParaRPr sz="1600" kern="0">
              <a:solidFill>
                <a:srgbClr val="FFFFFF"/>
              </a:solidFill>
              <a:latin typeface="Helvetica Light"/>
              <a:sym typeface="Helvetica Light"/>
            </a:endParaRPr>
          </a:p>
        </p:txBody>
      </p:sp>
      <p:sp>
        <p:nvSpPr>
          <p:cNvPr id="380" name="Shape 380"/>
          <p:cNvSpPr/>
          <p:nvPr/>
        </p:nvSpPr>
        <p:spPr>
          <a:xfrm>
            <a:off x="8293848" y="5568031"/>
            <a:ext cx="3524151" cy="859210"/>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p>
            <a:pPr defTabSz="412750" hangingPunct="0">
              <a:defRPr sz="3500">
                <a:solidFill>
                  <a:srgbClr val="FFFFFF"/>
                </a:solidFill>
                <a:latin typeface="Helvetica Neue"/>
                <a:ea typeface="Helvetica Neue"/>
                <a:cs typeface="Helvetica Neue"/>
                <a:sym typeface="Helvetica Neue"/>
              </a:defRPr>
            </a:pPr>
            <a:r>
              <a:rPr sz="1750" b="1" kern="0">
                <a:solidFill>
                  <a:srgbClr val="FFFFFF"/>
                </a:solidFill>
                <a:latin typeface="Helvetica Neue"/>
                <a:ea typeface="Helvetica Neue"/>
                <a:cs typeface="Helvetica Neue"/>
                <a:sym typeface="Helvetica Neue"/>
              </a:rPr>
              <a:t>Insights</a:t>
            </a:r>
            <a:r>
              <a:rPr sz="1750" kern="0">
                <a:solidFill>
                  <a:srgbClr val="FFFFFF"/>
                </a:solidFill>
                <a:latin typeface="Helvetica Neue"/>
                <a:ea typeface="Helvetica Neue"/>
                <a:cs typeface="Helvetica Neue"/>
                <a:sym typeface="Helvetica Neue"/>
              </a:rPr>
              <a:t> and </a:t>
            </a:r>
            <a:r>
              <a:rPr sz="1750" b="1" kern="0">
                <a:solidFill>
                  <a:srgbClr val="FFFFFF"/>
                </a:solidFill>
                <a:latin typeface="Helvetica Neue"/>
                <a:ea typeface="Helvetica Neue"/>
                <a:cs typeface="Helvetica Neue"/>
                <a:sym typeface="Helvetica Neue"/>
              </a:rPr>
              <a:t>Learnings </a:t>
            </a:r>
            <a:r>
              <a:rPr sz="1750" kern="0">
                <a:solidFill>
                  <a:srgbClr val="FFFFFF"/>
                </a:solidFill>
                <a:latin typeface="Helvetica Neue"/>
                <a:ea typeface="Helvetica Neue"/>
                <a:cs typeface="Helvetica Neue"/>
                <a:sym typeface="Helvetica Neue"/>
              </a:rPr>
              <a:t>captured in a Workshop Outcomes Deck delivered to your team.</a:t>
            </a:r>
          </a:p>
        </p:txBody>
      </p:sp>
      <p:sp>
        <p:nvSpPr>
          <p:cNvPr id="381" name="Shape 381"/>
          <p:cNvSpPr/>
          <p:nvPr/>
        </p:nvSpPr>
        <p:spPr>
          <a:xfrm>
            <a:off x="735204" y="1303435"/>
            <a:ext cx="7609229" cy="320601"/>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lvl1pPr>
              <a:defRPr sz="3500" b="1">
                <a:latin typeface="Helvetica Neue"/>
                <a:ea typeface="Helvetica Neue"/>
                <a:cs typeface="Helvetica Neue"/>
                <a:sym typeface="Helvetica Neue"/>
              </a:defRPr>
            </a:lvl1pPr>
          </a:lstStyle>
          <a:p>
            <a:pPr defTabSz="412750" hangingPunct="0"/>
            <a:r>
              <a:rPr sz="1750" kern="0">
                <a:solidFill>
                  <a:srgbClr val="53585F"/>
                </a:solidFill>
              </a:rPr>
              <a:t>Workshop Goals:  </a:t>
            </a:r>
          </a:p>
        </p:txBody>
      </p:sp>
      <p:sp>
        <p:nvSpPr>
          <p:cNvPr id="382" name="Shape 382"/>
          <p:cNvSpPr>
            <a:spLocks noGrp="1"/>
          </p:cNvSpPr>
          <p:nvPr>
            <p:ph type="title"/>
          </p:nvPr>
        </p:nvSpPr>
        <p:spPr>
          <a:prstGeom prst="rect">
            <a:avLst/>
          </a:prstGeom>
        </p:spPr>
        <p:txBody>
          <a:bodyPr>
            <a:noAutofit/>
          </a:bodyPr>
          <a:lstStyle>
            <a:lvl1pPr>
              <a:defRPr sz="5000"/>
            </a:lvl1pPr>
          </a:lstStyle>
          <a:p>
            <a:r>
              <a:rPr sz="3600" dirty="0"/>
              <a:t>CSMO Design Thinking Workshop</a:t>
            </a:r>
          </a:p>
        </p:txBody>
      </p:sp>
    </p:spTree>
    <p:extLst>
      <p:ext uri="{BB962C8B-B14F-4D97-AF65-F5344CB8AC3E}">
        <p14:creationId xmlns:p14="http://schemas.microsoft.com/office/powerpoint/2010/main" val="1339394460"/>
      </p:ext>
    </p:extLst>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1A3549"/>
        </a:solidFill>
        <a:effectLst/>
      </p:bgPr>
    </p:bg>
    <p:spTree>
      <p:nvGrpSpPr>
        <p:cNvPr id="1" name=""/>
        <p:cNvGrpSpPr/>
        <p:nvPr/>
      </p:nvGrpSpPr>
      <p:grpSpPr>
        <a:xfrm>
          <a:off x="0" y="0"/>
          <a:ext cx="0" cy="0"/>
          <a:chOff x="0" y="0"/>
          <a:chExt cx="0" cy="0"/>
        </a:xfrm>
      </p:grpSpPr>
      <p:sp>
        <p:nvSpPr>
          <p:cNvPr id="384" name="Shape 384"/>
          <p:cNvSpPr/>
          <p:nvPr/>
        </p:nvSpPr>
        <p:spPr>
          <a:xfrm>
            <a:off x="3796030" y="3210992"/>
            <a:ext cx="5006179" cy="43601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defRPr sz="5000" b="1">
                <a:solidFill>
                  <a:srgbClr val="FFFFFF"/>
                </a:solidFill>
                <a:latin typeface="Helvetica Neue"/>
                <a:ea typeface="Helvetica Neue"/>
                <a:cs typeface="Helvetica Neue"/>
                <a:sym typeface="Helvetica Neue"/>
              </a:defRPr>
            </a:lvl1pPr>
          </a:lstStyle>
          <a:p>
            <a:pPr defTabSz="412750" hangingPunct="0"/>
            <a:r>
              <a:rPr sz="2500" kern="0"/>
              <a:t>Implementation of Selected MVP</a:t>
            </a:r>
          </a:p>
        </p:txBody>
      </p:sp>
    </p:spTree>
    <p:extLst>
      <p:ext uri="{BB962C8B-B14F-4D97-AF65-F5344CB8AC3E}">
        <p14:creationId xmlns:p14="http://schemas.microsoft.com/office/powerpoint/2010/main" val="1875565319"/>
      </p:ext>
    </p:extLst>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Shape 386"/>
          <p:cNvSpPr>
            <a:spLocks noGrp="1"/>
          </p:cNvSpPr>
          <p:nvPr>
            <p:ph type="title"/>
          </p:nvPr>
        </p:nvSpPr>
        <p:spPr>
          <a:xfrm>
            <a:off x="459080" y="69907"/>
            <a:ext cx="9648697" cy="511969"/>
          </a:xfrm>
          <a:prstGeom prst="rect">
            <a:avLst/>
          </a:prstGeom>
        </p:spPr>
        <p:txBody>
          <a:bodyPr>
            <a:noAutofit/>
          </a:bodyPr>
          <a:lstStyle>
            <a:lvl1pPr>
              <a:defRPr sz="5000"/>
            </a:lvl1pPr>
          </a:lstStyle>
          <a:p>
            <a:r>
              <a:rPr sz="4400" dirty="0"/>
              <a:t>Implementation of Selected MVP</a:t>
            </a:r>
          </a:p>
        </p:txBody>
      </p:sp>
      <p:sp>
        <p:nvSpPr>
          <p:cNvPr id="387" name="Shape 387"/>
          <p:cNvSpPr/>
          <p:nvPr/>
        </p:nvSpPr>
        <p:spPr>
          <a:xfrm>
            <a:off x="679339" y="1386134"/>
            <a:ext cx="3855367" cy="1667123"/>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lvl1pPr>
              <a:spcBef>
                <a:spcPts val="1200"/>
              </a:spcBef>
              <a:defRPr sz="3500">
                <a:latin typeface="Helvetica Neue"/>
                <a:ea typeface="Helvetica Neue"/>
                <a:cs typeface="Helvetica Neue"/>
                <a:sym typeface="Helvetica Neue"/>
              </a:defRPr>
            </a:lvl1pPr>
          </a:lstStyle>
          <a:p>
            <a:pPr defTabSz="412750" hangingPunct="0"/>
            <a:r>
              <a:rPr sz="1750" kern="0">
                <a:solidFill>
                  <a:srgbClr val="53585F"/>
                </a:solidFill>
              </a:rPr>
              <a:t>After appropriately sizing and scoping your MVP, Garage Team team drafts a proposal to execute on your MVP and, in collaboration with your team, deploys and instantiates the MVP over the next several weeks.</a:t>
            </a:r>
          </a:p>
        </p:txBody>
      </p:sp>
      <p:grpSp>
        <p:nvGrpSpPr>
          <p:cNvPr id="390" name="Group 390"/>
          <p:cNvGrpSpPr/>
          <p:nvPr/>
        </p:nvGrpSpPr>
        <p:grpSpPr>
          <a:xfrm>
            <a:off x="7821895" y="2063712"/>
            <a:ext cx="2285882" cy="531490"/>
            <a:chOff x="0" y="-6959"/>
            <a:chExt cx="4571762" cy="1062978"/>
          </a:xfrm>
        </p:grpSpPr>
        <p:sp>
          <p:nvSpPr>
            <p:cNvPr id="388" name="Shape 388"/>
            <p:cNvSpPr/>
            <p:nvPr/>
          </p:nvSpPr>
          <p:spPr>
            <a:xfrm>
              <a:off x="0" y="-6959"/>
              <a:ext cx="3936974" cy="48731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25400" tIns="25400" rIns="25400" bIns="25400" numCol="1" anchor="ctr">
              <a:spAutoFit/>
            </a:bodyPr>
            <a:lstStyle>
              <a:lvl1pPr marL="228600" indent="-228600">
                <a:buSzPct val="100000"/>
                <a:buChar char="•"/>
                <a:defRPr b="1">
                  <a:solidFill>
                    <a:srgbClr val="F19F3C"/>
                  </a:solidFill>
                  <a:latin typeface="Helvetica Neue"/>
                  <a:ea typeface="Helvetica Neue"/>
                  <a:cs typeface="Helvetica Neue"/>
                  <a:sym typeface="Helvetica Neue"/>
                </a:defRPr>
              </a:lvl1pPr>
            </a:lstStyle>
            <a:p>
              <a:pPr defTabSz="412750" hangingPunct="0"/>
              <a:r>
                <a:rPr sz="1250" kern="0"/>
                <a:t>Continued Availability</a:t>
              </a:r>
            </a:p>
          </p:txBody>
        </p:sp>
        <p:sp>
          <p:nvSpPr>
            <p:cNvPr id="389" name="Shape 389"/>
            <p:cNvSpPr/>
            <p:nvPr/>
          </p:nvSpPr>
          <p:spPr>
            <a:xfrm>
              <a:off x="0" y="568708"/>
              <a:ext cx="4571762" cy="48731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25400" tIns="25400" rIns="25400" bIns="25400" numCol="1" anchor="ctr">
              <a:spAutoFit/>
            </a:bodyPr>
            <a:lstStyle>
              <a:lvl1pPr marL="228600" indent="-228600">
                <a:buSzPct val="100000"/>
                <a:buChar char="•"/>
                <a:defRPr b="1">
                  <a:solidFill>
                    <a:srgbClr val="F19F3C"/>
                  </a:solidFill>
                  <a:latin typeface="Helvetica Neue"/>
                  <a:ea typeface="Helvetica Neue"/>
                  <a:cs typeface="Helvetica Neue"/>
                  <a:sym typeface="Helvetica Neue"/>
                </a:defRPr>
              </a:lvl1pPr>
            </a:lstStyle>
            <a:p>
              <a:pPr defTabSz="412750" hangingPunct="0"/>
              <a:r>
                <a:rPr sz="1250" kern="0"/>
                <a:t>Built-to-Manage Approach</a:t>
              </a:r>
            </a:p>
          </p:txBody>
        </p:sp>
      </p:grpSp>
      <p:sp>
        <p:nvSpPr>
          <p:cNvPr id="391" name="Shape 391"/>
          <p:cNvSpPr/>
          <p:nvPr/>
        </p:nvSpPr>
        <p:spPr>
          <a:xfrm>
            <a:off x="8586429" y="4728094"/>
            <a:ext cx="2096728" cy="62837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marL="114300" indent="-114300" defTabSz="412750" hangingPunct="0">
              <a:buSzPct val="100000"/>
              <a:buFontTx/>
              <a:buChar char="•"/>
              <a:defRPr b="1">
                <a:solidFill>
                  <a:srgbClr val="6E5AA4"/>
                </a:solidFill>
                <a:latin typeface="+mn-lt"/>
                <a:ea typeface="+mn-ea"/>
                <a:cs typeface="+mn-cs"/>
                <a:sym typeface="Helvetica"/>
              </a:defRPr>
            </a:pPr>
            <a:r>
              <a:rPr sz="1250" b="1" kern="0">
                <a:solidFill>
                  <a:srgbClr val="6E5AA4"/>
                </a:solidFill>
                <a:sym typeface="Helvetica"/>
              </a:rPr>
              <a:t>Implement New Roles</a:t>
            </a:r>
            <a:br>
              <a:rPr sz="1250" b="1" kern="0">
                <a:solidFill>
                  <a:srgbClr val="6E5AA4"/>
                </a:solidFill>
                <a:sym typeface="Helvetica"/>
              </a:rPr>
            </a:br>
            <a:r>
              <a:rPr sz="1250" b="1" kern="0">
                <a:solidFill>
                  <a:srgbClr val="6E5AA4"/>
                </a:solidFill>
                <a:sym typeface="Helvetica"/>
              </a:rPr>
              <a:t>(Site Reliability Engineer,</a:t>
            </a:r>
            <a:br>
              <a:rPr sz="1250" b="1" kern="0">
                <a:solidFill>
                  <a:srgbClr val="6E5AA4"/>
                </a:solidFill>
                <a:sym typeface="Helvetica"/>
              </a:rPr>
            </a:br>
            <a:r>
              <a:rPr sz="1250" b="1" kern="0">
                <a:solidFill>
                  <a:srgbClr val="6E5AA4"/>
                </a:solidFill>
                <a:sym typeface="Helvetica"/>
              </a:rPr>
              <a:t> First Responder)</a:t>
            </a:r>
          </a:p>
        </p:txBody>
      </p:sp>
      <p:sp>
        <p:nvSpPr>
          <p:cNvPr id="392" name="Shape 392"/>
          <p:cNvSpPr/>
          <p:nvPr/>
        </p:nvSpPr>
        <p:spPr>
          <a:xfrm>
            <a:off x="8586429" y="5417629"/>
            <a:ext cx="2265044" cy="43601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marL="114300" indent="-114300" defTabSz="412750" hangingPunct="0">
              <a:buSzPct val="100000"/>
              <a:buFontTx/>
              <a:buChar char="•"/>
              <a:defRPr b="1">
                <a:solidFill>
                  <a:srgbClr val="6E5AA4"/>
                </a:solidFill>
                <a:latin typeface="+mn-lt"/>
                <a:ea typeface="+mn-ea"/>
                <a:cs typeface="+mn-cs"/>
                <a:sym typeface="Helvetica"/>
              </a:defRPr>
            </a:pPr>
            <a:r>
              <a:rPr sz="1250" b="1" kern="0">
                <a:solidFill>
                  <a:srgbClr val="6E5AA4"/>
                </a:solidFill>
                <a:sym typeface="Helvetica"/>
              </a:rPr>
              <a:t>Role-based Dashboard for</a:t>
            </a:r>
            <a:br>
              <a:rPr sz="1250" b="1" kern="0">
                <a:solidFill>
                  <a:srgbClr val="6E5AA4"/>
                </a:solidFill>
                <a:sym typeface="Helvetica"/>
              </a:rPr>
            </a:br>
            <a:r>
              <a:rPr sz="1250" b="1" kern="0">
                <a:solidFill>
                  <a:srgbClr val="6E5AA4"/>
                </a:solidFill>
                <a:sym typeface="Helvetica"/>
              </a:rPr>
              <a:t>Cloud Service Management</a:t>
            </a:r>
          </a:p>
        </p:txBody>
      </p:sp>
      <p:sp>
        <p:nvSpPr>
          <p:cNvPr id="393" name="Shape 393"/>
          <p:cNvSpPr/>
          <p:nvPr/>
        </p:nvSpPr>
        <p:spPr>
          <a:xfrm>
            <a:off x="6841420" y="1001710"/>
            <a:ext cx="3622787" cy="320601"/>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defRPr sz="3500" b="1">
                <a:latin typeface="Helvetica Neue"/>
                <a:ea typeface="Helvetica Neue"/>
                <a:cs typeface="Helvetica Neue"/>
                <a:sym typeface="Helvetica Neue"/>
              </a:defRPr>
            </a:lvl1pPr>
          </a:lstStyle>
          <a:p>
            <a:pPr defTabSz="412750" hangingPunct="0"/>
            <a:r>
              <a:rPr sz="1750" kern="0">
                <a:solidFill>
                  <a:srgbClr val="53585F"/>
                </a:solidFill>
              </a:rPr>
              <a:t>Reference Architecture for CSMO</a:t>
            </a:r>
          </a:p>
        </p:txBody>
      </p:sp>
      <p:sp>
        <p:nvSpPr>
          <p:cNvPr id="394" name="Shape 394"/>
          <p:cNvSpPr/>
          <p:nvPr/>
        </p:nvSpPr>
        <p:spPr>
          <a:xfrm>
            <a:off x="7301238" y="3184150"/>
            <a:ext cx="2693958" cy="436017"/>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p>
            <a:pPr marL="114300" indent="-114300" defTabSz="412750" hangingPunct="0">
              <a:buSzPct val="100000"/>
              <a:buFontTx/>
              <a:buChar char="•"/>
              <a:defRPr b="1">
                <a:solidFill>
                  <a:srgbClr val="DB3B87"/>
                </a:solidFill>
                <a:latin typeface="Helvetica Neue"/>
                <a:ea typeface="Helvetica Neue"/>
                <a:cs typeface="Helvetica Neue"/>
                <a:sym typeface="Helvetica Neue"/>
              </a:defRPr>
            </a:pPr>
            <a:r>
              <a:rPr sz="1250" b="1" kern="0">
                <a:solidFill>
                  <a:srgbClr val="DB3B87"/>
                </a:solidFill>
                <a:latin typeface="Helvetica Neue"/>
                <a:ea typeface="Helvetica Neue"/>
                <a:cs typeface="Helvetica Neue"/>
                <a:sym typeface="Helvetica Neue"/>
              </a:rPr>
              <a:t>Implement New Tools </a:t>
            </a:r>
            <a:br>
              <a:rPr sz="1250" b="1" kern="0">
                <a:solidFill>
                  <a:srgbClr val="DB3B87"/>
                </a:solidFill>
                <a:latin typeface="Helvetica Neue"/>
                <a:ea typeface="Helvetica Neue"/>
                <a:cs typeface="Helvetica Neue"/>
                <a:sym typeface="Helvetica Neue"/>
              </a:rPr>
            </a:br>
            <a:r>
              <a:rPr sz="1250" b="1" kern="0">
                <a:solidFill>
                  <a:srgbClr val="DB3B87"/>
                </a:solidFill>
                <a:latin typeface="Helvetica Neue"/>
                <a:ea typeface="Helvetica Neue"/>
                <a:cs typeface="Helvetica Neue"/>
                <a:sym typeface="Helvetica Neue"/>
              </a:rPr>
              <a:t>(ChatOps, Runbook Automation)</a:t>
            </a:r>
          </a:p>
        </p:txBody>
      </p:sp>
      <p:sp>
        <p:nvSpPr>
          <p:cNvPr id="395" name="Shape 395"/>
          <p:cNvSpPr/>
          <p:nvPr/>
        </p:nvSpPr>
        <p:spPr>
          <a:xfrm>
            <a:off x="7301238" y="3568406"/>
            <a:ext cx="3226191" cy="628377"/>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lvl1pPr marL="228600" indent="-228600">
              <a:buSzPct val="100000"/>
              <a:buChar char="•"/>
              <a:defRPr b="1">
                <a:solidFill>
                  <a:srgbClr val="DB3B87"/>
                </a:solidFill>
                <a:latin typeface="Helvetica Neue"/>
                <a:ea typeface="Helvetica Neue"/>
                <a:cs typeface="Helvetica Neue"/>
                <a:sym typeface="Helvetica Neue"/>
              </a:defRPr>
            </a:lvl1pPr>
          </a:lstStyle>
          <a:p>
            <a:pPr defTabSz="412750" hangingPunct="0"/>
            <a:r>
              <a:rPr sz="1250" kern="0"/>
              <a:t>Integrate Cloud Service Management toolchain with existing ITSM landscape</a:t>
            </a:r>
          </a:p>
        </p:txBody>
      </p:sp>
      <p:pic>
        <p:nvPicPr>
          <p:cNvPr id="396" name="pasted-image.pdf"/>
          <p:cNvPicPr>
            <a:picLocks noChangeAspect="1"/>
          </p:cNvPicPr>
          <p:nvPr/>
        </p:nvPicPr>
        <p:blipFill>
          <a:blip r:embed="rId2">
            <a:extLst/>
          </a:blip>
          <a:stretch>
            <a:fillRect/>
          </a:stretch>
        </p:blipFill>
        <p:spPr>
          <a:xfrm>
            <a:off x="5151306" y="2834421"/>
            <a:ext cx="1875438" cy="1868910"/>
          </a:xfrm>
          <a:prstGeom prst="rect">
            <a:avLst/>
          </a:prstGeom>
          <a:ln w="12700">
            <a:miter lim="400000"/>
          </a:ln>
        </p:spPr>
      </p:pic>
      <p:pic>
        <p:nvPicPr>
          <p:cNvPr id="397" name="pasted-image.pdf"/>
          <p:cNvPicPr>
            <a:picLocks noChangeAspect="1"/>
          </p:cNvPicPr>
          <p:nvPr/>
        </p:nvPicPr>
        <p:blipFill>
          <a:blip r:embed="rId3">
            <a:extLst/>
          </a:blip>
          <a:stretch>
            <a:fillRect/>
          </a:stretch>
        </p:blipFill>
        <p:spPr>
          <a:xfrm>
            <a:off x="6192479" y="1615202"/>
            <a:ext cx="1432643" cy="1428508"/>
          </a:xfrm>
          <a:prstGeom prst="rect">
            <a:avLst/>
          </a:prstGeom>
          <a:ln w="12700">
            <a:miter lim="400000"/>
          </a:ln>
        </p:spPr>
      </p:pic>
      <p:pic>
        <p:nvPicPr>
          <p:cNvPr id="398" name="pasted-image.pdf"/>
          <p:cNvPicPr>
            <a:picLocks noChangeAspect="1"/>
          </p:cNvPicPr>
          <p:nvPr/>
        </p:nvPicPr>
        <p:blipFill>
          <a:blip r:embed="rId4">
            <a:extLst/>
          </a:blip>
          <a:stretch>
            <a:fillRect/>
          </a:stretch>
        </p:blipFill>
        <p:spPr>
          <a:xfrm>
            <a:off x="6347949" y="4359937"/>
            <a:ext cx="2120465" cy="2127378"/>
          </a:xfrm>
          <a:prstGeom prst="rect">
            <a:avLst/>
          </a:prstGeom>
          <a:ln w="12700">
            <a:miter lim="400000"/>
          </a:ln>
        </p:spPr>
      </p:pic>
      <p:sp>
        <p:nvSpPr>
          <p:cNvPr id="399" name="Shape 399"/>
          <p:cNvSpPr/>
          <p:nvPr/>
        </p:nvSpPr>
        <p:spPr>
          <a:xfrm>
            <a:off x="6450060" y="2183405"/>
            <a:ext cx="924933" cy="320601"/>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defRPr sz="3500" b="1">
                <a:solidFill>
                  <a:srgbClr val="FFFFFF"/>
                </a:solidFill>
                <a:latin typeface="Helvetica Neue"/>
                <a:ea typeface="Helvetica Neue"/>
                <a:cs typeface="Helvetica Neue"/>
                <a:sym typeface="Helvetica Neue"/>
              </a:defRPr>
            </a:lvl1pPr>
          </a:lstStyle>
          <a:p>
            <a:pPr defTabSz="412750" hangingPunct="0"/>
            <a:r>
              <a:rPr sz="1750" kern="0"/>
              <a:t>Process</a:t>
            </a:r>
          </a:p>
        </p:txBody>
      </p:sp>
      <p:sp>
        <p:nvSpPr>
          <p:cNvPr id="400" name="Shape 400"/>
          <p:cNvSpPr/>
          <p:nvPr/>
        </p:nvSpPr>
        <p:spPr>
          <a:xfrm>
            <a:off x="5430992" y="3473924"/>
            <a:ext cx="1316066" cy="589905"/>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defTabSz="412750" hangingPunct="0">
              <a:defRPr sz="3500" b="1">
                <a:solidFill>
                  <a:srgbClr val="FFFFFF"/>
                </a:solidFill>
                <a:latin typeface="Helvetica Neue"/>
                <a:ea typeface="Helvetica Neue"/>
                <a:cs typeface="Helvetica Neue"/>
                <a:sym typeface="Helvetica Neue"/>
              </a:defRPr>
            </a:pPr>
            <a:r>
              <a:rPr sz="1750" b="1" kern="0">
                <a:solidFill>
                  <a:srgbClr val="FFFFFF"/>
                </a:solidFill>
                <a:latin typeface="Helvetica Neue"/>
                <a:ea typeface="Helvetica Neue"/>
                <a:cs typeface="Helvetica Neue"/>
                <a:sym typeface="Helvetica Neue"/>
              </a:rPr>
              <a:t>Tools &amp;</a:t>
            </a:r>
            <a:br>
              <a:rPr sz="1750" b="1" kern="0">
                <a:solidFill>
                  <a:srgbClr val="FFFFFF"/>
                </a:solidFill>
                <a:latin typeface="Helvetica Neue"/>
                <a:ea typeface="Helvetica Neue"/>
                <a:cs typeface="Helvetica Neue"/>
                <a:sym typeface="Helvetica Neue"/>
              </a:rPr>
            </a:br>
            <a:r>
              <a:rPr sz="1750" b="1" kern="0">
                <a:solidFill>
                  <a:srgbClr val="FFFFFF"/>
                </a:solidFill>
                <a:latin typeface="Helvetica Neue"/>
                <a:ea typeface="Helvetica Neue"/>
                <a:cs typeface="Helvetica Neue"/>
                <a:sym typeface="Helvetica Neue"/>
              </a:rPr>
              <a:t>Technology</a:t>
            </a:r>
          </a:p>
        </p:txBody>
      </p:sp>
      <p:sp>
        <p:nvSpPr>
          <p:cNvPr id="401" name="Shape 401"/>
          <p:cNvSpPr/>
          <p:nvPr/>
        </p:nvSpPr>
        <p:spPr>
          <a:xfrm>
            <a:off x="6992669" y="5263325"/>
            <a:ext cx="838371" cy="320601"/>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defRPr sz="3500" b="1">
                <a:solidFill>
                  <a:srgbClr val="FFFFFF"/>
                </a:solidFill>
                <a:latin typeface="Helvetica Neue"/>
                <a:ea typeface="Helvetica Neue"/>
                <a:cs typeface="Helvetica Neue"/>
                <a:sym typeface="Helvetica Neue"/>
              </a:defRPr>
            </a:lvl1pPr>
          </a:lstStyle>
          <a:p>
            <a:pPr defTabSz="412750" hangingPunct="0"/>
            <a:r>
              <a:rPr sz="1750" kern="0"/>
              <a:t>Culture</a:t>
            </a:r>
          </a:p>
        </p:txBody>
      </p:sp>
      <p:sp>
        <p:nvSpPr>
          <p:cNvPr id="402" name="Shape 402"/>
          <p:cNvSpPr/>
          <p:nvPr/>
        </p:nvSpPr>
        <p:spPr>
          <a:xfrm>
            <a:off x="7793636" y="2749052"/>
            <a:ext cx="2557904" cy="1"/>
          </a:xfrm>
          <a:prstGeom prst="line">
            <a:avLst/>
          </a:prstGeom>
          <a:ln w="50800">
            <a:solidFill>
              <a:srgbClr val="F19F3C"/>
            </a:solidFill>
            <a:miter lim="400000"/>
          </a:ln>
        </p:spPr>
        <p:txBody>
          <a:bodyPr lIns="25400" tIns="25400" rIns="25400" bIns="25400" anchor="ctr"/>
          <a:lstStyle/>
          <a:p>
            <a:pPr algn="ctr" defTabSz="412750" hangingPunct="0">
              <a:defRPr sz="3200">
                <a:solidFill>
                  <a:srgbClr val="FFFFFF"/>
                </a:solidFill>
              </a:defRPr>
            </a:pPr>
            <a:endParaRPr sz="1600" kern="0">
              <a:solidFill>
                <a:srgbClr val="FFFFFF"/>
              </a:solidFill>
              <a:latin typeface="Helvetica Light"/>
              <a:sym typeface="Helvetica Light"/>
            </a:endParaRPr>
          </a:p>
        </p:txBody>
      </p:sp>
      <p:sp>
        <p:nvSpPr>
          <p:cNvPr id="403" name="Shape 403"/>
          <p:cNvSpPr/>
          <p:nvPr/>
        </p:nvSpPr>
        <p:spPr>
          <a:xfrm>
            <a:off x="7323699" y="4244684"/>
            <a:ext cx="3308270" cy="1"/>
          </a:xfrm>
          <a:prstGeom prst="line">
            <a:avLst/>
          </a:prstGeom>
          <a:ln w="50800">
            <a:solidFill>
              <a:srgbClr val="DB3B87"/>
            </a:solidFill>
            <a:miter lim="400000"/>
          </a:ln>
        </p:spPr>
        <p:txBody>
          <a:bodyPr lIns="25400" tIns="25400" rIns="25400" bIns="25400" anchor="ctr"/>
          <a:lstStyle/>
          <a:p>
            <a:pPr algn="ctr" defTabSz="412750" hangingPunct="0">
              <a:defRPr sz="3200">
                <a:solidFill>
                  <a:srgbClr val="FFFFFF"/>
                </a:solidFill>
              </a:defRPr>
            </a:pPr>
            <a:endParaRPr sz="1600" kern="0">
              <a:solidFill>
                <a:srgbClr val="FFFFFF"/>
              </a:solidFill>
              <a:latin typeface="Helvetica Light"/>
              <a:sym typeface="Helvetica Light"/>
            </a:endParaRPr>
          </a:p>
        </p:txBody>
      </p:sp>
      <p:sp>
        <p:nvSpPr>
          <p:cNvPr id="404" name="Shape 404"/>
          <p:cNvSpPr/>
          <p:nvPr/>
        </p:nvSpPr>
        <p:spPr>
          <a:xfrm>
            <a:off x="8593699" y="5985166"/>
            <a:ext cx="2557903" cy="1"/>
          </a:xfrm>
          <a:prstGeom prst="line">
            <a:avLst/>
          </a:prstGeom>
          <a:ln w="50800">
            <a:solidFill>
              <a:srgbClr val="6E5AA4"/>
            </a:solidFill>
            <a:miter lim="400000"/>
          </a:ln>
        </p:spPr>
        <p:txBody>
          <a:bodyPr lIns="25400" tIns="25400" rIns="25400" bIns="25400" anchor="ctr"/>
          <a:lstStyle/>
          <a:p>
            <a:pPr algn="ctr" defTabSz="412750" hangingPunct="0">
              <a:defRPr sz="3200">
                <a:solidFill>
                  <a:srgbClr val="FFFFFF"/>
                </a:solidFill>
              </a:defRPr>
            </a:pPr>
            <a:endParaRPr sz="1600" kern="0">
              <a:solidFill>
                <a:srgbClr val="FFFFFF"/>
              </a:solidFill>
              <a:latin typeface="Helvetica Light"/>
              <a:sym typeface="Helvetica Light"/>
            </a:endParaRPr>
          </a:p>
        </p:txBody>
      </p:sp>
    </p:spTree>
    <p:extLst>
      <p:ext uri="{BB962C8B-B14F-4D97-AF65-F5344CB8AC3E}">
        <p14:creationId xmlns:p14="http://schemas.microsoft.com/office/powerpoint/2010/main" val="1339523316"/>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10512" y="3865010"/>
            <a:ext cx="12191997" cy="116868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Rectangle 33"/>
          <p:cNvSpPr/>
          <p:nvPr/>
        </p:nvSpPr>
        <p:spPr>
          <a:xfrm>
            <a:off x="0" y="5218285"/>
            <a:ext cx="12191997" cy="1157116"/>
          </a:xfrm>
          <a:prstGeom prst="rect">
            <a:avLst/>
          </a:prstGeom>
          <a:solidFill>
            <a:schemeClr val="accent4">
              <a:lumMod val="7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TextBox 18"/>
          <p:cNvSpPr txBox="1"/>
          <p:nvPr/>
        </p:nvSpPr>
        <p:spPr>
          <a:xfrm>
            <a:off x="12075643" y="8199607"/>
            <a:ext cx="2616820" cy="461665"/>
          </a:xfrm>
          <a:prstGeom prst="rect">
            <a:avLst/>
          </a:prstGeom>
          <a:noFill/>
        </p:spPr>
        <p:txBody>
          <a:bodyPr wrap="square" rtlCol="0">
            <a:spAutoFit/>
          </a:bodyPr>
          <a:lstStyle/>
          <a:p>
            <a:pPr algn="r"/>
            <a:r>
              <a:rPr lang="en-US" sz="2400" dirty="0">
                <a:solidFill>
                  <a:schemeClr val="bg1">
                    <a:lumMod val="50000"/>
                  </a:schemeClr>
                </a:solidFill>
              </a:rPr>
              <a:t>@david_leaser</a:t>
            </a:r>
            <a:endParaRPr lang="en-US" sz="2400" dirty="0">
              <a:solidFill>
                <a:schemeClr val="bg1">
                  <a:lumMod val="50000"/>
                </a:schemeClr>
              </a:solidFill>
            </a:endParaRPr>
          </a:p>
        </p:txBody>
      </p:sp>
      <p:grpSp>
        <p:nvGrpSpPr>
          <p:cNvPr id="54" name="Group 53"/>
          <p:cNvGrpSpPr/>
          <p:nvPr/>
        </p:nvGrpSpPr>
        <p:grpSpPr>
          <a:xfrm>
            <a:off x="-1" y="1"/>
            <a:ext cx="12192000" cy="1374959"/>
            <a:chOff x="0" y="0"/>
            <a:chExt cx="12192000" cy="1031219"/>
          </a:xfrm>
          <a:solidFill>
            <a:schemeClr val="accent1">
              <a:lumMod val="50000"/>
            </a:schemeClr>
          </a:solidFill>
        </p:grpSpPr>
        <p:sp>
          <p:nvSpPr>
            <p:cNvPr id="55" name="Rectangle 54"/>
            <p:cNvSpPr/>
            <p:nvPr/>
          </p:nvSpPr>
          <p:spPr>
            <a:xfrm>
              <a:off x="0" y="0"/>
              <a:ext cx="12192000" cy="661165"/>
            </a:xfrm>
            <a:prstGeom prst="rect">
              <a:avLst/>
            </a:prstGeom>
            <a:solidFill>
              <a:srgbClr val="548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6" name="Diamond 55"/>
            <p:cNvSpPr/>
            <p:nvPr/>
          </p:nvSpPr>
          <p:spPr>
            <a:xfrm>
              <a:off x="371027" y="209550"/>
              <a:ext cx="821669" cy="821669"/>
            </a:xfrm>
            <a:prstGeom prst="diamond">
              <a:avLst/>
            </a:prstGeom>
            <a:solidFill>
              <a:srgbClr val="548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57" name="Title 1"/>
          <p:cNvSpPr txBox="1">
            <a:spLocks/>
          </p:cNvSpPr>
          <p:nvPr/>
        </p:nvSpPr>
        <p:spPr>
          <a:xfrm>
            <a:off x="1253067" y="-130724"/>
            <a:ext cx="10589549" cy="1143000"/>
          </a:xfrm>
          <a:prstGeom prst="rect">
            <a:avLst/>
          </a:prstGeom>
        </p:spPr>
        <p:txBody>
          <a:bodyPr vert="horz" lIns="121920" tIns="60960" rIns="121920" bIns="60960" rtlCol="0" anchor="ctr">
            <a:noAutofit/>
          </a:bodyPr>
          <a:lstStyle>
            <a:lvl1pPr algn="ctr" defTabSz="914400" rtl="0" eaLnBrk="1" latinLnBrk="0" hangingPunct="1">
              <a:spcBef>
                <a:spcPct val="0"/>
              </a:spcBef>
              <a:buNone/>
              <a:defRPr sz="4000" b="1" kern="1200">
                <a:solidFill>
                  <a:schemeClr val="tx2">
                    <a:lumMod val="50000"/>
                  </a:schemeClr>
                </a:solidFill>
                <a:latin typeface="+mj-lt"/>
                <a:ea typeface="+mj-ea"/>
                <a:cs typeface="+mj-cs"/>
              </a:defRPr>
            </a:lvl1pPr>
          </a:lstStyle>
          <a:p>
            <a:pPr algn="l"/>
            <a:r>
              <a:rPr lang="en-US" sz="3200" dirty="0">
                <a:solidFill>
                  <a:schemeClr val="bg1"/>
                </a:solidFill>
                <a:latin typeface="Arial" charset="0"/>
                <a:ea typeface="Arial" charset="0"/>
                <a:cs typeface="Arial" charset="0"/>
              </a:rPr>
              <a:t>EARN YOUR IBM OPEN BADGE!</a:t>
            </a:r>
            <a:endParaRPr lang="en-US" sz="3200" dirty="0">
              <a:solidFill>
                <a:schemeClr val="bg1"/>
              </a:solidFill>
              <a:latin typeface="Arial" charset="0"/>
              <a:ea typeface="Arial" charset="0"/>
              <a:cs typeface="Arial" charset="0"/>
            </a:endParaRPr>
          </a:p>
        </p:txBody>
      </p:sp>
      <p:sp>
        <p:nvSpPr>
          <p:cNvPr id="32" name="Rectangle 31"/>
          <p:cNvSpPr/>
          <p:nvPr/>
        </p:nvSpPr>
        <p:spPr>
          <a:xfrm>
            <a:off x="2" y="3861320"/>
            <a:ext cx="12181484" cy="1077218"/>
          </a:xfrm>
          <a:prstGeom prst="rect">
            <a:avLst/>
          </a:prstGeom>
        </p:spPr>
        <p:txBody>
          <a:bodyPr wrap="square">
            <a:spAutoFit/>
          </a:bodyPr>
          <a:lstStyle/>
          <a:p>
            <a:pPr algn="ctr"/>
            <a:r>
              <a:rPr lang="en-US" sz="3200" dirty="0">
                <a:solidFill>
                  <a:schemeClr val="bg1"/>
                </a:solidFill>
                <a:latin typeface="Arial" charset="0"/>
                <a:ea typeface="Arial" charset="0"/>
                <a:cs typeface="Arial" charset="0"/>
              </a:rPr>
              <a:t>You </a:t>
            </a:r>
            <a:r>
              <a:rPr lang="en-US" sz="3200" dirty="0">
                <a:solidFill>
                  <a:schemeClr val="bg1"/>
                </a:solidFill>
                <a:latin typeface="Arial" charset="0"/>
                <a:ea typeface="Arial" charset="0"/>
                <a:cs typeface="Arial" charset="0"/>
              </a:rPr>
              <a:t>will be issued your badge within 24 </a:t>
            </a:r>
            <a:r>
              <a:rPr lang="en-US" sz="3200" dirty="0">
                <a:solidFill>
                  <a:schemeClr val="bg1"/>
                </a:solidFill>
                <a:latin typeface="Arial" charset="0"/>
                <a:ea typeface="Arial" charset="0"/>
                <a:cs typeface="Arial" charset="0"/>
              </a:rPr>
              <a:t>hours following full completion of this Bootcamp Lab </a:t>
            </a:r>
            <a:endParaRPr lang="en-US" sz="3200" dirty="0">
              <a:solidFill>
                <a:schemeClr val="bg1"/>
              </a:solidFill>
              <a:latin typeface="Arial" charset="0"/>
              <a:ea typeface="Arial" charset="0"/>
              <a:cs typeface="Arial" charset="0"/>
            </a:endParaRPr>
          </a:p>
        </p:txBody>
      </p:sp>
      <p:sp>
        <p:nvSpPr>
          <p:cNvPr id="33" name="Rectangle 32"/>
          <p:cNvSpPr/>
          <p:nvPr/>
        </p:nvSpPr>
        <p:spPr>
          <a:xfrm>
            <a:off x="1" y="5218286"/>
            <a:ext cx="12191999" cy="1077218"/>
          </a:xfrm>
          <a:prstGeom prst="rect">
            <a:avLst/>
          </a:prstGeom>
        </p:spPr>
        <p:txBody>
          <a:bodyPr wrap="square">
            <a:spAutoFit/>
          </a:bodyPr>
          <a:lstStyle/>
          <a:p>
            <a:pPr algn="ctr"/>
            <a:r>
              <a:rPr lang="en-US" sz="3200" dirty="0">
                <a:solidFill>
                  <a:schemeClr val="bg1"/>
                </a:solidFill>
                <a:latin typeface="Arial" charset="0"/>
                <a:ea typeface="Arial" charset="0"/>
                <a:cs typeface="Arial" charset="0"/>
              </a:rPr>
              <a:t>You will receive an email from </a:t>
            </a:r>
            <a:r>
              <a:rPr lang="en-US" sz="3200" b="1" u="sng" dirty="0">
                <a:solidFill>
                  <a:srgbClr val="FFFF00"/>
                </a:solidFill>
                <a:latin typeface="Arial" charset="0"/>
                <a:ea typeface="Arial" charset="0"/>
                <a:cs typeface="Arial" charset="0"/>
              </a:rPr>
              <a:t>admin@youracclaim.com</a:t>
            </a:r>
            <a:r>
              <a:rPr lang="en-US" sz="3200" dirty="0">
                <a:solidFill>
                  <a:schemeClr val="bg1"/>
                </a:solidFill>
                <a:latin typeface="Arial" charset="0"/>
                <a:ea typeface="Arial" charset="0"/>
                <a:cs typeface="Arial" charset="0"/>
              </a:rPr>
              <a:t> containing instructions for accepting and claiming your badge</a:t>
            </a:r>
            <a:endParaRPr lang="en-US" sz="3200" dirty="0">
              <a:solidFill>
                <a:schemeClr val="bg1"/>
              </a:solidFill>
              <a:latin typeface="Arial" charset="0"/>
              <a:ea typeface="Arial" charset="0"/>
              <a:cs typeface="Arial" charset="0"/>
            </a:endParaRPr>
          </a:p>
        </p:txBody>
      </p:sp>
      <p:sp>
        <p:nvSpPr>
          <p:cNvPr id="22" name="Title 1"/>
          <p:cNvSpPr txBox="1">
            <a:spLocks/>
          </p:cNvSpPr>
          <p:nvPr/>
        </p:nvSpPr>
        <p:spPr>
          <a:xfrm>
            <a:off x="1124448" y="924035"/>
            <a:ext cx="8940800" cy="510477"/>
          </a:xfrm>
          <a:prstGeom prst="rect">
            <a:avLst/>
          </a:prstGeom>
        </p:spPr>
        <p:txBody>
          <a:bodyPr vert="horz" lIns="121920" tIns="60960" rIns="121920" bIns="60960" rtlCol="0" anchor="ctr">
            <a:noAutofit/>
          </a:bodyPr>
          <a:lstStyle>
            <a:lvl1pPr algn="ctr" defTabSz="914400" rtl="0" eaLnBrk="1" latinLnBrk="0" hangingPunct="1">
              <a:spcBef>
                <a:spcPct val="0"/>
              </a:spcBef>
              <a:buNone/>
              <a:defRPr sz="4000" b="1" kern="1200">
                <a:solidFill>
                  <a:schemeClr val="tx2">
                    <a:lumMod val="50000"/>
                  </a:schemeClr>
                </a:solidFill>
                <a:latin typeface="+mj-lt"/>
                <a:ea typeface="+mj-ea"/>
                <a:cs typeface="+mj-cs"/>
              </a:defRPr>
            </a:lvl1pPr>
          </a:lstStyle>
          <a:p>
            <a:r>
              <a:rPr lang="en-US" sz="1867" cap="all" dirty="0">
                <a:solidFill>
                  <a:srgbClr val="1CB0F0"/>
                </a:solidFill>
                <a:latin typeface="Arial" charset="0"/>
                <a:ea typeface="Arial" charset="0"/>
                <a:cs typeface="Arial" charset="0"/>
              </a:rPr>
              <a:t>Open Badges: DIGITAL Credentials for the modern workforce</a:t>
            </a:r>
            <a:endParaRPr lang="en-US" sz="1867" cap="all" dirty="0">
              <a:solidFill>
                <a:srgbClr val="1CB0F0"/>
              </a:solidFill>
              <a:latin typeface="Arial" charset="0"/>
              <a:ea typeface="Arial" charset="0"/>
              <a:cs typeface="Arial" charset="0"/>
            </a:endParaRPr>
          </a:p>
        </p:txBody>
      </p:sp>
      <p:sp>
        <p:nvSpPr>
          <p:cNvPr id="23" name="Rectangle 22"/>
          <p:cNvSpPr/>
          <p:nvPr/>
        </p:nvSpPr>
        <p:spPr>
          <a:xfrm>
            <a:off x="2277242" y="1589846"/>
            <a:ext cx="7069959" cy="1938992"/>
          </a:xfrm>
          <a:prstGeom prst="rect">
            <a:avLst/>
          </a:prstGeom>
        </p:spPr>
        <p:txBody>
          <a:bodyPr wrap="square">
            <a:spAutoFit/>
          </a:bodyPr>
          <a:lstStyle/>
          <a:p>
            <a:pPr marL="198115" indent="-320032">
              <a:lnSpc>
                <a:spcPct val="150000"/>
              </a:lnSpc>
              <a:buClr>
                <a:srgbClr val="1CB0F0"/>
              </a:buClr>
              <a:buFont typeface="+mj-lt"/>
              <a:buAutoNum type="arabicPeriod"/>
            </a:pPr>
            <a:r>
              <a:rPr lang="en-US" altLang="en-US" sz="1600" b="1" dirty="0">
                <a:solidFill>
                  <a:srgbClr val="000000"/>
                </a:solidFill>
                <a:latin typeface="Arial Black" charset="0"/>
                <a:ea typeface="Arial Black" charset="0"/>
                <a:cs typeface="Arial Black" charset="0"/>
              </a:rPr>
              <a:t>Digital emblem </a:t>
            </a:r>
            <a:r>
              <a:rPr lang="en-US" altLang="en-US" sz="1600" dirty="0">
                <a:solidFill>
                  <a:srgbClr val="000000"/>
                </a:solidFill>
                <a:latin typeface="Arial" charset="0"/>
                <a:ea typeface="Arial" charset="0"/>
                <a:cs typeface="Arial" charset="0"/>
              </a:rPr>
              <a:t>symbolizes micro-skills </a:t>
            </a:r>
          </a:p>
          <a:p>
            <a:pPr marL="198115" indent="-320032">
              <a:lnSpc>
                <a:spcPct val="150000"/>
              </a:lnSpc>
              <a:buClr>
                <a:srgbClr val="1CB0F0"/>
              </a:buClr>
              <a:buFont typeface="+mj-lt"/>
              <a:buAutoNum type="arabicPeriod"/>
            </a:pPr>
            <a:r>
              <a:rPr lang="en-US" altLang="en-US" sz="1600" b="1" dirty="0">
                <a:solidFill>
                  <a:srgbClr val="000000"/>
                </a:solidFill>
                <a:latin typeface="Arial Black" charset="0"/>
                <a:ea typeface="Arial Black" charset="0"/>
                <a:cs typeface="Arial Black" charset="0"/>
              </a:rPr>
              <a:t>Contains </a:t>
            </a:r>
            <a:r>
              <a:rPr lang="en-US" altLang="en-US" sz="1600" b="1" dirty="0">
                <a:solidFill>
                  <a:srgbClr val="000000"/>
                </a:solidFill>
                <a:latin typeface="Arial Black" charset="0"/>
                <a:ea typeface="Arial Black" charset="0"/>
                <a:cs typeface="Arial Black" charset="0"/>
              </a:rPr>
              <a:t>metadata </a:t>
            </a:r>
            <a:r>
              <a:rPr lang="en-US" altLang="en-US" sz="1600" dirty="0">
                <a:solidFill>
                  <a:srgbClr val="000000"/>
                </a:solidFill>
                <a:latin typeface="Arial" charset="0"/>
                <a:ea typeface="Arial" charset="0"/>
                <a:cs typeface="Arial" charset="0"/>
              </a:rPr>
              <a:t>with skills tags and </a:t>
            </a:r>
            <a:r>
              <a:rPr lang="en-US" altLang="en-US" sz="1600" dirty="0">
                <a:solidFill>
                  <a:srgbClr val="000000"/>
                </a:solidFill>
                <a:latin typeface="Arial" charset="0"/>
                <a:ea typeface="Arial" charset="0"/>
                <a:cs typeface="Arial" charset="0"/>
              </a:rPr>
              <a:t>accomplishments</a:t>
            </a:r>
            <a:endParaRPr lang="en-US" altLang="en-US" sz="1600" dirty="0">
              <a:solidFill>
                <a:srgbClr val="000000"/>
              </a:solidFill>
              <a:latin typeface="Arial" charset="0"/>
              <a:ea typeface="Arial" charset="0"/>
              <a:cs typeface="Arial" charset="0"/>
            </a:endParaRPr>
          </a:p>
          <a:p>
            <a:pPr marL="198115" indent="-320032">
              <a:lnSpc>
                <a:spcPct val="150000"/>
              </a:lnSpc>
              <a:buClr>
                <a:srgbClr val="1CB0F0"/>
              </a:buClr>
              <a:buFont typeface="+mj-lt"/>
              <a:buAutoNum type="arabicPeriod"/>
            </a:pPr>
            <a:r>
              <a:rPr lang="en-US" altLang="en-US" sz="1600" b="1" dirty="0">
                <a:solidFill>
                  <a:srgbClr val="000000"/>
                </a:solidFill>
                <a:latin typeface="Arial Black" charset="0"/>
                <a:ea typeface="Arial Black" charset="0"/>
                <a:cs typeface="Arial Black" charset="0"/>
              </a:rPr>
              <a:t>Easy to share </a:t>
            </a:r>
            <a:r>
              <a:rPr lang="en-US" altLang="en-US" sz="1600" dirty="0">
                <a:solidFill>
                  <a:srgbClr val="000000"/>
                </a:solidFill>
                <a:latin typeface="Arial" charset="0"/>
                <a:ea typeface="Arial" charset="0"/>
                <a:cs typeface="Arial" charset="0"/>
              </a:rPr>
              <a:t>in social media: LinkedIn, Twitter, FB, </a:t>
            </a:r>
            <a:r>
              <a:rPr lang="en-US" altLang="en-US" sz="1600" dirty="0">
                <a:solidFill>
                  <a:srgbClr val="000000"/>
                </a:solidFill>
                <a:latin typeface="Arial" charset="0"/>
                <a:ea typeface="Arial" charset="0"/>
                <a:cs typeface="Arial" charset="0"/>
              </a:rPr>
              <a:t>Blogs</a:t>
            </a:r>
            <a:endParaRPr lang="en-US" altLang="en-US" sz="1600" dirty="0">
              <a:solidFill>
                <a:srgbClr val="000000"/>
              </a:solidFill>
              <a:latin typeface="Arial" charset="0"/>
              <a:ea typeface="Arial" charset="0"/>
              <a:cs typeface="Arial" charset="0"/>
            </a:endParaRPr>
          </a:p>
          <a:p>
            <a:pPr marL="198115" indent="-320032">
              <a:lnSpc>
                <a:spcPct val="150000"/>
              </a:lnSpc>
              <a:buClr>
                <a:srgbClr val="1CB0F0"/>
              </a:buClr>
              <a:buFont typeface="+mj-lt"/>
              <a:buAutoNum type="arabicPeriod"/>
            </a:pPr>
            <a:r>
              <a:rPr lang="en-US" altLang="en-US" sz="1600" b="1" dirty="0">
                <a:solidFill>
                  <a:srgbClr val="000000"/>
                </a:solidFill>
                <a:latin typeface="Arial Black" charset="0"/>
                <a:ea typeface="Arial Black" charset="0"/>
                <a:cs typeface="Arial Black" charset="0"/>
              </a:rPr>
              <a:t>Tethered to </a:t>
            </a:r>
            <a:r>
              <a:rPr lang="en-US" altLang="en-US" sz="1600" b="1" dirty="0">
                <a:solidFill>
                  <a:srgbClr val="000000"/>
                </a:solidFill>
                <a:latin typeface="Arial Black" charset="0"/>
                <a:ea typeface="Arial Black" charset="0"/>
                <a:cs typeface="Arial Black" charset="0"/>
              </a:rPr>
              <a:t>the issuer </a:t>
            </a:r>
            <a:r>
              <a:rPr lang="en-US" altLang="en-US" sz="1600" dirty="0">
                <a:solidFill>
                  <a:srgbClr val="000000"/>
                </a:solidFill>
                <a:latin typeface="Arial" charset="0"/>
                <a:ea typeface="Arial" charset="0"/>
                <a:cs typeface="Arial" charset="0"/>
              </a:rPr>
              <a:t>for verification and validation</a:t>
            </a:r>
            <a:endParaRPr lang="en-US" altLang="en-US" sz="1600" dirty="0">
              <a:solidFill>
                <a:srgbClr val="000000"/>
              </a:solidFill>
              <a:latin typeface="Arial" charset="0"/>
              <a:ea typeface="Arial" charset="0"/>
              <a:cs typeface="Arial" charset="0"/>
            </a:endParaRPr>
          </a:p>
          <a:p>
            <a:pPr marL="198115" indent="-320032">
              <a:lnSpc>
                <a:spcPct val="150000"/>
              </a:lnSpc>
              <a:buClr>
                <a:srgbClr val="1CB0F0"/>
              </a:buClr>
              <a:buFont typeface="+mj-lt"/>
              <a:buAutoNum type="arabicPeriod"/>
            </a:pPr>
            <a:r>
              <a:rPr lang="en-US" altLang="en-US" sz="1600" b="1" dirty="0">
                <a:solidFill>
                  <a:srgbClr val="000000"/>
                </a:solidFill>
                <a:latin typeface="Arial Black" charset="0"/>
                <a:ea typeface="Arial Black" charset="0"/>
                <a:cs typeface="Arial Black" charset="0"/>
              </a:rPr>
              <a:t>Standards-based</a:t>
            </a:r>
            <a:r>
              <a:rPr lang="en-US" altLang="en-US" sz="1600" dirty="0">
                <a:solidFill>
                  <a:srgbClr val="000000"/>
                </a:solidFill>
                <a:latin typeface="Arial" charset="0"/>
                <a:ea typeface="Arial" charset="0"/>
                <a:cs typeface="Arial" charset="0"/>
              </a:rPr>
              <a:t> </a:t>
            </a:r>
            <a:r>
              <a:rPr lang="en-US" altLang="en-US" sz="1600" dirty="0">
                <a:solidFill>
                  <a:srgbClr val="000000"/>
                </a:solidFill>
                <a:latin typeface="Arial" charset="0"/>
                <a:ea typeface="Arial" charset="0"/>
                <a:cs typeface="Arial" charset="0"/>
              </a:rPr>
              <a:t>on </a:t>
            </a:r>
            <a:r>
              <a:rPr lang="en-US" altLang="en-US" sz="1600" dirty="0">
                <a:solidFill>
                  <a:srgbClr val="000000"/>
                </a:solidFill>
                <a:latin typeface="Arial" charset="0"/>
                <a:ea typeface="Arial" charset="0"/>
                <a:cs typeface="Arial" charset="0"/>
              </a:rPr>
              <a:t>Open Badge Infrastructure (OBI) standards</a:t>
            </a:r>
            <a:endParaRPr lang="en-US" altLang="en-US" sz="1600" dirty="0">
              <a:solidFill>
                <a:srgbClr val="000000"/>
              </a:solidFill>
              <a:latin typeface="Arial" charset="0"/>
              <a:ea typeface="Arial" charset="0"/>
              <a:cs typeface="Arial" charset="0"/>
            </a:endParaRPr>
          </a:p>
        </p:txBody>
      </p:sp>
      <p:sp>
        <p:nvSpPr>
          <p:cNvPr id="26" name="Rectangle 25"/>
          <p:cNvSpPr/>
          <p:nvPr/>
        </p:nvSpPr>
        <p:spPr>
          <a:xfrm>
            <a:off x="8878699" y="6310788"/>
            <a:ext cx="3111749" cy="461665"/>
          </a:xfrm>
          <a:prstGeom prst="rect">
            <a:avLst/>
          </a:prstGeom>
        </p:spPr>
        <p:txBody>
          <a:bodyPr wrap="none">
            <a:spAutoFit/>
          </a:bodyPr>
          <a:lstStyle/>
          <a:p>
            <a:r>
              <a:rPr lang="en-US" sz="2400"/>
              <a:t>http://ibm.biz/badging</a:t>
            </a:r>
          </a:p>
        </p:txBody>
      </p:sp>
      <p:pic>
        <p:nvPicPr>
          <p:cNvPr id="1028" name="Picture 4" descr="https://acclaim-production-app.s3.amazonaws.com/images/0263e643-6f5c-4832-9934-1ce08cab538f/DevOps%2Band%2BCSMO%2BBluemix%2BIntegr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465" y="1493719"/>
            <a:ext cx="2114743" cy="211474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8839197" y="1565084"/>
            <a:ext cx="3352800" cy="1983664"/>
            <a:chOff x="6629398" y="1173813"/>
            <a:chExt cx="2514600" cy="1487748"/>
          </a:xfrm>
        </p:grpSpPr>
        <p:pic>
          <p:nvPicPr>
            <p:cNvPr id="29" name="Picture 4" descr="https://acclaim-production-app.s3.amazonaws.com/images/0263e643-6f5c-4832-9934-1ce08cab538f/DevOps%2Band%2BCSMO%2BBluemix%2BIntegr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8600" y="1405771"/>
              <a:ext cx="345623" cy="34562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3"/>
            <a:stretch>
              <a:fillRect/>
            </a:stretch>
          </p:blipFill>
          <p:spPr>
            <a:xfrm>
              <a:off x="6629398" y="1173813"/>
              <a:ext cx="2514600" cy="1487748"/>
            </a:xfrm>
            <a:prstGeom prst="rect">
              <a:avLst/>
            </a:prstGeom>
          </p:spPr>
        </p:pic>
      </p:grpSp>
    </p:spTree>
    <p:extLst>
      <p:ext uri="{BB962C8B-B14F-4D97-AF65-F5344CB8AC3E}">
        <p14:creationId xmlns:p14="http://schemas.microsoft.com/office/powerpoint/2010/main" val="4170526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4A8A213-8E92-D94A-82D7-8578C89CAF17}" type="slidenum">
              <a:rPr lang="en-US" smtClean="0"/>
              <a:pPr/>
              <a:t>60</a:t>
            </a:fld>
            <a:endParaRPr lang="en-US" dirty="0"/>
          </a:p>
        </p:txBody>
      </p:sp>
      <p:sp>
        <p:nvSpPr>
          <p:cNvPr id="3" name="Date Placeholder 2"/>
          <p:cNvSpPr>
            <a:spLocks noGrp="1"/>
          </p:cNvSpPr>
          <p:nvPr>
            <p:ph type="dt" sz="half" idx="2"/>
          </p:nvPr>
        </p:nvSpPr>
        <p:spPr/>
        <p:txBody>
          <a:bodyPr/>
          <a:lstStyle/>
          <a:p>
            <a:fld id="{B60385EB-2795-4413-BCC5-0E7341ABF577}" type="datetime1">
              <a:rPr lang="en-US" smtClean="0"/>
              <a:t>3/22/2017</a:t>
            </a:fld>
            <a:endParaRPr lang="en-US" dirty="0"/>
          </a:p>
        </p:txBody>
      </p:sp>
      <p:sp>
        <p:nvSpPr>
          <p:cNvPr id="5" name="Title 4"/>
          <p:cNvSpPr>
            <a:spLocks noGrp="1"/>
          </p:cNvSpPr>
          <p:nvPr>
            <p:ph type="title"/>
          </p:nvPr>
        </p:nvSpPr>
        <p:spPr/>
        <p:txBody>
          <a:bodyPr/>
          <a:lstStyle/>
          <a:p>
            <a:r>
              <a:rPr lang="en-US" dirty="0" smtClean="0"/>
              <a:t>Build to Manage</a:t>
            </a:r>
            <a:endParaRPr lang="en-US" dirty="0"/>
          </a:p>
        </p:txBody>
      </p:sp>
    </p:spTree>
    <p:extLst>
      <p:ext uri="{BB962C8B-B14F-4D97-AF65-F5344CB8AC3E}">
        <p14:creationId xmlns:p14="http://schemas.microsoft.com/office/powerpoint/2010/main" val="423873724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296456" y="2529590"/>
            <a:ext cx="7311367" cy="3942073"/>
          </a:xfrm>
          <a:prstGeom prst="rect">
            <a:avLst/>
          </a:prstGeom>
        </p:spPr>
      </p:pic>
      <p:sp>
        <p:nvSpPr>
          <p:cNvPr id="2" name="Slide Number Placeholder 1"/>
          <p:cNvSpPr>
            <a:spLocks noGrp="1"/>
          </p:cNvSpPr>
          <p:nvPr>
            <p:ph type="sldNum" sz="quarter" idx="4"/>
          </p:nvPr>
        </p:nvSpPr>
        <p:spPr/>
        <p:txBody>
          <a:bodyPr/>
          <a:lstStyle/>
          <a:p>
            <a:fld id="{64A8A213-8E92-D94A-82D7-8578C89CAF17}" type="slidenum">
              <a:rPr lang="en-US" smtClean="0"/>
              <a:pPr/>
              <a:t>61</a:t>
            </a:fld>
            <a:endParaRPr lang="en-US" dirty="0"/>
          </a:p>
        </p:txBody>
      </p:sp>
      <p:sp>
        <p:nvSpPr>
          <p:cNvPr id="3" name="Date Placeholder 2"/>
          <p:cNvSpPr>
            <a:spLocks noGrp="1"/>
          </p:cNvSpPr>
          <p:nvPr>
            <p:ph type="dt" sz="half" idx="2"/>
          </p:nvPr>
        </p:nvSpPr>
        <p:spPr/>
        <p:txBody>
          <a:bodyPr/>
          <a:lstStyle/>
          <a:p>
            <a:fld id="{BA3FDE31-77C3-46E2-87CD-A5DFE266FA79}" type="datetime1">
              <a:rPr lang="en-US" smtClean="0"/>
              <a:t>3/22/2017</a:t>
            </a:fld>
            <a:endParaRPr lang="en-US" dirty="0"/>
          </a:p>
        </p:txBody>
      </p:sp>
      <p:sp>
        <p:nvSpPr>
          <p:cNvPr id="5" name="Title 4"/>
          <p:cNvSpPr>
            <a:spLocks noGrp="1"/>
          </p:cNvSpPr>
          <p:nvPr>
            <p:ph type="title"/>
          </p:nvPr>
        </p:nvSpPr>
        <p:spPr/>
        <p:txBody>
          <a:bodyPr/>
          <a:lstStyle/>
          <a:p>
            <a:r>
              <a:rPr lang="en-US" dirty="0" smtClean="0"/>
              <a:t>Operations goals vs development goals</a:t>
            </a:r>
            <a:endParaRPr lang="en-US" dirty="0"/>
          </a:p>
        </p:txBody>
      </p:sp>
      <p:sp>
        <p:nvSpPr>
          <p:cNvPr id="6" name="TextBox 5"/>
          <p:cNvSpPr txBox="1"/>
          <p:nvPr/>
        </p:nvSpPr>
        <p:spPr>
          <a:xfrm>
            <a:off x="718655" y="1608667"/>
            <a:ext cx="914400" cy="914400"/>
          </a:xfrm>
          <a:prstGeom prst="rect">
            <a:avLst/>
          </a:prstGeom>
        </p:spPr>
        <p:txBody>
          <a:bodyPr vert="horz" wrap="none" lIns="91440" tIns="45720" rIns="91440" bIns="45720" rtlCol="0" anchor="t" anchorCtr="0">
            <a:noAutofit/>
          </a:bodyPr>
          <a:lstStyle/>
          <a:p>
            <a:pPr>
              <a:lnSpc>
                <a:spcPct val="90000"/>
              </a:lnSpc>
              <a:spcBef>
                <a:spcPts val="1000"/>
              </a:spcBef>
            </a:pPr>
            <a:r>
              <a:rPr lang="en-US" sz="2500" b="1" dirty="0" smtClean="0"/>
              <a:t>Operations</a:t>
            </a:r>
          </a:p>
          <a:p>
            <a:pPr marL="342900" indent="-342900">
              <a:lnSpc>
                <a:spcPct val="90000"/>
              </a:lnSpc>
              <a:spcBef>
                <a:spcPts val="1000"/>
              </a:spcBef>
              <a:buFont typeface="Arial" panose="020B0604020202020204" pitchFamily="34" charset="0"/>
              <a:buChar char="•"/>
            </a:pPr>
            <a:r>
              <a:rPr lang="en-US" sz="2500" dirty="0" smtClean="0"/>
              <a:t>Minimize risk</a:t>
            </a:r>
          </a:p>
          <a:p>
            <a:pPr marL="342900" indent="-342900">
              <a:lnSpc>
                <a:spcPct val="90000"/>
              </a:lnSpc>
              <a:spcBef>
                <a:spcPts val="1000"/>
              </a:spcBef>
              <a:buFont typeface="Arial" panose="020B0604020202020204" pitchFamily="34" charset="0"/>
              <a:buChar char="•"/>
            </a:pPr>
            <a:r>
              <a:rPr lang="en-US" sz="2500" dirty="0" smtClean="0"/>
              <a:t>Maximum availability</a:t>
            </a:r>
          </a:p>
        </p:txBody>
      </p:sp>
      <p:sp>
        <p:nvSpPr>
          <p:cNvPr id="7" name="TextBox 6"/>
          <p:cNvSpPr txBox="1"/>
          <p:nvPr/>
        </p:nvSpPr>
        <p:spPr>
          <a:xfrm>
            <a:off x="7066845" y="1615190"/>
            <a:ext cx="914400" cy="914400"/>
          </a:xfrm>
          <a:prstGeom prst="rect">
            <a:avLst/>
          </a:prstGeom>
        </p:spPr>
        <p:txBody>
          <a:bodyPr vert="horz" wrap="none" lIns="91440" tIns="45720" rIns="91440" bIns="45720" rtlCol="0" anchor="t" anchorCtr="0">
            <a:noAutofit/>
          </a:bodyPr>
          <a:lstStyle/>
          <a:p>
            <a:pPr>
              <a:lnSpc>
                <a:spcPct val="90000"/>
              </a:lnSpc>
              <a:spcBef>
                <a:spcPts val="1000"/>
              </a:spcBef>
            </a:pPr>
            <a:r>
              <a:rPr lang="en-US" sz="2500" b="1" dirty="0" smtClean="0"/>
              <a:t>Development</a:t>
            </a:r>
          </a:p>
          <a:p>
            <a:pPr marL="342900" indent="-342900">
              <a:lnSpc>
                <a:spcPct val="90000"/>
              </a:lnSpc>
              <a:spcBef>
                <a:spcPts val="1000"/>
              </a:spcBef>
              <a:buFont typeface="Arial" panose="020B0604020202020204" pitchFamily="34" charset="0"/>
              <a:buChar char="•"/>
            </a:pPr>
            <a:r>
              <a:rPr lang="en-US" sz="2500" dirty="0" smtClean="0"/>
              <a:t>Rapid incremental change</a:t>
            </a:r>
          </a:p>
          <a:p>
            <a:pPr marL="342900" indent="-342900">
              <a:lnSpc>
                <a:spcPct val="90000"/>
              </a:lnSpc>
              <a:spcBef>
                <a:spcPts val="1000"/>
              </a:spcBef>
              <a:buFont typeface="Arial" panose="020B0604020202020204" pitchFamily="34" charset="0"/>
              <a:buChar char="•"/>
            </a:pPr>
            <a:r>
              <a:rPr lang="en-US" sz="2500" dirty="0" smtClean="0"/>
              <a:t>Feedback loop</a:t>
            </a:r>
          </a:p>
        </p:txBody>
      </p:sp>
    </p:spTree>
    <p:extLst>
      <p:ext uri="{BB962C8B-B14F-4D97-AF65-F5344CB8AC3E}">
        <p14:creationId xmlns:p14="http://schemas.microsoft.com/office/powerpoint/2010/main" val="82183327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4A8A213-8E92-D94A-82D7-8578C89CAF17}" type="slidenum">
              <a:rPr lang="en-US" smtClean="0"/>
              <a:pPr/>
              <a:t>62</a:t>
            </a:fld>
            <a:endParaRPr lang="en-US" dirty="0"/>
          </a:p>
        </p:txBody>
      </p:sp>
      <p:sp>
        <p:nvSpPr>
          <p:cNvPr id="3" name="Date Placeholder 2"/>
          <p:cNvSpPr>
            <a:spLocks noGrp="1"/>
          </p:cNvSpPr>
          <p:nvPr>
            <p:ph type="dt" sz="half" idx="2"/>
          </p:nvPr>
        </p:nvSpPr>
        <p:spPr/>
        <p:txBody>
          <a:bodyPr/>
          <a:lstStyle/>
          <a:p>
            <a:fld id="{B60385EB-2795-4413-BCC5-0E7341ABF577}" type="datetime1">
              <a:rPr lang="en-US" smtClean="0"/>
              <a:t>3/22/2017</a:t>
            </a:fld>
            <a:endParaRPr lang="en-US" dirty="0"/>
          </a:p>
        </p:txBody>
      </p:sp>
      <p:sp>
        <p:nvSpPr>
          <p:cNvPr id="4" name="Title 3"/>
          <p:cNvSpPr>
            <a:spLocks noGrp="1"/>
          </p:cNvSpPr>
          <p:nvPr>
            <p:ph type="title"/>
          </p:nvPr>
        </p:nvSpPr>
        <p:spPr/>
        <p:txBody>
          <a:bodyPr/>
          <a:lstStyle/>
          <a:p>
            <a:r>
              <a:rPr lang="en-US" dirty="0" smtClean="0"/>
              <a:t>Possible solutions</a:t>
            </a:r>
            <a:endParaRPr lang="en-US" dirty="0"/>
          </a:p>
        </p:txBody>
      </p:sp>
      <p:sp>
        <p:nvSpPr>
          <p:cNvPr id="5" name="TextBox 4"/>
          <p:cNvSpPr txBox="1"/>
          <p:nvPr/>
        </p:nvSpPr>
        <p:spPr>
          <a:xfrm>
            <a:off x="756356" y="1343378"/>
            <a:ext cx="10543822" cy="5128285"/>
          </a:xfrm>
          <a:prstGeom prst="rect">
            <a:avLst/>
          </a:prstGeom>
        </p:spPr>
        <p:txBody>
          <a:bodyPr vert="horz" wrap="none" lIns="91440" tIns="45720" rIns="91440" bIns="45720" rtlCol="0" anchor="t" anchorCtr="0">
            <a:noAutofit/>
          </a:bodyPr>
          <a:lstStyle/>
          <a:p>
            <a:pPr marL="342900" indent="-342900">
              <a:lnSpc>
                <a:spcPct val="90000"/>
              </a:lnSpc>
              <a:spcBef>
                <a:spcPts val="1000"/>
              </a:spcBef>
              <a:buFont typeface="Arial" panose="020B0604020202020204" pitchFamily="34" charset="0"/>
              <a:buChar char="•"/>
            </a:pPr>
            <a:r>
              <a:rPr lang="en-US" sz="2500" dirty="0" smtClean="0"/>
              <a:t>Developers support their own code</a:t>
            </a:r>
          </a:p>
          <a:p>
            <a:pPr marL="800100" lvl="1" indent="-342900">
              <a:lnSpc>
                <a:spcPct val="90000"/>
              </a:lnSpc>
              <a:spcBef>
                <a:spcPts val="1000"/>
              </a:spcBef>
              <a:buFont typeface="Wingdings" panose="05000000000000000000" pitchFamily="2" charset="2"/>
              <a:buChar char="Ø"/>
            </a:pPr>
            <a:r>
              <a:rPr lang="en-US" sz="2500" dirty="0" smtClean="0"/>
              <a:t>Opposing goals are owned by the same person, enabling the</a:t>
            </a:r>
          </a:p>
          <a:p>
            <a:pPr lvl="1">
              <a:lnSpc>
                <a:spcPct val="90000"/>
              </a:lnSpc>
              <a:spcBef>
                <a:spcPts val="1000"/>
              </a:spcBef>
            </a:pPr>
            <a:r>
              <a:rPr lang="en-US" sz="2500" dirty="0" smtClean="0"/>
              <a:t>    individual or team to negotiate a compromise between the two</a:t>
            </a:r>
          </a:p>
          <a:p>
            <a:pPr marL="800100" lvl="1" indent="-342900">
              <a:lnSpc>
                <a:spcPct val="90000"/>
              </a:lnSpc>
              <a:spcBef>
                <a:spcPts val="1000"/>
              </a:spcBef>
              <a:buFont typeface="Wingdings" panose="05000000000000000000" pitchFamily="2" charset="2"/>
              <a:buChar char="Ø"/>
            </a:pPr>
            <a:r>
              <a:rPr lang="en-US" sz="2500" dirty="0" smtClean="0"/>
              <a:t>Broad skill sets required. </a:t>
            </a:r>
          </a:p>
          <a:p>
            <a:pPr marL="342900" indent="-342900">
              <a:lnSpc>
                <a:spcPct val="90000"/>
              </a:lnSpc>
              <a:spcBef>
                <a:spcPts val="1000"/>
              </a:spcBef>
              <a:buFont typeface="Arial" panose="020B0604020202020204" pitchFamily="34" charset="0"/>
              <a:buChar char="•"/>
            </a:pPr>
            <a:r>
              <a:rPr lang="en-US" sz="2500" dirty="0" smtClean="0"/>
              <a:t>DevOps Culture</a:t>
            </a:r>
          </a:p>
          <a:p>
            <a:pPr marL="800100" lvl="1" indent="-342900">
              <a:lnSpc>
                <a:spcPct val="90000"/>
              </a:lnSpc>
              <a:spcBef>
                <a:spcPts val="1000"/>
              </a:spcBef>
              <a:buFont typeface="Wingdings" panose="05000000000000000000" pitchFamily="2" charset="2"/>
              <a:buChar char="Ø"/>
            </a:pPr>
            <a:r>
              <a:rPr lang="en-US" sz="2500" dirty="0" smtClean="0"/>
              <a:t>Create teams with broad mix of skills with the same set of goals</a:t>
            </a:r>
          </a:p>
          <a:p>
            <a:pPr marL="342900" indent="-342900">
              <a:lnSpc>
                <a:spcPct val="90000"/>
              </a:lnSpc>
              <a:spcBef>
                <a:spcPts val="1000"/>
              </a:spcBef>
              <a:buFont typeface="Arial" panose="020B0604020202020204" pitchFamily="34" charset="0"/>
              <a:buChar char="•"/>
            </a:pPr>
            <a:r>
              <a:rPr lang="en-US" sz="2500" dirty="0" smtClean="0"/>
              <a:t>Build to Manage</a:t>
            </a:r>
          </a:p>
          <a:p>
            <a:pPr marL="800100" lvl="1" indent="-342900">
              <a:lnSpc>
                <a:spcPct val="90000"/>
              </a:lnSpc>
              <a:spcBef>
                <a:spcPts val="1000"/>
              </a:spcBef>
              <a:buFont typeface="Wingdings" panose="05000000000000000000" pitchFamily="2" charset="2"/>
              <a:buChar char="Ø"/>
            </a:pPr>
            <a:r>
              <a:rPr lang="en-US" sz="2500" dirty="0" smtClean="0"/>
              <a:t>Activities developers can do to instrument applications or provide </a:t>
            </a:r>
          </a:p>
          <a:p>
            <a:pPr lvl="1">
              <a:lnSpc>
                <a:spcPct val="90000"/>
              </a:lnSpc>
              <a:spcBef>
                <a:spcPts val="1000"/>
              </a:spcBef>
            </a:pPr>
            <a:r>
              <a:rPr lang="en-US" sz="2500" dirty="0" smtClean="0"/>
              <a:t>    manageability aspects as part of an application release</a:t>
            </a:r>
            <a:endParaRPr lang="en-US" sz="6600" dirty="0" smtClean="0"/>
          </a:p>
          <a:p>
            <a:pPr marL="800100" lvl="1" indent="-342900">
              <a:lnSpc>
                <a:spcPct val="90000"/>
              </a:lnSpc>
              <a:spcBef>
                <a:spcPts val="1000"/>
              </a:spcBef>
              <a:buFont typeface="Arial" panose="020B0604020202020204" pitchFamily="34" charset="0"/>
              <a:buChar char="•"/>
            </a:pPr>
            <a:endParaRPr lang="en-US" sz="2500" dirty="0" smtClean="0"/>
          </a:p>
        </p:txBody>
      </p:sp>
    </p:spTree>
    <p:extLst>
      <p:ext uri="{BB962C8B-B14F-4D97-AF65-F5344CB8AC3E}">
        <p14:creationId xmlns:p14="http://schemas.microsoft.com/office/powerpoint/2010/main" val="275511653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2F45A53B-2836-864A-AA77-DD3386425FDA}" type="slidenum">
              <a:rPr lang="en-US" smtClean="0"/>
              <a:pPr/>
              <a:t>63</a:t>
            </a:fld>
            <a:endParaRPr lang="en-US" dirty="0"/>
          </a:p>
        </p:txBody>
      </p:sp>
      <p:sp>
        <p:nvSpPr>
          <p:cNvPr id="2" name="Title 1"/>
          <p:cNvSpPr>
            <a:spLocks noGrp="1"/>
          </p:cNvSpPr>
          <p:nvPr>
            <p:ph type="title"/>
          </p:nvPr>
        </p:nvSpPr>
        <p:spPr/>
        <p:txBody>
          <a:bodyPr vert="horz" lIns="121899" tIns="60949" rIns="121899" bIns="60949" rtlCol="0" anchor="ctr">
            <a:normAutofit/>
          </a:bodyPr>
          <a:lstStyle/>
          <a:p>
            <a:r>
              <a:rPr lang="en-GB" dirty="0" smtClean="0"/>
              <a:t>Build to manage approach</a:t>
            </a:r>
            <a:endParaRPr lang="en-GB" dirty="0"/>
          </a:p>
        </p:txBody>
      </p:sp>
      <p:sp>
        <p:nvSpPr>
          <p:cNvPr id="8" name="Date Placeholder 7"/>
          <p:cNvSpPr>
            <a:spLocks noGrp="1"/>
          </p:cNvSpPr>
          <p:nvPr>
            <p:ph type="dt" sz="half" idx="2"/>
          </p:nvPr>
        </p:nvSpPr>
        <p:spPr/>
        <p:txBody>
          <a:bodyPr/>
          <a:lstStyle/>
          <a:p>
            <a:fld id="{93F8C8EE-1047-491D-9955-068B874EF691}" type="datetime1">
              <a:rPr lang="en-US" smtClean="0"/>
              <a:t>3/22/2017</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109" y="1186599"/>
            <a:ext cx="10058400" cy="5285064"/>
          </a:xfrm>
          <a:prstGeom prst="rect">
            <a:avLst/>
          </a:prstGeom>
        </p:spPr>
      </p:pic>
    </p:spTree>
    <p:extLst>
      <p:ext uri="{BB962C8B-B14F-4D97-AF65-F5344CB8AC3E}">
        <p14:creationId xmlns:p14="http://schemas.microsoft.com/office/powerpoint/2010/main" val="302044033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a:xfrm>
            <a:off x="389109" y="1046807"/>
            <a:ext cx="5027021" cy="4248991"/>
          </a:xfrm>
        </p:spPr>
        <p:txBody>
          <a:bodyPr/>
          <a:lstStyle/>
          <a:p>
            <a:endParaRPr lang="en-US" sz="2400" dirty="0"/>
          </a:p>
          <a:p>
            <a:pPr marL="342900" indent="-342900">
              <a:buFont typeface="Arial" panose="020B0604020202020204" pitchFamily="34" charset="0"/>
              <a:buChar char="•"/>
            </a:pPr>
            <a:r>
              <a:rPr lang="en-US" sz="2400" dirty="0" err="1"/>
              <a:t>HealthCheck</a:t>
            </a:r>
            <a:r>
              <a:rPr lang="en-US" sz="2400" dirty="0"/>
              <a:t> API</a:t>
            </a:r>
          </a:p>
          <a:p>
            <a:pPr marL="342900" indent="-342900">
              <a:buFont typeface="Arial" panose="020B0604020202020204" pitchFamily="34" charset="0"/>
              <a:buChar char="•"/>
            </a:pPr>
            <a:r>
              <a:rPr lang="en-US" sz="2400" dirty="0"/>
              <a:t>Log Format and </a:t>
            </a:r>
            <a:r>
              <a:rPr lang="en-US" sz="2400" dirty="0" smtClean="0"/>
              <a:t>Catalog</a:t>
            </a:r>
          </a:p>
          <a:p>
            <a:pPr marL="342900" indent="-342900">
              <a:buFont typeface="Arial" panose="020B0604020202020204" pitchFamily="34" charset="0"/>
              <a:buChar char="•"/>
            </a:pPr>
            <a:r>
              <a:rPr lang="en-US" sz="2400" dirty="0" smtClean="0"/>
              <a:t>Deployment </a:t>
            </a:r>
            <a:r>
              <a:rPr lang="en-US" sz="2400" dirty="0"/>
              <a:t>correlation</a:t>
            </a:r>
          </a:p>
          <a:p>
            <a:pPr marL="342900" indent="-342900">
              <a:buFont typeface="Arial" panose="020B0604020202020204" pitchFamily="34" charset="0"/>
              <a:buChar char="•"/>
            </a:pPr>
            <a:r>
              <a:rPr lang="en-US" sz="2400" dirty="0"/>
              <a:t>Distributed Tracing</a:t>
            </a:r>
          </a:p>
          <a:p>
            <a:pPr marL="342900" indent="-342900">
              <a:buFont typeface="Arial" panose="020B0604020202020204" pitchFamily="34" charset="0"/>
              <a:buChar char="•"/>
            </a:pPr>
            <a:r>
              <a:rPr lang="en-US" sz="2400" dirty="0"/>
              <a:t>Topology Information</a:t>
            </a:r>
          </a:p>
          <a:p>
            <a:pPr marL="342900" indent="-342900">
              <a:buFont typeface="Arial" panose="020B0604020202020204" pitchFamily="34" charset="0"/>
              <a:buChar char="•"/>
            </a:pPr>
            <a:r>
              <a:rPr lang="en-US" sz="2400" dirty="0"/>
              <a:t>Event Format and Catalog</a:t>
            </a:r>
          </a:p>
          <a:p>
            <a:pPr marL="342900" indent="-342900">
              <a:buFont typeface="Arial" panose="020B0604020202020204" pitchFamily="34" charset="0"/>
              <a:buChar char="•"/>
            </a:pPr>
            <a:r>
              <a:rPr lang="en-US" sz="2400" dirty="0"/>
              <a:t>Test Cases and Scripts</a:t>
            </a:r>
          </a:p>
          <a:p>
            <a:pPr marL="342900" indent="-342900">
              <a:buFont typeface="Arial" panose="020B0604020202020204" pitchFamily="34" charset="0"/>
              <a:buChar char="•"/>
            </a:pPr>
            <a:r>
              <a:rPr lang="en-US" sz="2400" dirty="0"/>
              <a:t>Runbooks</a:t>
            </a:r>
          </a:p>
          <a:p>
            <a:pPr marL="342900" indent="-342900">
              <a:buFont typeface="Arial" panose="020B0604020202020204" pitchFamily="34" charset="0"/>
              <a:buChar char="•"/>
            </a:pPr>
            <a:r>
              <a:rPr lang="en-US" sz="2400" dirty="0"/>
              <a:t>First Failure Data Capture</a:t>
            </a:r>
          </a:p>
          <a:p>
            <a:pPr>
              <a:lnSpc>
                <a:spcPct val="90000"/>
              </a:lnSpc>
              <a:spcBef>
                <a:spcPts val="1000"/>
              </a:spcBef>
            </a:pPr>
            <a:endParaRPr lang="en-US" sz="2400" dirty="0"/>
          </a:p>
          <a:p>
            <a:endParaRPr lang="en-US" dirty="0"/>
          </a:p>
        </p:txBody>
      </p:sp>
      <p:sp>
        <p:nvSpPr>
          <p:cNvPr id="2" name="Slide Number Placeholder 1"/>
          <p:cNvSpPr>
            <a:spLocks noGrp="1"/>
          </p:cNvSpPr>
          <p:nvPr>
            <p:ph type="sldNum" sz="quarter" idx="4"/>
          </p:nvPr>
        </p:nvSpPr>
        <p:spPr/>
        <p:txBody>
          <a:bodyPr/>
          <a:lstStyle/>
          <a:p>
            <a:fld id="{64A8A213-8E92-D94A-82D7-8578C89CAF17}" type="slidenum">
              <a:rPr lang="en-US" smtClean="0"/>
              <a:pPr/>
              <a:t>64</a:t>
            </a:fld>
            <a:endParaRPr lang="en-US" dirty="0"/>
          </a:p>
        </p:txBody>
      </p:sp>
      <p:sp>
        <p:nvSpPr>
          <p:cNvPr id="3" name="Date Placeholder 2"/>
          <p:cNvSpPr>
            <a:spLocks noGrp="1"/>
          </p:cNvSpPr>
          <p:nvPr>
            <p:ph type="dt" sz="half" idx="2"/>
          </p:nvPr>
        </p:nvSpPr>
        <p:spPr/>
        <p:txBody>
          <a:bodyPr/>
          <a:lstStyle/>
          <a:p>
            <a:fld id="{B60385EB-2795-4413-BCC5-0E7341ABF577}" type="datetime1">
              <a:rPr lang="en-US" smtClean="0"/>
              <a:t>3/22/2017</a:t>
            </a:fld>
            <a:endParaRPr lang="en-US" dirty="0"/>
          </a:p>
        </p:txBody>
      </p:sp>
      <p:sp>
        <p:nvSpPr>
          <p:cNvPr id="6" name="Text Placeholder 5"/>
          <p:cNvSpPr>
            <a:spLocks noGrp="1"/>
          </p:cNvSpPr>
          <p:nvPr>
            <p:ph type="body" sz="quarter" idx="11"/>
          </p:nvPr>
        </p:nvSpPr>
        <p:spPr/>
        <p:txBody>
          <a:bodyPr/>
          <a:lstStyle/>
          <a:p>
            <a:r>
              <a:rPr lang="en-US" dirty="0"/>
              <a:t>Build to manage aspects</a:t>
            </a:r>
          </a:p>
        </p:txBody>
      </p:sp>
      <p:sp>
        <p:nvSpPr>
          <p:cNvPr id="5" name="TextBox 4"/>
          <p:cNvSpPr txBox="1"/>
          <p:nvPr/>
        </p:nvSpPr>
        <p:spPr>
          <a:xfrm>
            <a:off x="612559" y="1935332"/>
            <a:ext cx="914400" cy="914400"/>
          </a:xfrm>
          <a:prstGeom prst="rect">
            <a:avLst/>
          </a:prstGeom>
        </p:spPr>
        <p:txBody>
          <a:bodyPr vert="horz" wrap="none" lIns="91440" tIns="45720" rIns="91440" bIns="45720" rtlCol="0" anchor="t" anchorCtr="0">
            <a:noAutofit/>
          </a:bodyPr>
          <a:lstStyle/>
          <a:p>
            <a:endParaRPr lang="en-US" sz="2500" dirty="0" smtClean="0"/>
          </a:p>
        </p:txBody>
      </p:sp>
      <p:sp>
        <p:nvSpPr>
          <p:cNvPr id="12" name="Picture Placeholder 11"/>
          <p:cNvSpPr>
            <a:spLocks noGrp="1"/>
          </p:cNvSpPr>
          <p:nvPr>
            <p:ph type="pic" sz="quarter" idx="13"/>
          </p:nvPr>
        </p:nvSpPr>
        <p:spPr/>
      </p:sp>
      <p:pic>
        <p:nvPicPr>
          <p:cNvPr id="13" name="Picture 12"/>
          <p:cNvPicPr>
            <a:picLocks noChangeAspect="1"/>
          </p:cNvPicPr>
          <p:nvPr/>
        </p:nvPicPr>
        <p:blipFill>
          <a:blip r:embed="rId2"/>
          <a:stretch>
            <a:fillRect/>
          </a:stretch>
        </p:blipFill>
        <p:spPr>
          <a:xfrm>
            <a:off x="6787740" y="2121763"/>
            <a:ext cx="4985373" cy="2646233"/>
          </a:xfrm>
          <a:prstGeom prst="rect">
            <a:avLst/>
          </a:prstGeom>
        </p:spPr>
      </p:pic>
    </p:spTree>
    <p:extLst>
      <p:ext uri="{BB962C8B-B14F-4D97-AF65-F5344CB8AC3E}">
        <p14:creationId xmlns:p14="http://schemas.microsoft.com/office/powerpoint/2010/main" val="116685222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noGrp="1"/>
          </p:cNvSpPr>
          <p:nvPr>
            <p:ph type="title"/>
          </p:nvPr>
        </p:nvSpPr>
        <p:spPr>
          <a:xfrm>
            <a:off x="311151" y="225426"/>
            <a:ext cx="10515600" cy="570641"/>
          </a:xfrm>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de-DE" sz="240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Build To Manage</a:t>
            </a:r>
            <a:endParaRPr lang="en-US" sz="2400" b="1" dirty="0">
              <a:solidFill>
                <a:srgbClr val="FFFF00"/>
              </a:solidFill>
              <a:latin typeface="Arial" charset="0"/>
              <a:ea typeface="Arial" charset="0"/>
              <a:cs typeface="Arial" charset="0"/>
            </a:endParaRPr>
          </a:p>
        </p:txBody>
      </p:sp>
      <p:pic>
        <p:nvPicPr>
          <p:cNvPr id="4" name="Picture 3"/>
          <p:cNvPicPr>
            <a:picLocks noChangeAspect="1"/>
          </p:cNvPicPr>
          <p:nvPr/>
        </p:nvPicPr>
        <p:blipFill>
          <a:blip r:embed="rId3"/>
          <a:stretch>
            <a:fillRect/>
          </a:stretch>
        </p:blipFill>
        <p:spPr>
          <a:xfrm>
            <a:off x="1219201" y="1081271"/>
            <a:ext cx="9528200" cy="2216077"/>
          </a:xfrm>
          <a:prstGeom prst="rect">
            <a:avLst/>
          </a:prstGeom>
        </p:spPr>
      </p:pic>
      <p:sp>
        <p:nvSpPr>
          <p:cNvPr id="5" name="Rectangle 4"/>
          <p:cNvSpPr/>
          <p:nvPr/>
        </p:nvSpPr>
        <p:spPr>
          <a:xfrm>
            <a:off x="3202749" y="4605905"/>
            <a:ext cx="7027927" cy="420564"/>
          </a:xfrm>
          <a:prstGeom prst="rect">
            <a:avLst/>
          </a:prstGeom>
        </p:spPr>
        <p:txBody>
          <a:bodyPr wrap="square">
            <a:spAutoFit/>
          </a:bodyPr>
          <a:lstStyle/>
          <a:p>
            <a:pPr defTabSz="607283"/>
            <a:r>
              <a:rPr lang="en-US" sz="2133" dirty="0">
                <a:solidFill>
                  <a:srgbClr val="F4DE3A"/>
                </a:solidFill>
              </a:rPr>
              <a:t>https://github.com/ibm-cloud-architecture/build-to-manage</a:t>
            </a:r>
          </a:p>
        </p:txBody>
      </p:sp>
      <p:pic>
        <p:nvPicPr>
          <p:cNvPr id="1032" name="Picture 8" descr="Git-logo.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5288" y="4605904"/>
            <a:ext cx="1200144" cy="504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720867"/>
      </p:ext>
    </p:extLst>
  </p:cSld>
  <p:clrMapOvr>
    <a:masterClrMapping/>
  </p:clrMapOvr>
  <p:transition spd="med">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marL="342900" indent="-342900">
              <a:buFont typeface="Arial" panose="020B0604020202020204" pitchFamily="34" charset="0"/>
              <a:buChar char="•"/>
            </a:pPr>
            <a:r>
              <a:rPr lang="en-US" dirty="0" smtClean="0"/>
              <a:t>A quick, standardized method to validate the status of a component and it’s dependencies</a:t>
            </a:r>
          </a:p>
        </p:txBody>
      </p:sp>
      <p:sp>
        <p:nvSpPr>
          <p:cNvPr id="3" name="Picture Placeholder 2"/>
          <p:cNvSpPr>
            <a:spLocks noGrp="1"/>
          </p:cNvSpPr>
          <p:nvPr>
            <p:ph type="pic" sz="quarter" idx="13"/>
          </p:nvPr>
        </p:nvSpPr>
        <p:spPr/>
      </p:sp>
      <p:sp>
        <p:nvSpPr>
          <p:cNvPr id="4" name="Slide Number Placeholder 3"/>
          <p:cNvSpPr>
            <a:spLocks noGrp="1"/>
          </p:cNvSpPr>
          <p:nvPr>
            <p:ph type="sldNum" sz="quarter" idx="4"/>
          </p:nvPr>
        </p:nvSpPr>
        <p:spPr/>
        <p:txBody>
          <a:bodyPr/>
          <a:lstStyle/>
          <a:p>
            <a:fld id="{64A8A213-8E92-D94A-82D7-8578C89CAF17}" type="slidenum">
              <a:rPr lang="en-US" smtClean="0"/>
              <a:pPr/>
              <a:t>66</a:t>
            </a:fld>
            <a:endParaRPr lang="en-US" dirty="0"/>
          </a:p>
        </p:txBody>
      </p:sp>
      <p:sp>
        <p:nvSpPr>
          <p:cNvPr id="5" name="Date Placeholder 4"/>
          <p:cNvSpPr>
            <a:spLocks noGrp="1"/>
          </p:cNvSpPr>
          <p:nvPr>
            <p:ph type="dt" sz="half" idx="2"/>
          </p:nvPr>
        </p:nvSpPr>
        <p:spPr/>
        <p:txBody>
          <a:bodyPr/>
          <a:lstStyle/>
          <a:p>
            <a:fld id="{C7D5C03D-2FAE-49AD-B2E9-5A69F6D210A7}" type="datetime1">
              <a:rPr lang="en-US" smtClean="0"/>
              <a:t>3/22/2017</a:t>
            </a:fld>
            <a:endParaRPr lang="en-US" dirty="0"/>
          </a:p>
        </p:txBody>
      </p:sp>
      <p:sp>
        <p:nvSpPr>
          <p:cNvPr id="6" name="Text Placeholder 5"/>
          <p:cNvSpPr>
            <a:spLocks noGrp="1"/>
          </p:cNvSpPr>
          <p:nvPr>
            <p:ph type="body" sz="quarter" idx="11"/>
          </p:nvPr>
        </p:nvSpPr>
        <p:spPr/>
        <p:txBody>
          <a:bodyPr/>
          <a:lstStyle/>
          <a:p>
            <a:r>
              <a:rPr lang="en-US" sz="3200" dirty="0" err="1"/>
              <a:t>HealthCheck</a:t>
            </a:r>
            <a:r>
              <a:rPr lang="en-US" sz="3200" dirty="0"/>
              <a:t> API</a:t>
            </a:r>
          </a:p>
          <a:p>
            <a:r>
              <a:rPr lang="en-US" dirty="0" smtClean="0"/>
              <a:t> </a:t>
            </a:r>
            <a:endParaRPr lang="en-US" dirty="0"/>
          </a:p>
        </p:txBody>
      </p:sp>
      <p:pic>
        <p:nvPicPr>
          <p:cNvPr id="7" name="Picture 6"/>
          <p:cNvPicPr>
            <a:picLocks noChangeAspect="1"/>
          </p:cNvPicPr>
          <p:nvPr/>
        </p:nvPicPr>
        <p:blipFill>
          <a:blip r:embed="rId3"/>
          <a:stretch>
            <a:fillRect/>
          </a:stretch>
        </p:blipFill>
        <p:spPr>
          <a:xfrm>
            <a:off x="6372519" y="3799002"/>
            <a:ext cx="5694763" cy="1838227"/>
          </a:xfrm>
          <a:prstGeom prst="rect">
            <a:avLst/>
          </a:prstGeom>
          <a:ln>
            <a:solidFill>
              <a:schemeClr val="accent1"/>
            </a:solidFill>
          </a:ln>
        </p:spPr>
      </p:pic>
      <p:pic>
        <p:nvPicPr>
          <p:cNvPr id="8" name="Picture 7"/>
          <p:cNvPicPr>
            <a:picLocks noChangeAspect="1"/>
          </p:cNvPicPr>
          <p:nvPr/>
        </p:nvPicPr>
        <p:blipFill>
          <a:blip r:embed="rId4"/>
          <a:stretch>
            <a:fillRect/>
          </a:stretch>
        </p:blipFill>
        <p:spPr>
          <a:xfrm>
            <a:off x="6259350" y="1564848"/>
            <a:ext cx="5807932" cy="1315923"/>
          </a:xfrm>
          <a:prstGeom prst="rect">
            <a:avLst/>
          </a:prstGeom>
        </p:spPr>
      </p:pic>
    </p:spTree>
    <p:extLst>
      <p:ext uri="{BB962C8B-B14F-4D97-AF65-F5344CB8AC3E}">
        <p14:creationId xmlns:p14="http://schemas.microsoft.com/office/powerpoint/2010/main" val="254892816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70021" y="1003177"/>
            <a:ext cx="6199822" cy="4452419"/>
          </a:xfrm>
        </p:spPr>
        <p:txBody>
          <a:bodyPr/>
          <a:lstStyle/>
          <a:p>
            <a:pPr marL="457200" indent="-457200">
              <a:buFont typeface="Arial" panose="020B0604020202020204" pitchFamily="34" charset="0"/>
              <a:buChar char="•"/>
            </a:pPr>
            <a:r>
              <a:rPr lang="en-US" sz="1800" dirty="0" smtClean="0"/>
              <a:t>Generate a unique identifier(UID) on every log entry type</a:t>
            </a:r>
          </a:p>
          <a:p>
            <a:pPr marL="457200" indent="-457200">
              <a:buFont typeface="Arial" panose="020B0604020202020204" pitchFamily="34" charset="0"/>
              <a:buChar char="•"/>
            </a:pPr>
            <a:r>
              <a:rPr lang="en-US" sz="1800" dirty="0" smtClean="0"/>
              <a:t>Track the UIDs that you have created in a log catalog</a:t>
            </a:r>
          </a:p>
          <a:p>
            <a:pPr marL="457200" indent="-457200">
              <a:buFont typeface="Arial" panose="020B0604020202020204" pitchFamily="34" charset="0"/>
              <a:buChar char="•"/>
            </a:pPr>
            <a:r>
              <a:rPr lang="en-US" sz="1800" dirty="0" smtClean="0"/>
              <a:t>Logging ‘best practices’</a:t>
            </a:r>
          </a:p>
          <a:p>
            <a:pPr marL="1143000" lvl="1" indent="-457200">
              <a:buFont typeface="Arial" panose="020B0604020202020204" pitchFamily="34" charset="0"/>
              <a:buChar char="•"/>
            </a:pPr>
            <a:r>
              <a:rPr lang="en-US" sz="1700" dirty="0" smtClean="0"/>
              <a:t>Don’t log too much</a:t>
            </a:r>
          </a:p>
          <a:p>
            <a:pPr marL="1143000" lvl="1" indent="-457200">
              <a:buFont typeface="Arial" panose="020B0604020202020204" pitchFamily="34" charset="0"/>
              <a:buChar char="•"/>
            </a:pPr>
            <a:r>
              <a:rPr lang="en-US" sz="1700" dirty="0" smtClean="0"/>
              <a:t>Don’t log too little</a:t>
            </a:r>
          </a:p>
          <a:p>
            <a:pPr marL="1143000" lvl="1" indent="-457200">
              <a:buFont typeface="Arial" panose="020B0604020202020204" pitchFamily="34" charset="0"/>
              <a:buChar char="•"/>
            </a:pPr>
            <a:r>
              <a:rPr lang="en-US" sz="1700" dirty="0" smtClean="0"/>
              <a:t>Don’t log everything at the same level</a:t>
            </a:r>
          </a:p>
          <a:p>
            <a:pPr marL="1143000" lvl="1" indent="-457200">
              <a:buFont typeface="Arial" panose="020B0604020202020204" pitchFamily="34" charset="0"/>
              <a:buChar char="•"/>
            </a:pPr>
            <a:r>
              <a:rPr lang="en-US" sz="1700" dirty="0"/>
              <a:t>Allow dynamically-changeable and remotely-changeable </a:t>
            </a:r>
            <a:r>
              <a:rPr lang="en-US" sz="1700" dirty="0" smtClean="0"/>
              <a:t>logging</a:t>
            </a:r>
          </a:p>
          <a:p>
            <a:pPr marL="1143000" lvl="1" indent="-457200">
              <a:buFont typeface="Arial" panose="020B0604020202020204" pitchFamily="34" charset="0"/>
              <a:buChar char="•"/>
            </a:pPr>
            <a:r>
              <a:rPr lang="en-US" sz="1700" dirty="0" smtClean="0"/>
              <a:t>Include timestamps</a:t>
            </a:r>
          </a:p>
          <a:p>
            <a:pPr marL="1143000" lvl="1" indent="-457200">
              <a:buFont typeface="Arial" panose="020B0604020202020204" pitchFamily="34" charset="0"/>
              <a:buChar char="•"/>
            </a:pPr>
            <a:r>
              <a:rPr lang="en-US" sz="1700" dirty="0" smtClean="0"/>
              <a:t>Temporary log queues</a:t>
            </a:r>
          </a:p>
          <a:p>
            <a:pPr marL="1143000" lvl="1" indent="-457200">
              <a:buFont typeface="Arial" panose="020B0604020202020204" pitchFamily="34" charset="0"/>
              <a:buChar char="•"/>
            </a:pPr>
            <a:r>
              <a:rPr lang="en-US" sz="1700" dirty="0" smtClean="0"/>
              <a:t>Log performance data</a:t>
            </a:r>
          </a:p>
          <a:p>
            <a:pPr marL="1143000" lvl="1" indent="-457200">
              <a:buFont typeface="Arial" panose="020B0604020202020204" pitchFamily="34" charset="0"/>
              <a:buChar char="•"/>
            </a:pPr>
            <a:r>
              <a:rPr lang="en-US" sz="1700" dirty="0" smtClean="0"/>
              <a:t>Create unique identifiers for transactions</a:t>
            </a:r>
          </a:p>
          <a:p>
            <a:pPr marL="1143000" lvl="1" indent="-457200">
              <a:buFont typeface="Arial" panose="020B0604020202020204" pitchFamily="34" charset="0"/>
              <a:buChar char="•"/>
            </a:pPr>
            <a:r>
              <a:rPr lang="en-US" sz="1700" dirty="0" smtClean="0"/>
              <a:t>Keep multi-line events to a minimum</a:t>
            </a:r>
          </a:p>
          <a:p>
            <a:pPr marL="1143000" lvl="1" indent="-457200">
              <a:buFont typeface="Arial" panose="020B0604020202020204" pitchFamily="34" charset="0"/>
              <a:buChar char="•"/>
            </a:pPr>
            <a:r>
              <a:rPr lang="en-US" sz="1700" dirty="0"/>
              <a:t>Add the exact method name / line number to the error message</a:t>
            </a:r>
            <a:endParaRPr lang="en-US" sz="1700" dirty="0" smtClean="0"/>
          </a:p>
          <a:p>
            <a:pPr marL="457200" indent="-457200">
              <a:buFont typeface="Arial" panose="020B0604020202020204" pitchFamily="34" charset="0"/>
              <a:buChar char="•"/>
            </a:pPr>
            <a:endParaRPr lang="en-US" sz="2100" dirty="0"/>
          </a:p>
          <a:p>
            <a:endParaRPr lang="en-US" sz="2400" i="1" dirty="0"/>
          </a:p>
        </p:txBody>
      </p:sp>
      <p:sp>
        <p:nvSpPr>
          <p:cNvPr id="3" name="Picture Placeholder 2"/>
          <p:cNvSpPr>
            <a:spLocks noGrp="1"/>
          </p:cNvSpPr>
          <p:nvPr>
            <p:ph type="pic" sz="quarter" idx="13"/>
          </p:nvPr>
        </p:nvSpPr>
        <p:spPr>
          <a:xfrm>
            <a:off x="6310489" y="0"/>
            <a:ext cx="5871651" cy="6858000"/>
          </a:xfrm>
        </p:spPr>
      </p:sp>
      <p:sp>
        <p:nvSpPr>
          <p:cNvPr id="4" name="Slide Number Placeholder 3"/>
          <p:cNvSpPr>
            <a:spLocks noGrp="1"/>
          </p:cNvSpPr>
          <p:nvPr>
            <p:ph type="sldNum" sz="quarter" idx="4"/>
          </p:nvPr>
        </p:nvSpPr>
        <p:spPr/>
        <p:txBody>
          <a:bodyPr/>
          <a:lstStyle/>
          <a:p>
            <a:fld id="{64A8A213-8E92-D94A-82D7-8578C89CAF17}" type="slidenum">
              <a:rPr lang="en-US" smtClean="0"/>
              <a:pPr/>
              <a:t>67</a:t>
            </a:fld>
            <a:endParaRPr lang="en-US" dirty="0"/>
          </a:p>
        </p:txBody>
      </p:sp>
      <p:sp>
        <p:nvSpPr>
          <p:cNvPr id="5" name="Date Placeholder 4"/>
          <p:cNvSpPr>
            <a:spLocks noGrp="1"/>
          </p:cNvSpPr>
          <p:nvPr>
            <p:ph type="dt" sz="half" idx="2"/>
          </p:nvPr>
        </p:nvSpPr>
        <p:spPr/>
        <p:txBody>
          <a:bodyPr/>
          <a:lstStyle/>
          <a:p>
            <a:fld id="{C7D5C03D-2FAE-49AD-B2E9-5A69F6D210A7}" type="datetime1">
              <a:rPr lang="en-US" smtClean="0"/>
              <a:t>3/22/2017</a:t>
            </a:fld>
            <a:endParaRPr lang="en-US" dirty="0"/>
          </a:p>
        </p:txBody>
      </p:sp>
      <p:sp>
        <p:nvSpPr>
          <p:cNvPr id="6" name="Text Placeholder 5"/>
          <p:cNvSpPr>
            <a:spLocks noGrp="1"/>
          </p:cNvSpPr>
          <p:nvPr>
            <p:ph type="body" sz="quarter" idx="11"/>
          </p:nvPr>
        </p:nvSpPr>
        <p:spPr>
          <a:xfrm>
            <a:off x="270021" y="387902"/>
            <a:ext cx="7861925" cy="402211"/>
          </a:xfrm>
        </p:spPr>
        <p:txBody>
          <a:bodyPr/>
          <a:lstStyle/>
          <a:p>
            <a:r>
              <a:rPr lang="en-US" sz="2400" dirty="0"/>
              <a:t>Log Format and </a:t>
            </a:r>
            <a:r>
              <a:rPr lang="en-US" sz="2400" dirty="0" smtClean="0"/>
              <a:t>Catalog </a:t>
            </a:r>
            <a:endParaRPr lang="en-US" sz="2400" dirty="0"/>
          </a:p>
          <a:p>
            <a:endParaRPr lang="en-US" sz="2400" dirty="0">
              <a:solidFill>
                <a:schemeClr val="tx1"/>
              </a:solidFill>
            </a:endParaRPr>
          </a:p>
        </p:txBody>
      </p:sp>
      <p:pic>
        <p:nvPicPr>
          <p:cNvPr id="1026" name="Picture 2" descr="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8667" y="1383300"/>
            <a:ext cx="4234649" cy="4132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032130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64A8A213-8E92-D94A-82D7-8578C89CAF17}" type="slidenum">
              <a:rPr lang="en-US" smtClean="0"/>
              <a:pPr/>
              <a:t>68</a:t>
            </a:fld>
            <a:endParaRPr lang="en-US" dirty="0"/>
          </a:p>
        </p:txBody>
      </p:sp>
      <p:sp>
        <p:nvSpPr>
          <p:cNvPr id="5" name="Date Placeholder 4"/>
          <p:cNvSpPr>
            <a:spLocks noGrp="1"/>
          </p:cNvSpPr>
          <p:nvPr>
            <p:ph type="dt" sz="half" idx="2"/>
          </p:nvPr>
        </p:nvSpPr>
        <p:spPr/>
        <p:txBody>
          <a:bodyPr/>
          <a:lstStyle/>
          <a:p>
            <a:fld id="{C7D5C03D-2FAE-49AD-B2E9-5A69F6D210A7}" type="datetime1">
              <a:rPr lang="en-US" smtClean="0"/>
              <a:t>3/22/2017</a:t>
            </a:fld>
            <a:endParaRPr lang="en-US" dirty="0"/>
          </a:p>
        </p:txBody>
      </p:sp>
      <p:sp>
        <p:nvSpPr>
          <p:cNvPr id="7" name="Title 6"/>
          <p:cNvSpPr>
            <a:spLocks noGrp="1"/>
          </p:cNvSpPr>
          <p:nvPr>
            <p:ph type="title"/>
          </p:nvPr>
        </p:nvSpPr>
        <p:spPr>
          <a:xfrm>
            <a:off x="636173" y="553156"/>
            <a:ext cx="10857622" cy="371865"/>
          </a:xfrm>
        </p:spPr>
        <p:txBody>
          <a:bodyPr/>
          <a:lstStyle/>
          <a:p>
            <a:r>
              <a:rPr lang="en-US" dirty="0"/>
              <a:t>Deployment correlation</a:t>
            </a:r>
            <a:br>
              <a:rPr lang="en-US" dirty="0"/>
            </a:br>
            <a:endParaRPr lang="en-US" dirty="0"/>
          </a:p>
        </p:txBody>
      </p:sp>
      <p:sp>
        <p:nvSpPr>
          <p:cNvPr id="2" name="Text Placeholder 1"/>
          <p:cNvSpPr>
            <a:spLocks noGrp="1"/>
          </p:cNvSpPr>
          <p:nvPr>
            <p:ph type="body" sz="quarter" idx="4294967295"/>
          </p:nvPr>
        </p:nvSpPr>
        <p:spPr>
          <a:xfrm>
            <a:off x="778933" y="1240367"/>
            <a:ext cx="10069689" cy="4249738"/>
          </a:xfrm>
        </p:spPr>
        <p:txBody>
          <a:bodyPr/>
          <a:lstStyle/>
          <a:p>
            <a:pPr marL="0" indent="0">
              <a:buNone/>
            </a:pPr>
            <a:r>
              <a:rPr lang="en-US" dirty="0" smtClean="0"/>
              <a:t>Use Deployment markers to track state of application deployment</a:t>
            </a:r>
          </a:p>
          <a:p>
            <a:pPr marL="1028700" lvl="1" indent="-342900">
              <a:buFont typeface="Arial" panose="020B0604020202020204" pitchFamily="34" charset="0"/>
              <a:buChar char="•"/>
            </a:pPr>
            <a:r>
              <a:rPr lang="en-US" dirty="0" smtClean="0"/>
              <a:t>Can be used to send notification triggers to management systems</a:t>
            </a:r>
          </a:p>
          <a:p>
            <a:pPr marL="1028700" lvl="1" indent="-342900">
              <a:buFont typeface="Arial" panose="020B0604020202020204" pitchFamily="34" charset="0"/>
              <a:buChar char="•"/>
            </a:pPr>
            <a:r>
              <a:rPr lang="en-US" dirty="0" smtClean="0"/>
              <a:t>Users can leverage information in dashboards</a:t>
            </a:r>
          </a:p>
          <a:p>
            <a:pPr marL="1028700" lvl="1" indent="-342900">
              <a:buFont typeface="Arial" panose="020B0604020202020204" pitchFamily="34" charset="0"/>
              <a:buChar char="•"/>
            </a:pPr>
            <a:r>
              <a:rPr lang="en-US" dirty="0" smtClean="0"/>
              <a:t>Marker information can be sent to Event Management system for correlation with other events</a:t>
            </a:r>
            <a:r>
              <a:rPr lang="en-US" dirty="0"/>
              <a:t>	</a:t>
            </a:r>
          </a:p>
        </p:txBody>
      </p:sp>
    </p:spTree>
    <p:extLst>
      <p:ext uri="{BB962C8B-B14F-4D97-AF65-F5344CB8AC3E}">
        <p14:creationId xmlns:p14="http://schemas.microsoft.com/office/powerpoint/2010/main" val="317102801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64A8A213-8E92-D94A-82D7-8578C89CAF17}" type="slidenum">
              <a:rPr lang="en-US" smtClean="0"/>
              <a:pPr/>
              <a:t>69</a:t>
            </a:fld>
            <a:endParaRPr lang="en-US" dirty="0"/>
          </a:p>
        </p:txBody>
      </p:sp>
      <p:sp>
        <p:nvSpPr>
          <p:cNvPr id="5" name="Date Placeholder 4"/>
          <p:cNvSpPr>
            <a:spLocks noGrp="1"/>
          </p:cNvSpPr>
          <p:nvPr>
            <p:ph type="dt" sz="half" idx="2"/>
          </p:nvPr>
        </p:nvSpPr>
        <p:spPr/>
        <p:txBody>
          <a:bodyPr/>
          <a:lstStyle/>
          <a:p>
            <a:fld id="{C7D5C03D-2FAE-49AD-B2E9-5A69F6D210A7}" type="datetime1">
              <a:rPr lang="en-US" smtClean="0"/>
              <a:t>3/22/2017</a:t>
            </a:fld>
            <a:endParaRPr lang="en-US" dirty="0"/>
          </a:p>
        </p:txBody>
      </p:sp>
      <p:sp>
        <p:nvSpPr>
          <p:cNvPr id="7" name="Title 6"/>
          <p:cNvSpPr>
            <a:spLocks noGrp="1"/>
          </p:cNvSpPr>
          <p:nvPr>
            <p:ph type="title"/>
          </p:nvPr>
        </p:nvSpPr>
        <p:spPr>
          <a:xfrm>
            <a:off x="389109" y="338451"/>
            <a:ext cx="10857622" cy="846987"/>
          </a:xfrm>
        </p:spPr>
        <p:txBody>
          <a:bodyPr/>
          <a:lstStyle/>
          <a:p>
            <a:r>
              <a:rPr lang="en-US" dirty="0"/>
              <a:t>Distributed Tracing</a:t>
            </a:r>
            <a:br>
              <a:rPr lang="en-US" dirty="0"/>
            </a:br>
            <a:endParaRPr lang="en-US" dirty="0"/>
          </a:p>
        </p:txBody>
      </p:sp>
      <p:sp>
        <p:nvSpPr>
          <p:cNvPr id="2" name="Text Placeholder 1"/>
          <p:cNvSpPr>
            <a:spLocks noGrp="1"/>
          </p:cNvSpPr>
          <p:nvPr>
            <p:ph type="body" sz="quarter" idx="4294967295"/>
          </p:nvPr>
        </p:nvSpPr>
        <p:spPr>
          <a:xfrm>
            <a:off x="389109" y="1026621"/>
            <a:ext cx="5885895" cy="4994599"/>
          </a:xfrm>
        </p:spPr>
        <p:txBody>
          <a:bodyPr/>
          <a:lstStyle/>
          <a:p>
            <a:pPr marL="0" indent="0">
              <a:buNone/>
            </a:pPr>
            <a:r>
              <a:rPr lang="en-US" sz="2400" dirty="0" smtClean="0"/>
              <a:t>Help to understand </a:t>
            </a:r>
            <a:r>
              <a:rPr lang="en-US" sz="2400" dirty="0"/>
              <a:t>how and why complex systems misbehave. </a:t>
            </a:r>
            <a:endParaRPr lang="en-US" sz="2400" dirty="0" smtClean="0"/>
          </a:p>
          <a:p>
            <a:r>
              <a:rPr lang="en-US" sz="1800" dirty="0" smtClean="0"/>
              <a:t>A </a:t>
            </a:r>
            <a:r>
              <a:rPr lang="en-US" sz="1800" dirty="0"/>
              <a:t>unique Transaction ID is passed through the call chain of </a:t>
            </a:r>
            <a:r>
              <a:rPr lang="en-US" sz="1800" dirty="0" smtClean="0"/>
              <a:t>each transaction </a:t>
            </a:r>
            <a:r>
              <a:rPr lang="en-US" sz="1800" dirty="0"/>
              <a:t>in a distributed application topology, such as micro services based </a:t>
            </a:r>
            <a:r>
              <a:rPr lang="en-US" sz="1800" dirty="0" smtClean="0"/>
              <a:t>topologies</a:t>
            </a:r>
          </a:p>
          <a:p>
            <a:r>
              <a:rPr lang="en-US" sz="1800" dirty="0" smtClean="0"/>
              <a:t>Pass </a:t>
            </a:r>
            <a:r>
              <a:rPr lang="en-US" sz="1800" dirty="0"/>
              <a:t>the </a:t>
            </a:r>
            <a:r>
              <a:rPr lang="en-US" sz="1800" dirty="0" smtClean="0"/>
              <a:t>id generated </a:t>
            </a:r>
            <a:r>
              <a:rPr lang="en-US" sz="1800" dirty="0"/>
              <a:t>on an entry point to each subsystem that is used </a:t>
            </a:r>
            <a:endParaRPr lang="en-US" sz="1800" dirty="0" smtClean="0"/>
          </a:p>
          <a:p>
            <a:r>
              <a:rPr lang="en-US" sz="1800" dirty="0" smtClean="0"/>
              <a:t>Ideally transparently</a:t>
            </a:r>
            <a:r>
              <a:rPr lang="en-US" sz="1800" dirty="0"/>
              <a:t>, via wrapper functions and http headers where possible. </a:t>
            </a:r>
            <a:r>
              <a:rPr lang="en-US" sz="1800" dirty="0" smtClean="0"/>
              <a:t>.</a:t>
            </a:r>
            <a:endParaRPr lang="en-US" sz="1800" dirty="0"/>
          </a:p>
          <a:p>
            <a:r>
              <a:rPr lang="en-US" sz="1800" dirty="0" smtClean="0"/>
              <a:t>Helpful for debugging and gathering analytics</a:t>
            </a:r>
            <a:endParaRPr lang="en-US" sz="1800" dirty="0"/>
          </a:p>
        </p:txBody>
      </p:sp>
      <p:pic>
        <p:nvPicPr>
          <p:cNvPr id="2050" name="Picture 2" descr="trace_screenshot_clea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9678" y="1929392"/>
            <a:ext cx="5658589" cy="2985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27844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a:spLocks noGrp="1"/>
          </p:cNvSpPr>
          <p:nvPr>
            <p:ph type="title"/>
          </p:nvPr>
        </p:nvSpPr>
        <p:spPr>
          <a:xfrm>
            <a:off x="0" y="-1"/>
            <a:ext cx="12192000" cy="1012276"/>
          </a:xfrm>
        </p:spPr>
        <p:txBody>
          <a:bodyPr>
            <a:noAutofit/>
          </a:bodyPr>
          <a:lstStyle/>
          <a:p>
            <a:r>
              <a:rPr lang="en-US" sz="3200">
                <a:solidFill>
                  <a:schemeClr val="tx1">
                    <a:lumMod val="65000"/>
                    <a:lumOff val="35000"/>
                  </a:schemeClr>
                </a:solidFill>
                <a:ea typeface="Arial" charset="0"/>
                <a:cs typeface="Arial" charset="0"/>
              </a:rPr>
              <a:t>YOUR 10 STEP PLAN</a:t>
            </a:r>
            <a:endParaRPr lang="en-US" sz="3200" dirty="0">
              <a:solidFill>
                <a:schemeClr val="tx1">
                  <a:lumMod val="65000"/>
                  <a:lumOff val="35000"/>
                </a:schemeClr>
              </a:solidFill>
              <a:ea typeface="Arial" charset="0"/>
              <a:cs typeface="Arial" charset="0"/>
            </a:endParaRPr>
          </a:p>
        </p:txBody>
      </p:sp>
      <p:sp>
        <p:nvSpPr>
          <p:cNvPr id="19" name="TextBox 18"/>
          <p:cNvSpPr txBox="1"/>
          <p:nvPr/>
        </p:nvSpPr>
        <p:spPr>
          <a:xfrm>
            <a:off x="12075643" y="8199607"/>
            <a:ext cx="2616820" cy="461665"/>
          </a:xfrm>
          <a:prstGeom prst="rect">
            <a:avLst/>
          </a:prstGeom>
          <a:noFill/>
        </p:spPr>
        <p:txBody>
          <a:bodyPr wrap="square" rtlCol="0">
            <a:spAutoFit/>
          </a:bodyPr>
          <a:lstStyle/>
          <a:p>
            <a:pPr algn="r"/>
            <a:r>
              <a:rPr lang="en-US" sz="2400" dirty="0">
                <a:solidFill>
                  <a:schemeClr val="bg1">
                    <a:lumMod val="50000"/>
                  </a:schemeClr>
                </a:solidFill>
              </a:rPr>
              <a:t>@david_leaser</a:t>
            </a:r>
            <a:endParaRPr lang="en-US" sz="2400" dirty="0">
              <a:solidFill>
                <a:schemeClr val="bg1">
                  <a:lumMod val="50000"/>
                </a:schemeClr>
              </a:solidFill>
            </a:endParaRPr>
          </a:p>
        </p:txBody>
      </p:sp>
      <p:grpSp>
        <p:nvGrpSpPr>
          <p:cNvPr id="54" name="Group 53"/>
          <p:cNvGrpSpPr/>
          <p:nvPr/>
        </p:nvGrpSpPr>
        <p:grpSpPr>
          <a:xfrm>
            <a:off x="-1" y="1"/>
            <a:ext cx="12192000" cy="1374959"/>
            <a:chOff x="0" y="0"/>
            <a:chExt cx="12192000" cy="1031219"/>
          </a:xfrm>
          <a:solidFill>
            <a:schemeClr val="accent1">
              <a:lumMod val="50000"/>
            </a:schemeClr>
          </a:solidFill>
        </p:grpSpPr>
        <p:sp>
          <p:nvSpPr>
            <p:cNvPr id="55" name="Rectangle 54"/>
            <p:cNvSpPr/>
            <p:nvPr/>
          </p:nvSpPr>
          <p:spPr>
            <a:xfrm>
              <a:off x="0" y="0"/>
              <a:ext cx="12192000" cy="661165"/>
            </a:xfrm>
            <a:prstGeom prst="rect">
              <a:avLst/>
            </a:prstGeom>
            <a:solidFill>
              <a:srgbClr val="548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6" name="Diamond 55"/>
            <p:cNvSpPr/>
            <p:nvPr/>
          </p:nvSpPr>
          <p:spPr>
            <a:xfrm>
              <a:off x="371027" y="209550"/>
              <a:ext cx="821669" cy="821669"/>
            </a:xfrm>
            <a:prstGeom prst="diamond">
              <a:avLst/>
            </a:prstGeom>
            <a:solidFill>
              <a:srgbClr val="548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57" name="Title 1"/>
          <p:cNvSpPr txBox="1">
            <a:spLocks/>
          </p:cNvSpPr>
          <p:nvPr/>
        </p:nvSpPr>
        <p:spPr>
          <a:xfrm>
            <a:off x="1253067" y="-130724"/>
            <a:ext cx="10589549" cy="1143000"/>
          </a:xfrm>
          <a:prstGeom prst="rect">
            <a:avLst/>
          </a:prstGeom>
        </p:spPr>
        <p:txBody>
          <a:bodyPr vert="horz" lIns="121920" tIns="60960" rIns="121920" bIns="60960" rtlCol="0" anchor="ctr">
            <a:noAutofit/>
          </a:bodyPr>
          <a:lstStyle>
            <a:lvl1pPr algn="ctr" defTabSz="914400" rtl="0" eaLnBrk="1" latinLnBrk="0" hangingPunct="1">
              <a:spcBef>
                <a:spcPct val="0"/>
              </a:spcBef>
              <a:buNone/>
              <a:defRPr sz="4000" b="1" kern="1200">
                <a:solidFill>
                  <a:schemeClr val="tx2">
                    <a:lumMod val="50000"/>
                  </a:schemeClr>
                </a:solidFill>
                <a:latin typeface="+mj-lt"/>
                <a:ea typeface="+mj-ea"/>
                <a:cs typeface="+mj-cs"/>
              </a:defRPr>
            </a:lvl1pPr>
          </a:lstStyle>
          <a:p>
            <a:pPr algn="l"/>
            <a:r>
              <a:rPr lang="en-US" sz="3200" dirty="0">
                <a:solidFill>
                  <a:schemeClr val="bg1"/>
                </a:solidFill>
                <a:latin typeface="Arial" charset="0"/>
                <a:ea typeface="Arial" charset="0"/>
                <a:cs typeface="Arial" charset="0"/>
              </a:rPr>
              <a:t>EARN YOUR IBM OPEN BADGE!</a:t>
            </a:r>
            <a:endParaRPr lang="en-US" sz="3200" dirty="0">
              <a:solidFill>
                <a:schemeClr val="bg1"/>
              </a:solidFill>
              <a:latin typeface="Arial" charset="0"/>
              <a:ea typeface="Arial" charset="0"/>
              <a:cs typeface="Arial" charset="0"/>
            </a:endParaRPr>
          </a:p>
        </p:txBody>
      </p:sp>
      <p:pic>
        <p:nvPicPr>
          <p:cNvPr id="4" name="Picture 3"/>
          <p:cNvPicPr>
            <a:picLocks noChangeAspect="1"/>
          </p:cNvPicPr>
          <p:nvPr/>
        </p:nvPicPr>
        <p:blipFill>
          <a:blip r:embed="rId2"/>
          <a:stretch>
            <a:fillRect/>
          </a:stretch>
        </p:blipFill>
        <p:spPr>
          <a:xfrm>
            <a:off x="1584741" y="891189"/>
            <a:ext cx="8697880" cy="5819223"/>
          </a:xfrm>
          <a:prstGeom prst="rect">
            <a:avLst/>
          </a:prstGeom>
        </p:spPr>
      </p:pic>
      <p:sp>
        <p:nvSpPr>
          <p:cNvPr id="2" name="Rectangle 1"/>
          <p:cNvSpPr/>
          <p:nvPr/>
        </p:nvSpPr>
        <p:spPr>
          <a:xfrm>
            <a:off x="1727201" y="4929506"/>
            <a:ext cx="8357705" cy="297454"/>
          </a:xfrm>
          <a:prstGeom prst="rect">
            <a:avLst/>
          </a:prstGeom>
          <a:solidFill>
            <a:schemeClr val="bg1"/>
          </a:solidFill>
        </p:spPr>
        <p:txBody>
          <a:bodyPr wrap="square">
            <a:spAutoFit/>
          </a:bodyPr>
          <a:lstStyle/>
          <a:p>
            <a:pPr algn="ctr"/>
            <a:r>
              <a:rPr lang="en-US" sz="1333" b="1" dirty="0"/>
              <a:t>DevOps and CSMO - Bluemix Integration</a:t>
            </a:r>
          </a:p>
        </p:txBody>
      </p:sp>
      <p:sp>
        <p:nvSpPr>
          <p:cNvPr id="12" name="Rectangle 11"/>
          <p:cNvSpPr/>
          <p:nvPr/>
        </p:nvSpPr>
        <p:spPr>
          <a:xfrm>
            <a:off x="8878699" y="6310788"/>
            <a:ext cx="3111749" cy="461665"/>
          </a:xfrm>
          <a:prstGeom prst="rect">
            <a:avLst/>
          </a:prstGeom>
        </p:spPr>
        <p:txBody>
          <a:bodyPr wrap="none">
            <a:spAutoFit/>
          </a:bodyPr>
          <a:lstStyle/>
          <a:p>
            <a:r>
              <a:rPr lang="en-US" sz="2400"/>
              <a:t>http://ibm.biz/badging</a:t>
            </a:r>
          </a:p>
        </p:txBody>
      </p:sp>
      <p:pic>
        <p:nvPicPr>
          <p:cNvPr id="13" name="Picture 4" descr="https://acclaim-production-app.s3.amazonaws.com/images/0263e643-6f5c-4832-9934-1ce08cab538f/DevOps%2Band%2BCSMO%2BBluemix%2BIntegr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3201" y="3591874"/>
            <a:ext cx="1194889" cy="1194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620407"/>
      </p:ext>
    </p:extLst>
  </p:cSld>
  <p:clrMapOvr>
    <a:masterClrMapping/>
  </p:clrMapOvr>
  <p:transition spd="med">
    <p:pull/>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marL="342900" indent="-342900">
              <a:buFont typeface="Arial" panose="020B0604020202020204" pitchFamily="34" charset="0"/>
              <a:buChar char="•"/>
            </a:pPr>
            <a:r>
              <a:rPr lang="en-US" dirty="0" smtClean="0"/>
              <a:t>In traditional IT, CMS or CMDB holds Configuration Item (CI)  information and relationships between Cis</a:t>
            </a:r>
          </a:p>
          <a:p>
            <a:pPr marL="342900" indent="-342900">
              <a:buFont typeface="Arial" panose="020B0604020202020204" pitchFamily="34" charset="0"/>
              <a:buChar char="•"/>
            </a:pPr>
            <a:r>
              <a:rPr lang="en-US" dirty="0" smtClean="0"/>
              <a:t>In cloud, shifts from tangible assets to services and APIs</a:t>
            </a:r>
          </a:p>
          <a:p>
            <a:pPr marL="1028700" lvl="1" indent="-342900">
              <a:buFont typeface="Arial" panose="020B0604020202020204" pitchFamily="34" charset="0"/>
              <a:buChar char="•"/>
            </a:pPr>
            <a:r>
              <a:rPr lang="en-US" dirty="0" smtClean="0"/>
              <a:t>Relationships and dependencies are important to understand</a:t>
            </a:r>
          </a:p>
          <a:p>
            <a:pPr marL="1028700" lvl="1" indent="-342900">
              <a:buFont typeface="Arial" panose="020B0604020202020204" pitchFamily="34" charset="0"/>
              <a:buChar char="•"/>
            </a:pPr>
            <a:r>
              <a:rPr lang="en-US" dirty="0" smtClean="0"/>
              <a:t>Recommend developers provide deployment descriptors</a:t>
            </a:r>
          </a:p>
          <a:p>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70</a:t>
            </a:fld>
            <a:endParaRPr lang="en-US" dirty="0"/>
          </a:p>
        </p:txBody>
      </p:sp>
      <p:sp>
        <p:nvSpPr>
          <p:cNvPr id="5" name="Date Placeholder 4"/>
          <p:cNvSpPr>
            <a:spLocks noGrp="1"/>
          </p:cNvSpPr>
          <p:nvPr>
            <p:ph type="dt" sz="half" idx="2"/>
          </p:nvPr>
        </p:nvSpPr>
        <p:spPr/>
        <p:txBody>
          <a:bodyPr/>
          <a:lstStyle/>
          <a:p>
            <a:fld id="{C7D5C03D-2FAE-49AD-B2E9-5A69F6D210A7}" type="datetime1">
              <a:rPr lang="en-US" smtClean="0"/>
              <a:t>3/22/2017</a:t>
            </a:fld>
            <a:endParaRPr lang="en-US" dirty="0"/>
          </a:p>
        </p:txBody>
      </p:sp>
      <p:sp>
        <p:nvSpPr>
          <p:cNvPr id="6" name="Text Placeholder 5"/>
          <p:cNvSpPr>
            <a:spLocks noGrp="1"/>
          </p:cNvSpPr>
          <p:nvPr>
            <p:ph type="body" sz="quarter" idx="11"/>
          </p:nvPr>
        </p:nvSpPr>
        <p:spPr/>
        <p:txBody>
          <a:bodyPr/>
          <a:lstStyle/>
          <a:p>
            <a:r>
              <a:rPr lang="en-US" sz="3200" dirty="0"/>
              <a:t>Topology Information</a:t>
            </a:r>
          </a:p>
          <a:p>
            <a:endParaRPr lang="en-US" dirty="0"/>
          </a:p>
        </p:txBody>
      </p:sp>
      <p:pic>
        <p:nvPicPr>
          <p:cNvPr id="8" name="Picture 7"/>
          <p:cNvPicPr>
            <a:picLocks noChangeAspect="1"/>
          </p:cNvPicPr>
          <p:nvPr/>
        </p:nvPicPr>
        <p:blipFill>
          <a:blip r:embed="rId3"/>
          <a:stretch>
            <a:fillRect/>
          </a:stretch>
        </p:blipFill>
        <p:spPr>
          <a:xfrm>
            <a:off x="6816035" y="909124"/>
            <a:ext cx="4247076" cy="4247076"/>
          </a:xfrm>
          <a:prstGeom prst="rect">
            <a:avLst/>
          </a:prstGeom>
        </p:spPr>
      </p:pic>
    </p:spTree>
    <p:extLst>
      <p:ext uri="{BB962C8B-B14F-4D97-AF65-F5344CB8AC3E}">
        <p14:creationId xmlns:p14="http://schemas.microsoft.com/office/powerpoint/2010/main" val="374128462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marL="342900" indent="-342900">
              <a:buFont typeface="Arial" panose="020B0604020202020204" pitchFamily="34" charset="0"/>
              <a:buChar char="•"/>
            </a:pPr>
            <a:r>
              <a:rPr lang="en-US" dirty="0" smtClean="0"/>
              <a:t>Events </a:t>
            </a:r>
            <a:r>
              <a:rPr lang="en-US" dirty="0"/>
              <a:t>should provide relevant data as part of their </a:t>
            </a:r>
            <a:r>
              <a:rPr lang="en-US" dirty="0" smtClean="0"/>
              <a:t>payload to allow for correlation of multiple events 	</a:t>
            </a:r>
          </a:p>
          <a:p>
            <a:pPr marL="1028700" lvl="1" indent="-342900">
              <a:buFont typeface="Arial" panose="020B0604020202020204" pitchFamily="34" charset="0"/>
              <a:buChar char="•"/>
            </a:pPr>
            <a:r>
              <a:rPr lang="en-US" dirty="0" smtClean="0"/>
              <a:t>Application </a:t>
            </a:r>
            <a:r>
              <a:rPr lang="en-US" dirty="0"/>
              <a:t>names or</a:t>
            </a:r>
          </a:p>
          <a:p>
            <a:r>
              <a:rPr lang="en-US" dirty="0" smtClean="0"/>
              <a:t>           Identifiers</a:t>
            </a:r>
          </a:p>
          <a:p>
            <a:pPr marL="1028700" lvl="1" indent="-342900">
              <a:buFont typeface="Arial" panose="020B0604020202020204" pitchFamily="34" charset="0"/>
              <a:buChar char="•"/>
            </a:pPr>
            <a:r>
              <a:rPr lang="en-US" dirty="0" smtClean="0"/>
              <a:t>Transaction identifiers, or information </a:t>
            </a:r>
          </a:p>
          <a:p>
            <a:pPr marL="1028700" lvl="1" indent="-342900">
              <a:buFont typeface="Arial" panose="020B0604020202020204" pitchFamily="34" charset="0"/>
              <a:buChar char="•"/>
            </a:pPr>
            <a:r>
              <a:rPr lang="en-US" dirty="0" smtClean="0"/>
              <a:t>Topology information</a:t>
            </a:r>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71</a:t>
            </a:fld>
            <a:endParaRPr lang="en-US" dirty="0"/>
          </a:p>
        </p:txBody>
      </p:sp>
      <p:sp>
        <p:nvSpPr>
          <p:cNvPr id="5" name="Date Placeholder 4"/>
          <p:cNvSpPr>
            <a:spLocks noGrp="1"/>
          </p:cNvSpPr>
          <p:nvPr>
            <p:ph type="dt" sz="half" idx="2"/>
          </p:nvPr>
        </p:nvSpPr>
        <p:spPr/>
        <p:txBody>
          <a:bodyPr/>
          <a:lstStyle/>
          <a:p>
            <a:fld id="{C7D5C03D-2FAE-49AD-B2E9-5A69F6D210A7}" type="datetime1">
              <a:rPr lang="en-US" smtClean="0"/>
              <a:t>3/22/2017</a:t>
            </a:fld>
            <a:endParaRPr lang="en-US" dirty="0"/>
          </a:p>
        </p:txBody>
      </p:sp>
      <p:sp>
        <p:nvSpPr>
          <p:cNvPr id="6" name="Text Placeholder 5"/>
          <p:cNvSpPr>
            <a:spLocks noGrp="1"/>
          </p:cNvSpPr>
          <p:nvPr>
            <p:ph type="body" sz="quarter" idx="11"/>
          </p:nvPr>
        </p:nvSpPr>
        <p:spPr/>
        <p:txBody>
          <a:bodyPr/>
          <a:lstStyle/>
          <a:p>
            <a:r>
              <a:rPr lang="en-US" sz="3200" dirty="0"/>
              <a:t>Event Format and Catalog</a:t>
            </a:r>
          </a:p>
          <a:p>
            <a:endParaRPr lang="en-US" dirty="0"/>
          </a:p>
        </p:txBody>
      </p:sp>
      <p:pic>
        <p:nvPicPr>
          <p:cNvPr id="7" name="Picture 6"/>
          <p:cNvPicPr>
            <a:picLocks noChangeAspect="1"/>
          </p:cNvPicPr>
          <p:nvPr/>
        </p:nvPicPr>
        <p:blipFill>
          <a:blip r:embed="rId3"/>
          <a:stretch>
            <a:fillRect/>
          </a:stretch>
        </p:blipFill>
        <p:spPr>
          <a:xfrm>
            <a:off x="5405789" y="1331559"/>
            <a:ext cx="6380489" cy="3782308"/>
          </a:xfrm>
          <a:prstGeom prst="rect">
            <a:avLst/>
          </a:prstGeom>
        </p:spPr>
      </p:pic>
    </p:spTree>
    <p:extLst>
      <p:ext uri="{BB962C8B-B14F-4D97-AF65-F5344CB8AC3E}">
        <p14:creationId xmlns:p14="http://schemas.microsoft.com/office/powerpoint/2010/main" val="362653099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Test Driven Development</a:t>
            </a:r>
          </a:p>
          <a:p>
            <a:pPr marL="1028700" lvl="1" indent="-342900">
              <a:buFont typeface="Arial" panose="020B0604020202020204" pitchFamily="34" charset="0"/>
              <a:buChar char="•"/>
            </a:pPr>
            <a:r>
              <a:rPr lang="en-US" dirty="0" smtClean="0"/>
              <a:t>Requirements turned into test cases</a:t>
            </a:r>
          </a:p>
          <a:p>
            <a:pPr marL="1028700" lvl="1" indent="-342900">
              <a:buFont typeface="Arial" panose="020B0604020202020204" pitchFamily="34" charset="0"/>
              <a:buChar char="•"/>
            </a:pPr>
            <a:r>
              <a:rPr lang="en-US" dirty="0" smtClean="0"/>
              <a:t>Software is built to pass the tests</a:t>
            </a:r>
          </a:p>
          <a:p>
            <a:pPr marL="1028700" lvl="1" indent="-342900">
              <a:buFont typeface="Arial" panose="020B0604020202020204" pitchFamily="34" charset="0"/>
              <a:buChar char="•"/>
            </a:pPr>
            <a:r>
              <a:rPr lang="en-US" dirty="0" smtClean="0"/>
              <a:t>Developer responsible for test cases and scripts</a:t>
            </a:r>
          </a:p>
          <a:p>
            <a:pPr marL="1028700" lvl="1" indent="-342900">
              <a:buFont typeface="Arial" panose="020B0604020202020204" pitchFamily="34" charset="0"/>
              <a:buChar char="•"/>
            </a:pPr>
            <a:r>
              <a:rPr lang="en-US" dirty="0" smtClean="0"/>
              <a:t>Test code treated like production code</a:t>
            </a:r>
          </a:p>
          <a:p>
            <a:pPr marL="1028700" lvl="1" indent="-342900">
              <a:buFont typeface="Arial" panose="020B0604020202020204" pitchFamily="34" charset="0"/>
              <a:buChar char="•"/>
            </a:pPr>
            <a:r>
              <a:rPr lang="en-US" dirty="0" smtClean="0"/>
              <a:t>Must work correctly for both positive and negative cases</a:t>
            </a:r>
          </a:p>
          <a:p>
            <a:r>
              <a:rPr lang="en-US" dirty="0"/>
              <a:t>	</a:t>
            </a:r>
          </a:p>
        </p:txBody>
      </p:sp>
      <p:sp>
        <p:nvSpPr>
          <p:cNvPr id="4" name="Slide Number Placeholder 3"/>
          <p:cNvSpPr>
            <a:spLocks noGrp="1"/>
          </p:cNvSpPr>
          <p:nvPr>
            <p:ph type="sldNum" sz="quarter" idx="4"/>
          </p:nvPr>
        </p:nvSpPr>
        <p:spPr/>
        <p:txBody>
          <a:bodyPr/>
          <a:lstStyle/>
          <a:p>
            <a:fld id="{64A8A213-8E92-D94A-82D7-8578C89CAF17}" type="slidenum">
              <a:rPr lang="en-US" smtClean="0"/>
              <a:pPr/>
              <a:t>72</a:t>
            </a:fld>
            <a:endParaRPr lang="en-US" dirty="0"/>
          </a:p>
        </p:txBody>
      </p:sp>
      <p:sp>
        <p:nvSpPr>
          <p:cNvPr id="5" name="Date Placeholder 4"/>
          <p:cNvSpPr>
            <a:spLocks noGrp="1"/>
          </p:cNvSpPr>
          <p:nvPr>
            <p:ph type="dt" sz="half" idx="2"/>
          </p:nvPr>
        </p:nvSpPr>
        <p:spPr/>
        <p:txBody>
          <a:bodyPr/>
          <a:lstStyle/>
          <a:p>
            <a:fld id="{C7D5C03D-2FAE-49AD-B2E9-5A69F6D210A7}" type="datetime1">
              <a:rPr lang="en-US" smtClean="0"/>
              <a:t>3/22/2017</a:t>
            </a:fld>
            <a:endParaRPr lang="en-US" dirty="0"/>
          </a:p>
        </p:txBody>
      </p:sp>
      <p:sp>
        <p:nvSpPr>
          <p:cNvPr id="6" name="Text Placeholder 5"/>
          <p:cNvSpPr>
            <a:spLocks noGrp="1"/>
          </p:cNvSpPr>
          <p:nvPr>
            <p:ph type="body" sz="quarter" idx="11"/>
          </p:nvPr>
        </p:nvSpPr>
        <p:spPr/>
        <p:txBody>
          <a:bodyPr/>
          <a:lstStyle/>
          <a:p>
            <a:r>
              <a:rPr lang="en-US" sz="3200" dirty="0"/>
              <a:t>Test Cases and Scripts</a:t>
            </a:r>
          </a:p>
          <a:p>
            <a:endParaRPr lang="en-US" dirty="0"/>
          </a:p>
        </p:txBody>
      </p:sp>
      <p:pic>
        <p:nvPicPr>
          <p:cNvPr id="3078" name="Picture 6" descr="Image result for free use images for test driven develop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7042" y="1397618"/>
            <a:ext cx="6027135" cy="4355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782387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marL="342900" indent="-342900">
              <a:buFont typeface="Arial" panose="020B0604020202020204" pitchFamily="34" charset="0"/>
              <a:buChar char="•"/>
            </a:pPr>
            <a:r>
              <a:rPr lang="en-US" dirty="0" smtClean="0"/>
              <a:t>Compilation </a:t>
            </a:r>
            <a:r>
              <a:rPr lang="en-US" dirty="0"/>
              <a:t>of routine procedures and operations that the system administrator or operator carries </a:t>
            </a:r>
            <a:r>
              <a:rPr lang="en-US" dirty="0" smtClean="0"/>
              <a:t>out</a:t>
            </a:r>
          </a:p>
          <a:p>
            <a:pPr marL="342900" indent="-342900">
              <a:buFont typeface="Arial" panose="020B0604020202020204" pitchFamily="34" charset="0"/>
              <a:buChar char="•"/>
            </a:pPr>
            <a:r>
              <a:rPr lang="en-US" dirty="0" smtClean="0"/>
              <a:t>Electronic </a:t>
            </a:r>
            <a:r>
              <a:rPr lang="en-US" dirty="0"/>
              <a:t>or in physical book </a:t>
            </a:r>
            <a:r>
              <a:rPr lang="en-US" dirty="0" smtClean="0"/>
              <a:t>form</a:t>
            </a:r>
          </a:p>
          <a:p>
            <a:pPr marL="342900" indent="-342900">
              <a:buFont typeface="Arial" panose="020B0604020202020204" pitchFamily="34" charset="0"/>
              <a:buChar char="•"/>
            </a:pPr>
            <a:r>
              <a:rPr lang="en-US" dirty="0" smtClean="0"/>
              <a:t>Typically contains </a:t>
            </a:r>
            <a:r>
              <a:rPr lang="en-US" dirty="0"/>
              <a:t>procedures to begin, stop, supervise, and debug the system</a:t>
            </a:r>
          </a:p>
        </p:txBody>
      </p:sp>
      <p:sp>
        <p:nvSpPr>
          <p:cNvPr id="4" name="Slide Number Placeholder 3"/>
          <p:cNvSpPr>
            <a:spLocks noGrp="1"/>
          </p:cNvSpPr>
          <p:nvPr>
            <p:ph type="sldNum" sz="quarter" idx="4"/>
          </p:nvPr>
        </p:nvSpPr>
        <p:spPr/>
        <p:txBody>
          <a:bodyPr/>
          <a:lstStyle/>
          <a:p>
            <a:fld id="{64A8A213-8E92-D94A-82D7-8578C89CAF17}" type="slidenum">
              <a:rPr lang="en-US" smtClean="0"/>
              <a:pPr/>
              <a:t>73</a:t>
            </a:fld>
            <a:endParaRPr lang="en-US" dirty="0"/>
          </a:p>
        </p:txBody>
      </p:sp>
      <p:sp>
        <p:nvSpPr>
          <p:cNvPr id="5" name="Date Placeholder 4"/>
          <p:cNvSpPr>
            <a:spLocks noGrp="1"/>
          </p:cNvSpPr>
          <p:nvPr>
            <p:ph type="dt" sz="half" idx="2"/>
          </p:nvPr>
        </p:nvSpPr>
        <p:spPr/>
        <p:txBody>
          <a:bodyPr/>
          <a:lstStyle/>
          <a:p>
            <a:fld id="{C7D5C03D-2FAE-49AD-B2E9-5A69F6D210A7}" type="datetime1">
              <a:rPr lang="en-US" smtClean="0"/>
              <a:t>3/22/2017</a:t>
            </a:fld>
            <a:endParaRPr lang="en-US" dirty="0"/>
          </a:p>
        </p:txBody>
      </p:sp>
      <p:sp>
        <p:nvSpPr>
          <p:cNvPr id="6" name="Text Placeholder 5"/>
          <p:cNvSpPr>
            <a:spLocks noGrp="1"/>
          </p:cNvSpPr>
          <p:nvPr>
            <p:ph type="body" sz="quarter" idx="11"/>
          </p:nvPr>
        </p:nvSpPr>
        <p:spPr/>
        <p:txBody>
          <a:bodyPr/>
          <a:lstStyle/>
          <a:p>
            <a:r>
              <a:rPr lang="en-US" sz="3200" dirty="0"/>
              <a:t>Runbooks</a:t>
            </a:r>
          </a:p>
          <a:p>
            <a:endParaRPr lang="en-US" dirty="0"/>
          </a:p>
        </p:txBody>
      </p:sp>
      <p:pic>
        <p:nvPicPr>
          <p:cNvPr id="3080" name="Picture 8" descr="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9351" y="1797996"/>
            <a:ext cx="5541818"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905338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marL="342900" indent="-342900">
              <a:buFont typeface="Arial" panose="020B0604020202020204" pitchFamily="34" charset="0"/>
              <a:buChar char="•"/>
            </a:pPr>
            <a:r>
              <a:rPr lang="en-US" dirty="0" smtClean="0"/>
              <a:t>Instantly capture useful data after a problem has been logged</a:t>
            </a:r>
          </a:p>
          <a:p>
            <a:pPr marL="342900" indent="-342900">
              <a:buFont typeface="Arial" panose="020B0604020202020204" pitchFamily="34" charset="0"/>
              <a:buChar char="•"/>
            </a:pPr>
            <a:r>
              <a:rPr lang="en-US" dirty="0" smtClean="0"/>
              <a:t>Collect enough data so that a problem can be diagnosed without having to reproduce it</a:t>
            </a:r>
          </a:p>
          <a:p>
            <a:pPr marL="1028700" lvl="1" indent="-342900">
              <a:buFont typeface="Arial" panose="020B0604020202020204" pitchFamily="34" charset="0"/>
              <a:buChar char="•"/>
            </a:pPr>
            <a:r>
              <a:rPr lang="en-US" dirty="0" smtClean="0"/>
              <a:t>Can </a:t>
            </a:r>
            <a:r>
              <a:rPr lang="en-US" dirty="0"/>
              <a:t>include trace logs, message logs, dumps of in-memory data structures, and so forth.</a:t>
            </a:r>
          </a:p>
        </p:txBody>
      </p:sp>
      <p:sp>
        <p:nvSpPr>
          <p:cNvPr id="4" name="Slide Number Placeholder 3"/>
          <p:cNvSpPr>
            <a:spLocks noGrp="1"/>
          </p:cNvSpPr>
          <p:nvPr>
            <p:ph type="sldNum" sz="quarter" idx="4"/>
          </p:nvPr>
        </p:nvSpPr>
        <p:spPr/>
        <p:txBody>
          <a:bodyPr/>
          <a:lstStyle/>
          <a:p>
            <a:fld id="{64A8A213-8E92-D94A-82D7-8578C89CAF17}" type="slidenum">
              <a:rPr lang="en-US" smtClean="0"/>
              <a:pPr/>
              <a:t>74</a:t>
            </a:fld>
            <a:endParaRPr lang="en-US" dirty="0"/>
          </a:p>
        </p:txBody>
      </p:sp>
      <p:sp>
        <p:nvSpPr>
          <p:cNvPr id="5" name="Date Placeholder 4"/>
          <p:cNvSpPr>
            <a:spLocks noGrp="1"/>
          </p:cNvSpPr>
          <p:nvPr>
            <p:ph type="dt" sz="half" idx="2"/>
          </p:nvPr>
        </p:nvSpPr>
        <p:spPr/>
        <p:txBody>
          <a:bodyPr/>
          <a:lstStyle/>
          <a:p>
            <a:fld id="{C7D5C03D-2FAE-49AD-B2E9-5A69F6D210A7}" type="datetime1">
              <a:rPr lang="en-US" smtClean="0"/>
              <a:t>3/22/2017</a:t>
            </a:fld>
            <a:endParaRPr lang="en-US" dirty="0"/>
          </a:p>
        </p:txBody>
      </p:sp>
      <p:sp>
        <p:nvSpPr>
          <p:cNvPr id="6" name="Text Placeholder 5"/>
          <p:cNvSpPr>
            <a:spLocks noGrp="1"/>
          </p:cNvSpPr>
          <p:nvPr>
            <p:ph type="body" sz="quarter" idx="11"/>
          </p:nvPr>
        </p:nvSpPr>
        <p:spPr/>
        <p:txBody>
          <a:bodyPr/>
          <a:lstStyle/>
          <a:p>
            <a:r>
              <a:rPr lang="en-US" sz="3200" dirty="0"/>
              <a:t>First Failure Data </a:t>
            </a:r>
            <a:r>
              <a:rPr lang="en-US" sz="3200" dirty="0" smtClean="0"/>
              <a:t>Capture</a:t>
            </a:r>
            <a:endParaRPr lang="en-US" sz="3200" dirty="0"/>
          </a:p>
        </p:txBody>
      </p:sp>
      <p:pic>
        <p:nvPicPr>
          <p:cNvPr id="21" name="Picture 20"/>
          <p:cNvPicPr>
            <a:picLocks noChangeAspect="1"/>
          </p:cNvPicPr>
          <p:nvPr/>
        </p:nvPicPr>
        <p:blipFill>
          <a:blip r:embed="rId2"/>
          <a:stretch>
            <a:fillRect/>
          </a:stretch>
        </p:blipFill>
        <p:spPr>
          <a:xfrm>
            <a:off x="6017277" y="1512711"/>
            <a:ext cx="5650385" cy="3578577"/>
          </a:xfrm>
          <a:prstGeom prst="rect">
            <a:avLst/>
          </a:prstGeom>
        </p:spPr>
      </p:pic>
    </p:spTree>
    <p:extLst>
      <p:ext uri="{BB962C8B-B14F-4D97-AF65-F5344CB8AC3E}">
        <p14:creationId xmlns:p14="http://schemas.microsoft.com/office/powerpoint/2010/main" val="424613403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64A8A213-8E92-D94A-82D7-8578C89CAF17}" type="slidenum">
              <a:rPr lang="en-US" smtClean="0"/>
              <a:pPr/>
              <a:t>75</a:t>
            </a:fld>
            <a:endParaRPr lang="en-US" dirty="0"/>
          </a:p>
        </p:txBody>
      </p:sp>
      <p:sp>
        <p:nvSpPr>
          <p:cNvPr id="5" name="Date Placeholder 4"/>
          <p:cNvSpPr>
            <a:spLocks noGrp="1"/>
          </p:cNvSpPr>
          <p:nvPr>
            <p:ph type="dt" sz="half" idx="2"/>
          </p:nvPr>
        </p:nvSpPr>
        <p:spPr/>
        <p:txBody>
          <a:bodyPr/>
          <a:lstStyle/>
          <a:p>
            <a:fld id="{C7D5C03D-2FAE-49AD-B2E9-5A69F6D210A7}" type="datetime1">
              <a:rPr lang="en-US" smtClean="0"/>
              <a:t>3/22/2017</a:t>
            </a:fld>
            <a:endParaRPr lang="en-US" dirty="0"/>
          </a:p>
        </p:txBody>
      </p:sp>
      <p:sp>
        <p:nvSpPr>
          <p:cNvPr id="7" name="Title 6"/>
          <p:cNvSpPr>
            <a:spLocks noGrp="1"/>
          </p:cNvSpPr>
          <p:nvPr>
            <p:ph type="title"/>
          </p:nvPr>
        </p:nvSpPr>
        <p:spPr>
          <a:xfrm>
            <a:off x="636173" y="485422"/>
            <a:ext cx="10857622" cy="439599"/>
          </a:xfrm>
        </p:spPr>
        <p:txBody>
          <a:bodyPr/>
          <a:lstStyle/>
          <a:p>
            <a:r>
              <a:rPr lang="en-US" dirty="0"/>
              <a:t>Where to </a:t>
            </a:r>
            <a:r>
              <a:rPr lang="en-US" dirty="0" smtClean="0"/>
              <a:t>start – some recommendations</a:t>
            </a:r>
            <a:r>
              <a:rPr lang="en-US" dirty="0"/>
              <a:t/>
            </a:r>
            <a:br>
              <a:rPr lang="en-US" dirty="0"/>
            </a:br>
            <a:endParaRPr lang="en-US" dirty="0"/>
          </a:p>
        </p:txBody>
      </p:sp>
      <p:sp>
        <p:nvSpPr>
          <p:cNvPr id="8" name="TextBox 7"/>
          <p:cNvSpPr txBox="1"/>
          <p:nvPr/>
        </p:nvSpPr>
        <p:spPr>
          <a:xfrm>
            <a:off x="512454" y="1162756"/>
            <a:ext cx="914400" cy="914400"/>
          </a:xfrm>
          <a:prstGeom prst="rect">
            <a:avLst/>
          </a:prstGeom>
        </p:spPr>
        <p:txBody>
          <a:bodyPr vert="horz" wrap="none" lIns="91440" tIns="45720" rIns="91440" bIns="45720" rtlCol="0" anchor="t" anchorCtr="0">
            <a:noAutofit/>
          </a:bodyPr>
          <a:lstStyle/>
          <a:p>
            <a:pPr>
              <a:lnSpc>
                <a:spcPct val="90000"/>
              </a:lnSpc>
              <a:spcBef>
                <a:spcPts val="1000"/>
              </a:spcBef>
            </a:pPr>
            <a:r>
              <a:rPr lang="en-US" sz="2500" dirty="0" smtClean="0"/>
              <a:t>Mature organization, majority of infrastructure in traditional IT</a:t>
            </a:r>
          </a:p>
          <a:p>
            <a:pPr marL="914400" lvl="1" indent="-457200">
              <a:buFont typeface="Arial" panose="020B0604020202020204" pitchFamily="34" charset="0"/>
              <a:buChar char="•"/>
            </a:pPr>
            <a:r>
              <a:rPr lang="en-US" sz="2400" dirty="0" smtClean="0"/>
              <a:t>Runbooks</a:t>
            </a:r>
            <a:endParaRPr lang="en-US" sz="2400" dirty="0"/>
          </a:p>
          <a:p>
            <a:pPr marL="914400" lvl="1" indent="-457200">
              <a:buFont typeface="Arial" panose="020B0604020202020204" pitchFamily="34" charset="0"/>
              <a:buChar char="•"/>
            </a:pPr>
            <a:r>
              <a:rPr lang="en-US" sz="2400" dirty="0" smtClean="0"/>
              <a:t>Log </a:t>
            </a:r>
            <a:r>
              <a:rPr lang="en-US" sz="2400" dirty="0"/>
              <a:t>Format and Catalog</a:t>
            </a:r>
          </a:p>
          <a:p>
            <a:pPr marL="914400" lvl="1" indent="-457200">
              <a:buFont typeface="Arial" panose="020B0604020202020204" pitchFamily="34" charset="0"/>
              <a:buChar char="•"/>
            </a:pPr>
            <a:r>
              <a:rPr lang="en-US" sz="2400" dirty="0" smtClean="0"/>
              <a:t>Event </a:t>
            </a:r>
            <a:r>
              <a:rPr lang="en-US" sz="2400" dirty="0"/>
              <a:t>Format and Catalog</a:t>
            </a:r>
            <a:r>
              <a:rPr lang="en-US" sz="2500" dirty="0"/>
              <a:t>	</a:t>
            </a:r>
            <a:endParaRPr lang="en-US" sz="2500" dirty="0" smtClean="0"/>
          </a:p>
          <a:p>
            <a:r>
              <a:rPr lang="en-US" sz="2500" dirty="0" smtClean="0"/>
              <a:t>Emerging organization, Cloud Foundry/</a:t>
            </a:r>
            <a:r>
              <a:rPr lang="en-US" sz="2500" dirty="0" err="1" smtClean="0"/>
              <a:t>Bluemix</a:t>
            </a:r>
            <a:r>
              <a:rPr lang="en-US" sz="2500" dirty="0" smtClean="0"/>
              <a:t> based infrastructure</a:t>
            </a:r>
          </a:p>
          <a:p>
            <a:pPr marL="914400" lvl="1" indent="-457200">
              <a:buFont typeface="Arial" panose="020B0604020202020204" pitchFamily="34" charset="0"/>
              <a:buChar char="•"/>
            </a:pPr>
            <a:r>
              <a:rPr lang="en-US" sz="2400" dirty="0" err="1"/>
              <a:t>HealthCheck</a:t>
            </a:r>
            <a:r>
              <a:rPr lang="en-US" sz="2400" dirty="0"/>
              <a:t> API</a:t>
            </a:r>
          </a:p>
          <a:p>
            <a:pPr marL="914400" lvl="1" indent="-457200">
              <a:buFont typeface="Arial" panose="020B0604020202020204" pitchFamily="34" charset="0"/>
              <a:buChar char="•"/>
            </a:pPr>
            <a:r>
              <a:rPr lang="en-US" sz="2400" dirty="0" smtClean="0"/>
              <a:t>Log </a:t>
            </a:r>
            <a:r>
              <a:rPr lang="en-US" sz="2400" dirty="0"/>
              <a:t>Format and </a:t>
            </a:r>
            <a:r>
              <a:rPr lang="en-US" sz="2400" dirty="0" smtClean="0"/>
              <a:t>Catalog</a:t>
            </a:r>
          </a:p>
          <a:p>
            <a:pPr marL="914400" lvl="1" indent="-457200">
              <a:buFont typeface="Arial" panose="020B0604020202020204" pitchFamily="34" charset="0"/>
              <a:buChar char="•"/>
            </a:pPr>
            <a:r>
              <a:rPr lang="en-US" sz="2400" dirty="0" smtClean="0"/>
              <a:t>Test cases and scripts</a:t>
            </a:r>
          </a:p>
          <a:p>
            <a:r>
              <a:rPr lang="en-US" sz="2500" dirty="0" smtClean="0"/>
              <a:t>Aggressively adopting </a:t>
            </a:r>
            <a:r>
              <a:rPr lang="en-US" sz="2500" dirty="0" err="1" smtClean="0"/>
              <a:t>microservices</a:t>
            </a:r>
            <a:endParaRPr lang="en-US" sz="2500" dirty="0" smtClean="0"/>
          </a:p>
          <a:p>
            <a:pPr marL="914400" lvl="1" indent="-457200">
              <a:buFont typeface="Arial" panose="020B0604020202020204" pitchFamily="34" charset="0"/>
              <a:buChar char="•"/>
            </a:pPr>
            <a:r>
              <a:rPr lang="en-US" sz="2400" dirty="0" err="1"/>
              <a:t>HealthCheck</a:t>
            </a:r>
            <a:r>
              <a:rPr lang="en-US" sz="2400" dirty="0"/>
              <a:t> API</a:t>
            </a:r>
          </a:p>
          <a:p>
            <a:pPr marL="914400" lvl="1" indent="-457200">
              <a:buFont typeface="Arial" panose="020B0604020202020204" pitchFamily="34" charset="0"/>
              <a:buChar char="•"/>
            </a:pPr>
            <a:r>
              <a:rPr lang="en-US" sz="2400" dirty="0" smtClean="0"/>
              <a:t> </a:t>
            </a:r>
            <a:r>
              <a:rPr lang="en-US" sz="2400" dirty="0"/>
              <a:t>Distributed Tracing</a:t>
            </a:r>
          </a:p>
          <a:p>
            <a:pPr marL="914400" lvl="1" indent="-457200">
              <a:buFont typeface="Arial" panose="020B0604020202020204" pitchFamily="34" charset="0"/>
              <a:buChar char="•"/>
            </a:pPr>
            <a:r>
              <a:rPr lang="en-US" sz="2400" dirty="0" smtClean="0"/>
              <a:t> </a:t>
            </a:r>
            <a:r>
              <a:rPr lang="en-US" sz="2400" dirty="0"/>
              <a:t>Topology Information</a:t>
            </a:r>
          </a:p>
          <a:p>
            <a:pPr marL="914400" lvl="1" indent="-457200">
              <a:buFont typeface="Arial" panose="020B0604020202020204" pitchFamily="34" charset="0"/>
              <a:buChar char="•"/>
            </a:pPr>
            <a:r>
              <a:rPr lang="en-US" sz="2400" dirty="0" smtClean="0"/>
              <a:t> </a:t>
            </a:r>
            <a:r>
              <a:rPr lang="en-US" sz="2400" dirty="0"/>
              <a:t>Deployment Correlation</a:t>
            </a:r>
            <a:endParaRPr lang="en-US" sz="2400" dirty="0" smtClean="0"/>
          </a:p>
          <a:p>
            <a:endParaRPr lang="en-US" sz="2500" dirty="0" smtClean="0"/>
          </a:p>
        </p:txBody>
      </p:sp>
      <p:pic>
        <p:nvPicPr>
          <p:cNvPr id="9" name="Picture 8"/>
          <p:cNvPicPr>
            <a:picLocks noChangeAspect="1"/>
          </p:cNvPicPr>
          <p:nvPr/>
        </p:nvPicPr>
        <p:blipFill>
          <a:blip r:embed="rId3"/>
          <a:stretch>
            <a:fillRect/>
          </a:stretch>
        </p:blipFill>
        <p:spPr>
          <a:xfrm>
            <a:off x="6618406" y="3352252"/>
            <a:ext cx="4985373" cy="2646233"/>
          </a:xfrm>
          <a:prstGeom prst="rect">
            <a:avLst/>
          </a:prstGeom>
        </p:spPr>
      </p:pic>
    </p:spTree>
    <p:extLst>
      <p:ext uri="{BB962C8B-B14F-4D97-AF65-F5344CB8AC3E}">
        <p14:creationId xmlns:p14="http://schemas.microsoft.com/office/powerpoint/2010/main" val="211256056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2F45A53B-2836-864A-AA77-DD3386425FDA}" type="slidenum">
              <a:rPr lang="en-US" smtClean="0"/>
              <a:t>76</a:t>
            </a:fld>
            <a:endParaRPr lang="en-US"/>
          </a:p>
        </p:txBody>
      </p:sp>
      <p:sp>
        <p:nvSpPr>
          <p:cNvPr id="3" name="Title 2"/>
          <p:cNvSpPr>
            <a:spLocks noGrp="1"/>
          </p:cNvSpPr>
          <p:nvPr>
            <p:ph type="title"/>
          </p:nvPr>
        </p:nvSpPr>
        <p:spPr/>
        <p:txBody>
          <a:bodyPr/>
          <a:lstStyle/>
          <a:p>
            <a:r>
              <a:rPr lang="en-US" dirty="0"/>
              <a:t>Do Hands-on lab</a:t>
            </a:r>
          </a:p>
        </p:txBody>
      </p:sp>
      <p:sp>
        <p:nvSpPr>
          <p:cNvPr id="4" name="Date Placeholder 3"/>
          <p:cNvSpPr>
            <a:spLocks noGrp="1"/>
          </p:cNvSpPr>
          <p:nvPr>
            <p:ph type="dt" sz="half" idx="2"/>
          </p:nvPr>
        </p:nvSpPr>
        <p:spPr/>
        <p:txBody>
          <a:bodyPr/>
          <a:lstStyle/>
          <a:p>
            <a:fld id="{733445AA-2C12-419C-AEE3-C77F88FAF483}" type="datetime1">
              <a:rPr lang="en-US" smtClean="0"/>
              <a:t>3/22/2017</a:t>
            </a:fld>
            <a:endParaRPr lang="en-US" dirty="0"/>
          </a:p>
        </p:txBody>
      </p:sp>
    </p:spTree>
    <p:extLst>
      <p:ext uri="{BB962C8B-B14F-4D97-AF65-F5344CB8AC3E}">
        <p14:creationId xmlns:p14="http://schemas.microsoft.com/office/powerpoint/2010/main" val="369273349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hangingPunct="1"/>
            <a:r>
              <a:rPr lang="en-US" altLang="en-US"/>
              <a:t>Sample Application</a:t>
            </a:r>
          </a:p>
        </p:txBody>
      </p:sp>
      <p:sp>
        <p:nvSpPr>
          <p:cNvPr id="4" name="Rectangle 3"/>
          <p:cNvSpPr/>
          <p:nvPr/>
        </p:nvSpPr>
        <p:spPr>
          <a:xfrm>
            <a:off x="2438400" y="3200400"/>
            <a:ext cx="1472184" cy="5334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UI</a:t>
            </a:r>
          </a:p>
        </p:txBody>
      </p:sp>
      <p:sp>
        <p:nvSpPr>
          <p:cNvPr id="5" name="Rectangle 4"/>
          <p:cNvSpPr/>
          <p:nvPr/>
        </p:nvSpPr>
        <p:spPr>
          <a:xfrm>
            <a:off x="4648200" y="2590800"/>
            <a:ext cx="1472184" cy="5334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Order(ms)</a:t>
            </a:r>
          </a:p>
        </p:txBody>
      </p:sp>
      <p:sp>
        <p:nvSpPr>
          <p:cNvPr id="6" name="Rectangle 5"/>
          <p:cNvSpPr/>
          <p:nvPr/>
        </p:nvSpPr>
        <p:spPr>
          <a:xfrm>
            <a:off x="4648199" y="3962400"/>
            <a:ext cx="1472184" cy="5334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Catalog(ms)</a:t>
            </a:r>
          </a:p>
        </p:txBody>
      </p:sp>
      <p:cxnSp>
        <p:nvCxnSpPr>
          <p:cNvPr id="8" name="Straight Arrow Connector 7"/>
          <p:cNvCxnSpPr>
            <a:cxnSpLocks/>
            <a:stCxn id="4" idx="3"/>
            <a:endCxn id="5" idx="1"/>
          </p:cNvCxnSpPr>
          <p:nvPr/>
        </p:nvCxnSpPr>
        <p:spPr>
          <a:xfrm flipV="1">
            <a:off x="3910584" y="2857500"/>
            <a:ext cx="737616" cy="609600"/>
          </a:xfrm>
          <a:prstGeom prst="straightConnector1">
            <a:avLst/>
          </a:prstGeom>
          <a:ln w="15875">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cxnSpLocks/>
            <a:stCxn id="4" idx="3"/>
            <a:endCxn id="6" idx="1"/>
          </p:cNvCxnSpPr>
          <p:nvPr/>
        </p:nvCxnSpPr>
        <p:spPr>
          <a:xfrm>
            <a:off x="3910584" y="3467100"/>
            <a:ext cx="737615" cy="762000"/>
          </a:xfrm>
          <a:prstGeom prst="straightConnector1">
            <a:avLst/>
          </a:prstGeom>
          <a:ln w="15875">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a:stCxn id="5" idx="3"/>
            <a:endCxn id="14" idx="1"/>
          </p:cNvCxnSpPr>
          <p:nvPr/>
        </p:nvCxnSpPr>
        <p:spPr>
          <a:xfrm>
            <a:off x="6120384" y="2857500"/>
            <a:ext cx="1194816" cy="571500"/>
          </a:xfrm>
          <a:prstGeom prst="straightConnector1">
            <a:avLst/>
          </a:prstGeom>
          <a:ln w="15875">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7315200" y="3124200"/>
            <a:ext cx="1472184" cy="60960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t>Cloudant</a:t>
            </a:r>
            <a:r>
              <a:rPr lang="en-US" dirty="0"/>
              <a:t> DB</a:t>
            </a:r>
          </a:p>
        </p:txBody>
      </p:sp>
      <p:cxnSp>
        <p:nvCxnSpPr>
          <p:cNvPr id="16" name="Straight Arrow Connector 15"/>
          <p:cNvCxnSpPr>
            <a:cxnSpLocks/>
            <a:stCxn id="6" idx="3"/>
            <a:endCxn id="14" idx="1"/>
          </p:cNvCxnSpPr>
          <p:nvPr/>
        </p:nvCxnSpPr>
        <p:spPr>
          <a:xfrm flipV="1">
            <a:off x="6120383" y="3429000"/>
            <a:ext cx="1194817" cy="800100"/>
          </a:xfrm>
          <a:prstGeom prst="straightConnector1">
            <a:avLst/>
          </a:prstGeom>
          <a:ln w="15875">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15" name="Date Placeholder 14"/>
          <p:cNvSpPr>
            <a:spLocks noGrp="1"/>
          </p:cNvSpPr>
          <p:nvPr>
            <p:ph type="dt" sz="half" idx="2"/>
          </p:nvPr>
        </p:nvSpPr>
        <p:spPr/>
        <p:txBody>
          <a:bodyPr/>
          <a:lstStyle/>
          <a:p>
            <a:fld id="{A4D30DA5-AD32-41AE-9B5C-FCF18DD478A5}" type="datetime1">
              <a:rPr lang="en-US" smtClean="0"/>
              <a:t>3/22/2017</a:t>
            </a:fld>
            <a:endParaRPr lang="en-US" dirty="0"/>
          </a:p>
        </p:txBody>
      </p:sp>
      <p:sp>
        <p:nvSpPr>
          <p:cNvPr id="17" name="Slide Number Placeholder 16"/>
          <p:cNvSpPr>
            <a:spLocks noGrp="1"/>
          </p:cNvSpPr>
          <p:nvPr>
            <p:ph type="sldNum" sz="quarter" idx="4"/>
          </p:nvPr>
        </p:nvSpPr>
        <p:spPr/>
        <p:txBody>
          <a:bodyPr/>
          <a:lstStyle/>
          <a:p>
            <a:fld id="{64A8A213-8E92-D94A-82D7-8578C89CAF17}" type="slidenum">
              <a:rPr lang="en-US" smtClean="0"/>
              <a:pPr/>
              <a:t>77</a:t>
            </a:fld>
            <a:endParaRPr lang="en-US" dirty="0"/>
          </a:p>
        </p:txBody>
      </p:sp>
      <p:pic>
        <p:nvPicPr>
          <p:cNvPr id="20"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a:xfrm>
            <a:off x="679441" y="2849653"/>
            <a:ext cx="1320223" cy="1234894"/>
          </a:xfrm>
          <a:prstGeom prst="rect">
            <a:avLst/>
          </a:prstGeom>
          <a:noFill/>
        </p:spPr>
      </p:pic>
      <p:pic>
        <p:nvPicPr>
          <p:cNvPr id="21"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a:xfrm flipV="1">
            <a:off x="5563729" y="4800600"/>
            <a:ext cx="2658011" cy="1280160"/>
          </a:xfrm>
          <a:prstGeom prst="rect">
            <a:avLst/>
          </a:prstGeom>
          <a:noFill/>
        </p:spPr>
      </p:pic>
      <p:pic>
        <p:nvPicPr>
          <p:cNvPr id="22" name="Picture 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flipV="1">
            <a:off x="9265298" y="5378576"/>
            <a:ext cx="2742182" cy="944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ight Arrow 5"/>
          <p:cNvSpPr/>
          <p:nvPr/>
        </p:nvSpPr>
        <p:spPr>
          <a:xfrm rot="12086342" flipH="1">
            <a:off x="8472849" y="5338674"/>
            <a:ext cx="502237" cy="2482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4" name="Picture 2"/>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a:xfrm>
            <a:off x="5384291" y="891540"/>
            <a:ext cx="3016887" cy="1280160"/>
          </a:xfrm>
          <a:prstGeom prst="rect">
            <a:avLst/>
          </a:prstGeom>
          <a:noFill/>
        </p:spPr>
      </p:pic>
      <p:pic>
        <p:nvPicPr>
          <p:cNvPr id="25" name="Picture 3"/>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9192940" y="419656"/>
            <a:ext cx="2814540" cy="943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ight Arrow 5"/>
          <p:cNvSpPr/>
          <p:nvPr/>
        </p:nvSpPr>
        <p:spPr>
          <a:xfrm rot="8762263" flipH="1">
            <a:off x="8474337" y="1300046"/>
            <a:ext cx="502237" cy="2482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51529875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altLang="en-US"/>
              <a:t>Introduction to Sample Application</a:t>
            </a:r>
          </a:p>
        </p:txBody>
      </p:sp>
      <p:pic>
        <p:nvPicPr>
          <p:cNvPr id="4099" name="Picture 2"/>
          <p:cNvPicPr>
            <a:picLocks noGrp="1" noChangeAspect="1" noChangeArrowheads="1"/>
          </p:cNvPicPr>
          <p:nvPr>
            <p:ph idx="4294967295"/>
          </p:nvPr>
        </p:nvPicPr>
        <p:blipFill>
          <a:blip r:embed="rId2" cstate="screen">
            <a:extLst>
              <a:ext uri="{28A0092B-C50C-407E-A947-70E740481C1C}">
                <a14:useLocalDpi xmlns:a14="http://schemas.microsoft.com/office/drawing/2010/main"/>
              </a:ext>
            </a:extLst>
          </a:blip>
          <a:srcRect/>
          <a:stretch>
            <a:fillRect/>
          </a:stretch>
        </p:blipFill>
        <p:spPr>
          <a:xfrm>
            <a:off x="1981200" y="2727325"/>
            <a:ext cx="8229600" cy="2271713"/>
          </a:xfrm>
          <a:noFill/>
        </p:spPr>
      </p:pic>
      <p:sp>
        <p:nvSpPr>
          <p:cNvPr id="2" name="Date Placeholder 1"/>
          <p:cNvSpPr>
            <a:spLocks noGrp="1"/>
          </p:cNvSpPr>
          <p:nvPr>
            <p:ph type="dt" sz="half" idx="2"/>
          </p:nvPr>
        </p:nvSpPr>
        <p:spPr/>
        <p:txBody>
          <a:bodyPr/>
          <a:lstStyle/>
          <a:p>
            <a:fld id="{79A10F4D-777D-41CF-98E9-35D9F8C53944}" type="datetime1">
              <a:rPr lang="en-US" smtClean="0"/>
              <a:t>3/22/2017</a:t>
            </a:fld>
            <a:endParaRPr lang="en-US" dirty="0"/>
          </a:p>
        </p:txBody>
      </p:sp>
      <p:sp>
        <p:nvSpPr>
          <p:cNvPr id="3" name="Slide Number Placeholder 2"/>
          <p:cNvSpPr>
            <a:spLocks noGrp="1"/>
          </p:cNvSpPr>
          <p:nvPr>
            <p:ph type="sldNum" sz="quarter" idx="4"/>
          </p:nvPr>
        </p:nvSpPr>
        <p:spPr/>
        <p:txBody>
          <a:bodyPr/>
          <a:lstStyle/>
          <a:p>
            <a:fld id="{64A8A213-8E92-D94A-82D7-8578C89CAF17}" type="slidenum">
              <a:rPr lang="en-US" smtClean="0"/>
              <a:pPr/>
              <a:t>78</a:t>
            </a:fld>
            <a:endParaRPr lang="en-US" dirty="0"/>
          </a:p>
        </p:txBody>
      </p:sp>
    </p:spTree>
    <p:extLst>
      <p:ext uri="{BB962C8B-B14F-4D97-AF65-F5344CB8AC3E}">
        <p14:creationId xmlns:p14="http://schemas.microsoft.com/office/powerpoint/2010/main" val="54720024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738688" y="1828800"/>
            <a:ext cx="1752600" cy="41910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dirty="0">
                <a:solidFill>
                  <a:schemeClr val="tx1"/>
                </a:solidFill>
              </a:rPr>
              <a:t>Space: dev</a:t>
            </a:r>
          </a:p>
        </p:txBody>
      </p:sp>
      <p:grpSp>
        <p:nvGrpSpPr>
          <p:cNvPr id="9219" name="Group 29"/>
          <p:cNvGrpSpPr>
            <a:grpSpLocks/>
          </p:cNvGrpSpPr>
          <p:nvPr/>
        </p:nvGrpSpPr>
        <p:grpSpPr bwMode="auto">
          <a:xfrm>
            <a:off x="5043488" y="2390776"/>
            <a:ext cx="1143000" cy="962025"/>
            <a:chOff x="768957" y="2009520"/>
            <a:chExt cx="1143000" cy="962280"/>
          </a:xfrm>
        </p:grpSpPr>
        <p:sp>
          <p:nvSpPr>
            <p:cNvPr id="31" name="Rectangle 30"/>
            <p:cNvSpPr/>
            <p:nvPr/>
          </p:nvSpPr>
          <p:spPr>
            <a:xfrm>
              <a:off x="768957" y="2009520"/>
              <a:ext cx="1143000" cy="962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dirty="0">
                  <a:solidFill>
                    <a:schemeClr val="tx1"/>
                  </a:solidFill>
                </a:rPr>
                <a:t>Order</a:t>
              </a:r>
            </a:p>
          </p:txBody>
        </p:sp>
        <p:sp>
          <p:nvSpPr>
            <p:cNvPr id="32" name="Rectangle 31"/>
            <p:cNvSpPr/>
            <p:nvPr/>
          </p:nvSpPr>
          <p:spPr>
            <a:xfrm>
              <a:off x="961044" y="2349335"/>
              <a:ext cx="758825" cy="24136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rPr>
                <a:t>Deploy</a:t>
              </a:r>
            </a:p>
          </p:txBody>
        </p:sp>
      </p:grpSp>
      <p:grpSp>
        <p:nvGrpSpPr>
          <p:cNvPr id="9220" name="Group 32"/>
          <p:cNvGrpSpPr>
            <a:grpSpLocks/>
          </p:cNvGrpSpPr>
          <p:nvPr/>
        </p:nvGrpSpPr>
        <p:grpSpPr bwMode="auto">
          <a:xfrm>
            <a:off x="5043488" y="3686176"/>
            <a:ext cx="1143000" cy="962025"/>
            <a:chOff x="768957" y="3321896"/>
            <a:chExt cx="1143000" cy="962280"/>
          </a:xfrm>
        </p:grpSpPr>
        <p:sp>
          <p:nvSpPr>
            <p:cNvPr id="34" name="Rectangle 33"/>
            <p:cNvSpPr/>
            <p:nvPr/>
          </p:nvSpPr>
          <p:spPr>
            <a:xfrm>
              <a:off x="768957" y="3321896"/>
              <a:ext cx="1143000" cy="962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dirty="0">
                  <a:solidFill>
                    <a:schemeClr val="tx1"/>
                  </a:solidFill>
                </a:rPr>
                <a:t>Catalog</a:t>
              </a:r>
            </a:p>
          </p:txBody>
        </p:sp>
        <p:sp>
          <p:nvSpPr>
            <p:cNvPr id="35" name="Rectangle 34"/>
            <p:cNvSpPr/>
            <p:nvPr/>
          </p:nvSpPr>
          <p:spPr>
            <a:xfrm>
              <a:off x="961044" y="3661711"/>
              <a:ext cx="758825" cy="24136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rPr>
                <a:t>Deploy</a:t>
              </a:r>
            </a:p>
          </p:txBody>
        </p:sp>
      </p:grpSp>
      <p:sp>
        <p:nvSpPr>
          <p:cNvPr id="37" name="Rectangle 36"/>
          <p:cNvSpPr/>
          <p:nvPr/>
        </p:nvSpPr>
        <p:spPr bwMode="auto">
          <a:xfrm>
            <a:off x="5043488" y="4868864"/>
            <a:ext cx="1143000" cy="962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dirty="0">
                <a:solidFill>
                  <a:schemeClr val="tx1"/>
                </a:solidFill>
              </a:rPr>
              <a:t>UI</a:t>
            </a:r>
          </a:p>
        </p:txBody>
      </p:sp>
      <p:sp>
        <p:nvSpPr>
          <p:cNvPr id="38" name="Rectangle 37"/>
          <p:cNvSpPr/>
          <p:nvPr/>
        </p:nvSpPr>
        <p:spPr bwMode="auto">
          <a:xfrm>
            <a:off x="5235575" y="5208589"/>
            <a:ext cx="758825" cy="2413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rPr>
              <a:t>Deploy</a:t>
            </a:r>
          </a:p>
        </p:txBody>
      </p:sp>
      <p:sp>
        <p:nvSpPr>
          <p:cNvPr id="39" name="Rectangle 38"/>
          <p:cNvSpPr/>
          <p:nvPr/>
        </p:nvSpPr>
        <p:spPr bwMode="auto">
          <a:xfrm>
            <a:off x="5081588" y="4307335"/>
            <a:ext cx="1066800" cy="242887"/>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a:solidFill>
                  <a:schemeClr val="tx1"/>
                </a:solidFill>
              </a:rPr>
              <a:t>Functional Test</a:t>
            </a:r>
          </a:p>
        </p:txBody>
      </p:sp>
      <p:sp>
        <p:nvSpPr>
          <p:cNvPr id="3" name="Rectangle 2"/>
          <p:cNvSpPr/>
          <p:nvPr/>
        </p:nvSpPr>
        <p:spPr>
          <a:xfrm>
            <a:off x="2681288" y="1828800"/>
            <a:ext cx="1752600" cy="4191000"/>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cs typeface="Arial" charset="0"/>
            </a:endParaRPr>
          </a:p>
        </p:txBody>
      </p:sp>
      <p:sp>
        <p:nvSpPr>
          <p:cNvPr id="9223" name="Title 1"/>
          <p:cNvSpPr>
            <a:spLocks noGrp="1"/>
          </p:cNvSpPr>
          <p:nvPr>
            <p:ph type="title"/>
          </p:nvPr>
        </p:nvSpPr>
        <p:spPr/>
        <p:txBody>
          <a:bodyPr/>
          <a:lstStyle/>
          <a:p>
            <a:pPr eaLnBrk="1" hangingPunct="1"/>
            <a:r>
              <a:rPr lang="en-US" altLang="en-US"/>
              <a:t>Pipelines and stages</a:t>
            </a:r>
          </a:p>
        </p:txBody>
      </p:sp>
      <p:pic>
        <p:nvPicPr>
          <p:cNvPr id="9224" name="Picture 3"/>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681288" y="1198564"/>
            <a:ext cx="7808912"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25" name="Group 17"/>
          <p:cNvGrpSpPr>
            <a:grpSpLocks/>
          </p:cNvGrpSpPr>
          <p:nvPr/>
        </p:nvGrpSpPr>
        <p:grpSpPr bwMode="auto">
          <a:xfrm>
            <a:off x="2986088" y="2390776"/>
            <a:ext cx="1143000" cy="962025"/>
            <a:chOff x="768957" y="2009520"/>
            <a:chExt cx="1143000" cy="962280"/>
          </a:xfrm>
        </p:grpSpPr>
        <p:sp>
          <p:nvSpPr>
            <p:cNvPr id="5" name="Rectangle 4"/>
            <p:cNvSpPr/>
            <p:nvPr/>
          </p:nvSpPr>
          <p:spPr>
            <a:xfrm>
              <a:off x="768957" y="2009520"/>
              <a:ext cx="1143000" cy="962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dirty="0">
                  <a:solidFill>
                    <a:schemeClr val="tx1"/>
                  </a:solidFill>
                </a:rPr>
                <a:t>Order</a:t>
              </a:r>
            </a:p>
          </p:txBody>
        </p:sp>
        <p:sp>
          <p:nvSpPr>
            <p:cNvPr id="20" name="Rectangle 19"/>
            <p:cNvSpPr/>
            <p:nvPr/>
          </p:nvSpPr>
          <p:spPr>
            <a:xfrm>
              <a:off x="961044" y="2349335"/>
              <a:ext cx="758825" cy="24136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rPr>
                <a:t>Build</a:t>
              </a:r>
            </a:p>
          </p:txBody>
        </p:sp>
      </p:grpSp>
      <p:grpSp>
        <p:nvGrpSpPr>
          <p:cNvPr id="9226" name="Group 18"/>
          <p:cNvGrpSpPr>
            <a:grpSpLocks/>
          </p:cNvGrpSpPr>
          <p:nvPr/>
        </p:nvGrpSpPr>
        <p:grpSpPr bwMode="auto">
          <a:xfrm>
            <a:off x="2986088" y="3686176"/>
            <a:ext cx="1143000" cy="962025"/>
            <a:chOff x="768957" y="3321896"/>
            <a:chExt cx="1143000" cy="962280"/>
          </a:xfrm>
        </p:grpSpPr>
        <p:sp>
          <p:nvSpPr>
            <p:cNvPr id="21" name="Rectangle 20"/>
            <p:cNvSpPr/>
            <p:nvPr/>
          </p:nvSpPr>
          <p:spPr>
            <a:xfrm>
              <a:off x="768957" y="3321896"/>
              <a:ext cx="1143000" cy="962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dirty="0">
                  <a:solidFill>
                    <a:schemeClr val="tx1"/>
                  </a:solidFill>
                </a:rPr>
                <a:t>Catalog</a:t>
              </a:r>
            </a:p>
          </p:txBody>
        </p:sp>
        <p:sp>
          <p:nvSpPr>
            <p:cNvPr id="22" name="Rectangle 21"/>
            <p:cNvSpPr/>
            <p:nvPr/>
          </p:nvSpPr>
          <p:spPr>
            <a:xfrm>
              <a:off x="961044" y="3661711"/>
              <a:ext cx="758825" cy="24136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rPr>
                <a:t>Build</a:t>
              </a:r>
            </a:p>
          </p:txBody>
        </p:sp>
      </p:grpSp>
      <p:sp>
        <p:nvSpPr>
          <p:cNvPr id="23" name="Rectangle 22"/>
          <p:cNvSpPr/>
          <p:nvPr/>
        </p:nvSpPr>
        <p:spPr bwMode="auto">
          <a:xfrm>
            <a:off x="2986088" y="4868864"/>
            <a:ext cx="1143000" cy="962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dirty="0">
                <a:solidFill>
                  <a:schemeClr val="tx1"/>
                </a:solidFill>
              </a:rPr>
              <a:t>UI</a:t>
            </a:r>
          </a:p>
        </p:txBody>
      </p:sp>
      <p:sp>
        <p:nvSpPr>
          <p:cNvPr id="24" name="Rectangle 23"/>
          <p:cNvSpPr/>
          <p:nvPr/>
        </p:nvSpPr>
        <p:spPr bwMode="auto">
          <a:xfrm>
            <a:off x="3178175" y="5208589"/>
            <a:ext cx="758825" cy="2413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rPr>
              <a:t>Build</a:t>
            </a:r>
          </a:p>
        </p:txBody>
      </p:sp>
      <p:sp>
        <p:nvSpPr>
          <p:cNvPr id="25" name="Rectangle 24"/>
          <p:cNvSpPr/>
          <p:nvPr/>
        </p:nvSpPr>
        <p:spPr bwMode="auto">
          <a:xfrm>
            <a:off x="3022600" y="4307336"/>
            <a:ext cx="1069975" cy="242887"/>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a:solidFill>
                  <a:schemeClr val="tx1"/>
                </a:solidFill>
              </a:rPr>
              <a:t>Unit Test</a:t>
            </a:r>
          </a:p>
        </p:txBody>
      </p:sp>
      <p:sp>
        <p:nvSpPr>
          <p:cNvPr id="46" name="Rectangle 45"/>
          <p:cNvSpPr/>
          <p:nvPr/>
        </p:nvSpPr>
        <p:spPr>
          <a:xfrm>
            <a:off x="6719888" y="1828800"/>
            <a:ext cx="1752600" cy="41910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dirty="0">
                <a:solidFill>
                  <a:schemeClr val="tx1"/>
                </a:solidFill>
              </a:rPr>
              <a:t>Space: </a:t>
            </a:r>
            <a:r>
              <a:rPr lang="en-US" dirty="0" err="1">
                <a:solidFill>
                  <a:schemeClr val="tx1"/>
                </a:solidFill>
              </a:rPr>
              <a:t>qa</a:t>
            </a:r>
            <a:endParaRPr lang="en-US" dirty="0">
              <a:solidFill>
                <a:schemeClr val="tx1"/>
              </a:solidFill>
            </a:endParaRPr>
          </a:p>
        </p:txBody>
      </p:sp>
      <p:grpSp>
        <p:nvGrpSpPr>
          <p:cNvPr id="9229" name="Group 49"/>
          <p:cNvGrpSpPr>
            <a:grpSpLocks/>
          </p:cNvGrpSpPr>
          <p:nvPr/>
        </p:nvGrpSpPr>
        <p:grpSpPr bwMode="auto">
          <a:xfrm>
            <a:off x="7024688" y="3686176"/>
            <a:ext cx="1143000" cy="962025"/>
            <a:chOff x="768957" y="3321896"/>
            <a:chExt cx="1143000" cy="962280"/>
          </a:xfrm>
        </p:grpSpPr>
        <p:sp>
          <p:nvSpPr>
            <p:cNvPr id="51" name="Rectangle 50"/>
            <p:cNvSpPr/>
            <p:nvPr/>
          </p:nvSpPr>
          <p:spPr>
            <a:xfrm>
              <a:off x="768957" y="3321896"/>
              <a:ext cx="1143000" cy="962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dirty="0">
                  <a:solidFill>
                    <a:schemeClr val="tx1"/>
                  </a:solidFill>
                </a:rPr>
                <a:t>Catalog</a:t>
              </a:r>
            </a:p>
          </p:txBody>
        </p:sp>
        <p:sp>
          <p:nvSpPr>
            <p:cNvPr id="52" name="Rectangle 51"/>
            <p:cNvSpPr/>
            <p:nvPr/>
          </p:nvSpPr>
          <p:spPr>
            <a:xfrm>
              <a:off x="961044" y="3661711"/>
              <a:ext cx="758825" cy="24136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rPr>
                <a:t>Deploy</a:t>
              </a:r>
            </a:p>
          </p:txBody>
        </p:sp>
      </p:grpSp>
      <p:grpSp>
        <p:nvGrpSpPr>
          <p:cNvPr id="9230" name="Group 52"/>
          <p:cNvGrpSpPr>
            <a:grpSpLocks/>
          </p:cNvGrpSpPr>
          <p:nvPr/>
        </p:nvGrpSpPr>
        <p:grpSpPr bwMode="auto">
          <a:xfrm>
            <a:off x="7024688" y="4868864"/>
            <a:ext cx="1143000" cy="962025"/>
            <a:chOff x="3200400" y="4869180"/>
            <a:chExt cx="1143000" cy="962280"/>
          </a:xfrm>
        </p:grpSpPr>
        <p:sp>
          <p:nvSpPr>
            <p:cNvPr id="54" name="Rectangle 53"/>
            <p:cNvSpPr/>
            <p:nvPr/>
          </p:nvSpPr>
          <p:spPr>
            <a:xfrm>
              <a:off x="3200400" y="4869180"/>
              <a:ext cx="1143000" cy="962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dirty="0">
                  <a:solidFill>
                    <a:schemeClr val="tx1"/>
                  </a:solidFill>
                </a:rPr>
                <a:t>UI</a:t>
              </a:r>
            </a:p>
          </p:txBody>
        </p:sp>
        <p:sp>
          <p:nvSpPr>
            <p:cNvPr id="55" name="Rectangle 54"/>
            <p:cNvSpPr/>
            <p:nvPr/>
          </p:nvSpPr>
          <p:spPr>
            <a:xfrm>
              <a:off x="3392487" y="5208995"/>
              <a:ext cx="758825" cy="24136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rPr>
                <a:t>Deploy</a:t>
              </a:r>
            </a:p>
          </p:txBody>
        </p:sp>
        <p:sp>
          <p:nvSpPr>
            <p:cNvPr id="56" name="Rectangle 55"/>
            <p:cNvSpPr/>
            <p:nvPr/>
          </p:nvSpPr>
          <p:spPr>
            <a:xfrm>
              <a:off x="3238500" y="5548810"/>
              <a:ext cx="1066800" cy="242951"/>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a:solidFill>
                    <a:schemeClr val="tx1"/>
                  </a:solidFill>
                </a:rPr>
                <a:t>Simple Test</a:t>
              </a:r>
            </a:p>
          </p:txBody>
        </p:sp>
      </p:grpSp>
      <p:grpSp>
        <p:nvGrpSpPr>
          <p:cNvPr id="9231" name="Group 7194"/>
          <p:cNvGrpSpPr>
            <a:grpSpLocks/>
          </p:cNvGrpSpPr>
          <p:nvPr/>
        </p:nvGrpSpPr>
        <p:grpSpPr bwMode="auto">
          <a:xfrm>
            <a:off x="7024688" y="2390776"/>
            <a:ext cx="1143000" cy="962025"/>
            <a:chOff x="5334000" y="2390520"/>
            <a:chExt cx="1143000" cy="962280"/>
          </a:xfrm>
        </p:grpSpPr>
        <p:grpSp>
          <p:nvGrpSpPr>
            <p:cNvPr id="9257" name="Group 46"/>
            <p:cNvGrpSpPr>
              <a:grpSpLocks/>
            </p:cNvGrpSpPr>
            <p:nvPr/>
          </p:nvGrpSpPr>
          <p:grpSpPr bwMode="auto">
            <a:xfrm>
              <a:off x="5334000" y="2390520"/>
              <a:ext cx="1143000" cy="962280"/>
              <a:chOff x="768957" y="2009520"/>
              <a:chExt cx="1143000" cy="962280"/>
            </a:xfrm>
          </p:grpSpPr>
          <p:sp>
            <p:nvSpPr>
              <p:cNvPr id="48" name="Rectangle 47"/>
              <p:cNvSpPr/>
              <p:nvPr/>
            </p:nvSpPr>
            <p:spPr>
              <a:xfrm>
                <a:off x="768957" y="2009520"/>
                <a:ext cx="1143000" cy="962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dirty="0">
                    <a:solidFill>
                      <a:schemeClr val="tx1"/>
                    </a:solidFill>
                  </a:rPr>
                  <a:t>Order</a:t>
                </a:r>
              </a:p>
            </p:txBody>
          </p:sp>
          <p:sp>
            <p:nvSpPr>
              <p:cNvPr id="49" name="Rectangle 48"/>
              <p:cNvSpPr/>
              <p:nvPr/>
            </p:nvSpPr>
            <p:spPr>
              <a:xfrm>
                <a:off x="961044" y="2349335"/>
                <a:ext cx="758825" cy="24136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rPr>
                  <a:t>Deploy</a:t>
                </a:r>
              </a:p>
            </p:txBody>
          </p:sp>
        </p:grpSp>
        <p:sp>
          <p:nvSpPr>
            <p:cNvPr id="60" name="Rectangle 59"/>
            <p:cNvSpPr/>
            <p:nvPr/>
          </p:nvSpPr>
          <p:spPr>
            <a:xfrm>
              <a:off x="5381625" y="3035216"/>
              <a:ext cx="1066800" cy="24136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a:solidFill>
                    <a:schemeClr val="tx1"/>
                  </a:solidFill>
                </a:rPr>
                <a:t>Simple Test</a:t>
              </a:r>
            </a:p>
          </p:txBody>
        </p:sp>
      </p:grpSp>
      <p:sp>
        <p:nvSpPr>
          <p:cNvPr id="61" name="Rectangle 60"/>
          <p:cNvSpPr/>
          <p:nvPr/>
        </p:nvSpPr>
        <p:spPr>
          <a:xfrm>
            <a:off x="7062788" y="4340225"/>
            <a:ext cx="1066800" cy="2413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a:solidFill>
                  <a:schemeClr val="tx1"/>
                </a:solidFill>
              </a:rPr>
              <a:t>Simple Test</a:t>
            </a:r>
          </a:p>
        </p:txBody>
      </p:sp>
      <p:sp>
        <p:nvSpPr>
          <p:cNvPr id="62" name="Rectangle 61"/>
          <p:cNvSpPr/>
          <p:nvPr/>
        </p:nvSpPr>
        <p:spPr>
          <a:xfrm>
            <a:off x="8777288" y="1828800"/>
            <a:ext cx="1712912" cy="42672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dirty="0">
                <a:solidFill>
                  <a:schemeClr val="tx1"/>
                </a:solidFill>
              </a:rPr>
              <a:t>Space: prod</a:t>
            </a:r>
          </a:p>
        </p:txBody>
      </p:sp>
      <p:grpSp>
        <p:nvGrpSpPr>
          <p:cNvPr id="9234" name="Group 62"/>
          <p:cNvGrpSpPr>
            <a:grpSpLocks/>
          </p:cNvGrpSpPr>
          <p:nvPr/>
        </p:nvGrpSpPr>
        <p:grpSpPr bwMode="auto">
          <a:xfrm>
            <a:off x="9061450" y="2390776"/>
            <a:ext cx="1143000" cy="962025"/>
            <a:chOff x="768957" y="2009520"/>
            <a:chExt cx="1143000" cy="962280"/>
          </a:xfrm>
        </p:grpSpPr>
        <p:sp>
          <p:nvSpPr>
            <p:cNvPr id="64" name="Rectangle 63"/>
            <p:cNvSpPr/>
            <p:nvPr/>
          </p:nvSpPr>
          <p:spPr>
            <a:xfrm>
              <a:off x="768957" y="2009520"/>
              <a:ext cx="1143000" cy="962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dirty="0">
                  <a:solidFill>
                    <a:schemeClr val="tx1"/>
                  </a:solidFill>
                </a:rPr>
                <a:t>Order</a:t>
              </a:r>
            </a:p>
          </p:txBody>
        </p:sp>
        <p:sp>
          <p:nvSpPr>
            <p:cNvPr id="65" name="Rectangle 64"/>
            <p:cNvSpPr/>
            <p:nvPr/>
          </p:nvSpPr>
          <p:spPr>
            <a:xfrm>
              <a:off x="961045" y="2349335"/>
              <a:ext cx="758825" cy="24136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rPr>
                <a:t>Deploy</a:t>
              </a:r>
            </a:p>
          </p:txBody>
        </p:sp>
      </p:grpSp>
      <p:grpSp>
        <p:nvGrpSpPr>
          <p:cNvPr id="9235" name="Group 65"/>
          <p:cNvGrpSpPr>
            <a:grpSpLocks/>
          </p:cNvGrpSpPr>
          <p:nvPr/>
        </p:nvGrpSpPr>
        <p:grpSpPr bwMode="auto">
          <a:xfrm>
            <a:off x="9061450" y="3686176"/>
            <a:ext cx="1143000" cy="962025"/>
            <a:chOff x="768957" y="3321896"/>
            <a:chExt cx="1143000" cy="962280"/>
          </a:xfrm>
        </p:grpSpPr>
        <p:sp>
          <p:nvSpPr>
            <p:cNvPr id="67" name="Rectangle 66"/>
            <p:cNvSpPr/>
            <p:nvPr/>
          </p:nvSpPr>
          <p:spPr>
            <a:xfrm>
              <a:off x="768957" y="3321896"/>
              <a:ext cx="1143000" cy="962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dirty="0">
                  <a:solidFill>
                    <a:schemeClr val="tx1"/>
                  </a:solidFill>
                </a:rPr>
                <a:t>Catalog</a:t>
              </a:r>
            </a:p>
          </p:txBody>
        </p:sp>
        <p:sp>
          <p:nvSpPr>
            <p:cNvPr id="68" name="Rectangle 67"/>
            <p:cNvSpPr/>
            <p:nvPr/>
          </p:nvSpPr>
          <p:spPr>
            <a:xfrm>
              <a:off x="961045" y="3661711"/>
              <a:ext cx="758825" cy="24136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rPr>
                <a:t>Deploy</a:t>
              </a:r>
            </a:p>
          </p:txBody>
        </p:sp>
      </p:grpSp>
      <p:sp>
        <p:nvSpPr>
          <p:cNvPr id="70" name="Rectangle 69"/>
          <p:cNvSpPr/>
          <p:nvPr/>
        </p:nvSpPr>
        <p:spPr>
          <a:xfrm>
            <a:off x="9061450" y="4868864"/>
            <a:ext cx="1143000" cy="962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dirty="0">
                <a:solidFill>
                  <a:schemeClr val="tx1"/>
                </a:solidFill>
              </a:rPr>
              <a:t>UI</a:t>
            </a:r>
          </a:p>
        </p:txBody>
      </p:sp>
      <p:sp>
        <p:nvSpPr>
          <p:cNvPr id="71" name="Rectangle 70"/>
          <p:cNvSpPr/>
          <p:nvPr/>
        </p:nvSpPr>
        <p:spPr>
          <a:xfrm>
            <a:off x="9253539" y="5208588"/>
            <a:ext cx="758825" cy="2413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rPr>
              <a:t>Deploy</a:t>
            </a:r>
          </a:p>
        </p:txBody>
      </p:sp>
      <p:cxnSp>
        <p:nvCxnSpPr>
          <p:cNvPr id="7176" name="Connector: Elbow 7175"/>
          <p:cNvCxnSpPr/>
          <p:nvPr/>
        </p:nvCxnSpPr>
        <p:spPr>
          <a:xfrm>
            <a:off x="4129088" y="2871788"/>
            <a:ext cx="914400" cy="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7175"/>
          <p:cNvCxnSpPr>
            <a:stCxn id="21" idx="3"/>
            <a:endCxn id="34" idx="1"/>
          </p:cNvCxnSpPr>
          <p:nvPr/>
        </p:nvCxnSpPr>
        <p:spPr>
          <a:xfrm>
            <a:off x="4129088" y="4167188"/>
            <a:ext cx="914400" cy="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or: Elbow 7175"/>
          <p:cNvCxnSpPr>
            <a:stCxn id="23" idx="3"/>
            <a:endCxn id="37" idx="1"/>
          </p:cNvCxnSpPr>
          <p:nvPr/>
        </p:nvCxnSpPr>
        <p:spPr>
          <a:xfrm>
            <a:off x="4129088" y="5349875"/>
            <a:ext cx="914400" cy="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onnector: Elbow 7175"/>
          <p:cNvCxnSpPr/>
          <p:nvPr/>
        </p:nvCxnSpPr>
        <p:spPr>
          <a:xfrm>
            <a:off x="6186488" y="2871788"/>
            <a:ext cx="838200" cy="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nector: Elbow 7175"/>
          <p:cNvCxnSpPr>
            <a:stCxn id="34" idx="3"/>
            <a:endCxn id="51" idx="1"/>
          </p:cNvCxnSpPr>
          <p:nvPr/>
        </p:nvCxnSpPr>
        <p:spPr>
          <a:xfrm>
            <a:off x="6186488" y="4167188"/>
            <a:ext cx="838200" cy="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nector: Elbow 7175"/>
          <p:cNvCxnSpPr>
            <a:stCxn id="37" idx="3"/>
          </p:cNvCxnSpPr>
          <p:nvPr/>
        </p:nvCxnSpPr>
        <p:spPr>
          <a:xfrm>
            <a:off x="6186489" y="5349875"/>
            <a:ext cx="1030287" cy="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nector: Elbow 7175"/>
          <p:cNvCxnSpPr/>
          <p:nvPr/>
        </p:nvCxnSpPr>
        <p:spPr>
          <a:xfrm>
            <a:off x="8167688" y="2871788"/>
            <a:ext cx="893762" cy="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7175"/>
          <p:cNvCxnSpPr>
            <a:stCxn id="51" idx="3"/>
            <a:endCxn id="67" idx="1"/>
          </p:cNvCxnSpPr>
          <p:nvPr/>
        </p:nvCxnSpPr>
        <p:spPr>
          <a:xfrm>
            <a:off x="8167688" y="4167188"/>
            <a:ext cx="893762" cy="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Connector: Elbow 7175"/>
          <p:cNvCxnSpPr>
            <a:stCxn id="54" idx="3"/>
            <a:endCxn id="70" idx="1"/>
          </p:cNvCxnSpPr>
          <p:nvPr/>
        </p:nvCxnSpPr>
        <p:spPr>
          <a:xfrm>
            <a:off x="8167688" y="5349875"/>
            <a:ext cx="893762" cy="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199" name="Flowchart: Magnetic Disk 7198"/>
          <p:cNvSpPr/>
          <p:nvPr/>
        </p:nvSpPr>
        <p:spPr>
          <a:xfrm>
            <a:off x="1527104" y="2681288"/>
            <a:ext cx="914400" cy="3810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rPr>
              <a:t>SCM</a:t>
            </a:r>
          </a:p>
        </p:txBody>
      </p:sp>
      <p:sp>
        <p:nvSpPr>
          <p:cNvPr id="116" name="Flowchart: Magnetic Disk 115"/>
          <p:cNvSpPr/>
          <p:nvPr/>
        </p:nvSpPr>
        <p:spPr>
          <a:xfrm>
            <a:off x="1527104" y="3962400"/>
            <a:ext cx="914400" cy="3810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rPr>
              <a:t>SCM</a:t>
            </a:r>
          </a:p>
        </p:txBody>
      </p:sp>
      <p:sp>
        <p:nvSpPr>
          <p:cNvPr id="117" name="Flowchart: Magnetic Disk 116"/>
          <p:cNvSpPr/>
          <p:nvPr/>
        </p:nvSpPr>
        <p:spPr>
          <a:xfrm>
            <a:off x="1527104" y="5181600"/>
            <a:ext cx="914400" cy="3810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rPr>
              <a:t>SCM</a:t>
            </a:r>
          </a:p>
        </p:txBody>
      </p:sp>
      <p:cxnSp>
        <p:nvCxnSpPr>
          <p:cNvPr id="118" name="Connector: Elbow 7175"/>
          <p:cNvCxnSpPr/>
          <p:nvPr/>
        </p:nvCxnSpPr>
        <p:spPr>
          <a:xfrm>
            <a:off x="2441504" y="2871788"/>
            <a:ext cx="544584" cy="1"/>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7175"/>
          <p:cNvCxnSpPr>
            <a:stCxn id="116" idx="4"/>
            <a:endCxn id="21" idx="1"/>
          </p:cNvCxnSpPr>
          <p:nvPr/>
        </p:nvCxnSpPr>
        <p:spPr>
          <a:xfrm>
            <a:off x="2441504" y="4152900"/>
            <a:ext cx="544584" cy="14289"/>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Connector: Elbow 7175"/>
          <p:cNvCxnSpPr>
            <a:stCxn id="117" idx="4"/>
            <a:endCxn id="23" idx="1"/>
          </p:cNvCxnSpPr>
          <p:nvPr/>
        </p:nvCxnSpPr>
        <p:spPr>
          <a:xfrm flipV="1">
            <a:off x="2441504" y="5349877"/>
            <a:ext cx="544584" cy="22223"/>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2"/>
          </p:nvPr>
        </p:nvSpPr>
        <p:spPr/>
        <p:txBody>
          <a:bodyPr/>
          <a:lstStyle/>
          <a:p>
            <a:fld id="{C1C5E7EB-CB9A-4BC0-90B6-9B1F10F24A5F}" type="datetime1">
              <a:rPr lang="en-US" smtClean="0"/>
              <a:t>3/22/2017</a:t>
            </a:fld>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79</a:t>
            </a:fld>
            <a:endParaRPr lang="en-US" dirty="0"/>
          </a:p>
        </p:txBody>
      </p:sp>
    </p:spTree>
    <p:extLst>
      <p:ext uri="{BB962C8B-B14F-4D97-AF65-F5344CB8AC3E}">
        <p14:creationId xmlns:p14="http://schemas.microsoft.com/office/powerpoint/2010/main" val="36697821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4A8A213-8E92-D94A-82D7-8578C89CAF17}" type="slidenum">
              <a:rPr kumimoji="0" lang="en-US" sz="1200" b="0" i="0" u="none" strike="noStrike" kern="1200" cap="none" spc="0" normalizeH="0" baseline="0" noProof="0" smtClean="0">
                <a:ln>
                  <a:noFill/>
                </a:ln>
                <a:solidFill>
                  <a:srgbClr val="655A5B"/>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srgbClr val="655A5B"/>
              </a:solidFill>
              <a:effectLst/>
              <a:uLnTx/>
              <a:uFillTx/>
              <a:latin typeface="Arial"/>
              <a:ea typeface="+mn-ea"/>
              <a:cs typeface="+mn-cs"/>
            </a:endParaRPr>
          </a:p>
        </p:txBody>
      </p:sp>
      <p:sp>
        <p:nvSpPr>
          <p:cNvPr id="6" name="Date Placeholder 5"/>
          <p:cNvSpPr>
            <a:spLocks noGrp="1"/>
          </p:cNvSpPr>
          <p:nvPr>
            <p:ph type="dt" sz="half" idx="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D911897-AAF5-9F48-8CFE-C7A0C3E8F556}" type="datetime1">
              <a:rPr kumimoji="0" lang="en-US" sz="1200" b="0" i="0" u="none" strike="noStrike" kern="1200" cap="none" spc="0" normalizeH="0" baseline="0" noProof="0" smtClean="0">
                <a:ln>
                  <a:noFill/>
                </a:ln>
                <a:solidFill>
                  <a:srgbClr val="655A5B"/>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3/22/2017</a:t>
            </a:fld>
            <a:endParaRPr kumimoji="0" lang="en-US" sz="1200" b="0" i="0" u="none" strike="noStrike" kern="1200" cap="none" spc="0" normalizeH="0" baseline="0" noProof="0" dirty="0">
              <a:ln>
                <a:noFill/>
              </a:ln>
              <a:solidFill>
                <a:srgbClr val="655A5B"/>
              </a:solidFill>
              <a:effectLst/>
              <a:uLnTx/>
              <a:uFillTx/>
              <a:latin typeface="Arial"/>
              <a:ea typeface="+mn-ea"/>
              <a:cs typeface="+mn-cs"/>
            </a:endParaRPr>
          </a:p>
        </p:txBody>
      </p:sp>
      <p:sp>
        <p:nvSpPr>
          <p:cNvPr id="7" name="Rectangle 6"/>
          <p:cNvSpPr/>
          <p:nvPr/>
        </p:nvSpPr>
        <p:spPr>
          <a:xfrm>
            <a:off x="6015039" y="0"/>
            <a:ext cx="6176961" cy="6858000"/>
          </a:xfrm>
          <a:prstGeom prst="rect">
            <a:avLst/>
          </a:prstGeom>
          <a:solidFill>
            <a:schemeClr val="bg1">
              <a:lumMod val="95000"/>
            </a:schemeClr>
          </a:solidFill>
          <a:ln>
            <a:no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2" name="Title 1"/>
          <p:cNvSpPr txBox="1">
            <a:spLocks/>
          </p:cNvSpPr>
          <p:nvPr/>
        </p:nvSpPr>
        <p:spPr bwMode="auto">
          <a:xfrm>
            <a:off x="69354" y="157757"/>
            <a:ext cx="5934122" cy="66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vert="horz" wrap="square" lIns="65022" tIns="65022" rIns="65022" bIns="65022" numCol="1" anchor="ctr" anchorCtr="0" compatLnSpc="1">
            <a:prstTxWarp prst="textNoShape">
              <a:avLst/>
            </a:prstTxWarp>
          </a:bodyPr>
          <a:lstStyle>
            <a:lvl1pPr algn="ctr" rtl="0" eaLnBrk="0" fontAlgn="base" hangingPunct="0">
              <a:spcBef>
                <a:spcPct val="0"/>
              </a:spcBef>
              <a:spcAft>
                <a:spcPct val="0"/>
              </a:spcAft>
              <a:defRPr sz="4400">
                <a:solidFill>
                  <a:srgbClr val="595959"/>
                </a:solidFill>
                <a:latin typeface="Helvetica Neue Medium"/>
                <a:ea typeface="Helvetica Neue Medium"/>
                <a:cs typeface="Helvetica Neue Medium"/>
                <a:sym typeface="Helvetica Neue Medium"/>
              </a:defRPr>
            </a:lvl1pPr>
            <a:lvl2pPr algn="ctr" rtl="0" eaLnBrk="0" fontAlgn="base" hangingPunct="0">
              <a:spcBef>
                <a:spcPct val="0"/>
              </a:spcBef>
              <a:spcAft>
                <a:spcPct val="0"/>
              </a:spcAft>
              <a:defRPr sz="4400">
                <a:solidFill>
                  <a:srgbClr val="595959"/>
                </a:solidFill>
                <a:latin typeface="Helvetica Neue Medium"/>
                <a:ea typeface="Helvetica Neue Medium"/>
                <a:cs typeface="Helvetica Neue Medium"/>
                <a:sym typeface="Helvetica Neue Medium"/>
              </a:defRPr>
            </a:lvl2pPr>
            <a:lvl3pPr algn="ctr" rtl="0" eaLnBrk="0" fontAlgn="base" hangingPunct="0">
              <a:spcBef>
                <a:spcPct val="0"/>
              </a:spcBef>
              <a:spcAft>
                <a:spcPct val="0"/>
              </a:spcAft>
              <a:defRPr sz="4400">
                <a:solidFill>
                  <a:srgbClr val="595959"/>
                </a:solidFill>
                <a:latin typeface="Helvetica Neue Medium"/>
                <a:ea typeface="Helvetica Neue Medium"/>
                <a:cs typeface="Helvetica Neue Medium"/>
                <a:sym typeface="Helvetica Neue Medium"/>
              </a:defRPr>
            </a:lvl3pPr>
            <a:lvl4pPr algn="ctr" rtl="0" eaLnBrk="0" fontAlgn="base" hangingPunct="0">
              <a:spcBef>
                <a:spcPct val="0"/>
              </a:spcBef>
              <a:spcAft>
                <a:spcPct val="0"/>
              </a:spcAft>
              <a:defRPr sz="4400">
                <a:solidFill>
                  <a:srgbClr val="595959"/>
                </a:solidFill>
                <a:latin typeface="Helvetica Neue Medium"/>
                <a:ea typeface="Helvetica Neue Medium"/>
                <a:cs typeface="Helvetica Neue Medium"/>
                <a:sym typeface="Helvetica Neue Medium"/>
              </a:defRPr>
            </a:lvl4pPr>
            <a:lvl5pPr algn="ctr" rtl="0" eaLnBrk="0" fontAlgn="base" hangingPunct="0">
              <a:spcBef>
                <a:spcPct val="0"/>
              </a:spcBef>
              <a:spcAft>
                <a:spcPct val="0"/>
              </a:spcAft>
              <a:defRPr sz="4400">
                <a:solidFill>
                  <a:srgbClr val="595959"/>
                </a:solidFill>
                <a:latin typeface="Helvetica Neue Medium"/>
                <a:ea typeface="Helvetica Neue Medium"/>
                <a:cs typeface="Helvetica Neue Medium"/>
                <a:sym typeface="Helvetica Neue Medium"/>
              </a:defRPr>
            </a:lvl5pPr>
            <a:lvl6pPr>
              <a:defRPr sz="4400">
                <a:solidFill>
                  <a:srgbClr val="595959"/>
                </a:solidFill>
                <a:latin typeface="Helvetica Neue Medium"/>
                <a:ea typeface="Helvetica Neue Medium"/>
                <a:cs typeface="Helvetica Neue Medium"/>
                <a:sym typeface="Helvetica Neue Medium"/>
              </a:defRPr>
            </a:lvl6pPr>
            <a:lvl7pPr>
              <a:defRPr sz="4400">
                <a:solidFill>
                  <a:srgbClr val="595959"/>
                </a:solidFill>
                <a:latin typeface="Helvetica Neue Medium"/>
                <a:ea typeface="Helvetica Neue Medium"/>
                <a:cs typeface="Helvetica Neue Medium"/>
                <a:sym typeface="Helvetica Neue Medium"/>
              </a:defRPr>
            </a:lvl7pPr>
            <a:lvl8pPr>
              <a:defRPr sz="4400">
                <a:solidFill>
                  <a:srgbClr val="595959"/>
                </a:solidFill>
                <a:latin typeface="Helvetica Neue Medium"/>
                <a:ea typeface="Helvetica Neue Medium"/>
                <a:cs typeface="Helvetica Neue Medium"/>
                <a:sym typeface="Helvetica Neue Medium"/>
              </a:defRPr>
            </a:lvl8pPr>
            <a:lvl9pPr>
              <a:defRPr sz="4400">
                <a:solidFill>
                  <a:srgbClr val="595959"/>
                </a:solidFill>
                <a:latin typeface="Helvetica Neue Medium"/>
                <a:ea typeface="Helvetica Neue Medium"/>
                <a:cs typeface="Helvetica Neue Medium"/>
                <a:sym typeface="Helvetica Neue Medium"/>
              </a:defRPr>
            </a:lvl9pPr>
          </a:lstStyle>
          <a:p>
            <a:pPr lvl="0">
              <a:defRPr/>
            </a:pPr>
            <a:r>
              <a:rPr lang="en-US" altLang="en-US" sz="2200" b="1" kern="0" dirty="0">
                <a:solidFill>
                  <a:srgbClr val="002060"/>
                </a:solidFill>
                <a:latin typeface="Arial"/>
              </a:rPr>
              <a:t>Jump-start your digital transformation with a DevOps Workshop!</a:t>
            </a:r>
          </a:p>
        </p:txBody>
      </p:sp>
      <p:graphicFrame>
        <p:nvGraphicFramePr>
          <p:cNvPr id="18" name="Table 17"/>
          <p:cNvGraphicFramePr>
            <a:graphicFrameLocks noGrp="1"/>
          </p:cNvGraphicFramePr>
          <p:nvPr>
            <p:extLst/>
          </p:nvPr>
        </p:nvGraphicFramePr>
        <p:xfrm>
          <a:off x="6038166" y="647392"/>
          <a:ext cx="6165397" cy="5073962"/>
        </p:xfrm>
        <a:graphic>
          <a:graphicData uri="http://schemas.openxmlformats.org/drawingml/2006/table">
            <a:tbl>
              <a:tblPr firstRow="1" bandRow="1">
                <a:tableStyleId>{FABFCF23-3B69-468F-B69F-88F6DE6A72F2}</a:tableStyleId>
              </a:tblPr>
              <a:tblGrid>
                <a:gridCol w="1021889">
                  <a:extLst>
                    <a:ext uri="{9D8B030D-6E8A-4147-A177-3AD203B41FA5}">
                      <a16:colId xmlns:a16="http://schemas.microsoft.com/office/drawing/2014/main" xmlns="" val="20000"/>
                    </a:ext>
                  </a:extLst>
                </a:gridCol>
                <a:gridCol w="817511">
                  <a:extLst>
                    <a:ext uri="{9D8B030D-6E8A-4147-A177-3AD203B41FA5}">
                      <a16:colId xmlns:a16="http://schemas.microsoft.com/office/drawing/2014/main" xmlns="" val="2759262597"/>
                    </a:ext>
                  </a:extLst>
                </a:gridCol>
                <a:gridCol w="2826293">
                  <a:extLst>
                    <a:ext uri="{9D8B030D-6E8A-4147-A177-3AD203B41FA5}">
                      <a16:colId xmlns:a16="http://schemas.microsoft.com/office/drawing/2014/main" xmlns="" val="20003"/>
                    </a:ext>
                  </a:extLst>
                </a:gridCol>
                <a:gridCol w="1499704">
                  <a:extLst>
                    <a:ext uri="{9D8B030D-6E8A-4147-A177-3AD203B41FA5}">
                      <a16:colId xmlns:a16="http://schemas.microsoft.com/office/drawing/2014/main" xmlns="" val="2762746490"/>
                    </a:ext>
                  </a:extLst>
                </a:gridCol>
              </a:tblGrid>
              <a:tr h="24144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u="none" strike="noStrike" kern="1200" cap="none" spc="0" normalizeH="0" baseline="0" dirty="0">
                          <a:ln>
                            <a:noFill/>
                          </a:ln>
                          <a:effectLst/>
                          <a:uLnTx/>
                          <a:uFillTx/>
                        </a:rPr>
                        <a:t>Day and Date</a:t>
                      </a:r>
                      <a:endParaRPr kumimoji="0" lang="en-US" sz="1050" b="1" i="0" u="none" strike="noStrike" kern="1200" cap="none" spc="0" normalizeH="0" baseline="0" dirty="0">
                        <a:ln>
                          <a:noFill/>
                        </a:ln>
                        <a:solidFill>
                          <a:schemeClr val="tx1"/>
                        </a:solidFill>
                        <a:effectLst/>
                        <a:uLnTx/>
                        <a:uFillTx/>
                        <a:latin typeface="+mn-lt"/>
                        <a:ea typeface="+mn-ea"/>
                        <a:cs typeface="+mn-cs"/>
                      </a:endParaRPr>
                    </a:p>
                  </a:txBody>
                  <a:tcPr marL="60960" marR="60960" marT="31979" marB="3197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u="none" strike="noStrike" kern="1200" cap="none" spc="0" normalizeH="0" baseline="0" dirty="0">
                          <a:ln>
                            <a:noFill/>
                          </a:ln>
                          <a:effectLst/>
                          <a:uLnTx/>
                          <a:uFillTx/>
                        </a:rPr>
                        <a:t>Start Time</a:t>
                      </a:r>
                      <a:endParaRPr kumimoji="0" lang="en-US" sz="1050" b="1" i="0" u="none" strike="noStrike" kern="1200" cap="none" spc="0" normalizeH="0" baseline="0" dirty="0">
                        <a:ln>
                          <a:noFill/>
                        </a:ln>
                        <a:solidFill>
                          <a:schemeClr val="tx1"/>
                        </a:solidFill>
                        <a:effectLst/>
                        <a:uLnTx/>
                        <a:uFillTx/>
                        <a:latin typeface="+mn-lt"/>
                        <a:ea typeface="+mn-ea"/>
                        <a:cs typeface="+mn-cs"/>
                      </a:endParaRPr>
                    </a:p>
                  </a:txBody>
                  <a:tcPr marL="60960" marR="60960" marT="31979" marB="3197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u="none" strike="noStrike" kern="1200" cap="none" spc="0" normalizeH="0" baseline="0" noProof="0" dirty="0">
                          <a:ln>
                            <a:noFill/>
                          </a:ln>
                          <a:effectLst/>
                          <a:uLnTx/>
                          <a:uFillTx/>
                        </a:rPr>
                        <a:t>Workshop Title</a:t>
                      </a:r>
                      <a:endParaRPr kumimoji="0" lang="en-US" sz="1050" b="1" i="0" u="none" strike="noStrike" kern="1200" cap="none" spc="0" normalizeH="0" baseline="0" noProof="0" dirty="0">
                        <a:ln>
                          <a:noFill/>
                        </a:ln>
                        <a:solidFill>
                          <a:schemeClr val="tx1"/>
                        </a:solidFill>
                        <a:effectLst/>
                        <a:uLnTx/>
                        <a:uFillTx/>
                        <a:latin typeface="+mn-lt"/>
                        <a:ea typeface="+mn-ea"/>
                        <a:cs typeface="+mn-cs"/>
                      </a:endParaRPr>
                    </a:p>
                  </a:txBody>
                  <a:tcPr marL="60960" marR="60960" marT="31979" marB="3197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u="none" strike="noStrike" kern="1200" cap="none" spc="0" normalizeH="0" baseline="0" noProof="0" dirty="0">
                          <a:ln>
                            <a:noFill/>
                          </a:ln>
                          <a:effectLst/>
                          <a:uLnTx/>
                          <a:uFillTx/>
                        </a:rPr>
                        <a:t>Facilitators</a:t>
                      </a:r>
                      <a:endParaRPr kumimoji="0" lang="en-US" sz="1050" b="1" i="0" u="none" strike="noStrike" kern="1200" cap="none" spc="0" normalizeH="0" baseline="0" noProof="0" dirty="0">
                        <a:ln>
                          <a:noFill/>
                        </a:ln>
                        <a:solidFill>
                          <a:schemeClr val="tx1"/>
                        </a:solidFill>
                        <a:effectLst/>
                        <a:uLnTx/>
                        <a:uFillTx/>
                        <a:latin typeface="+mn-lt"/>
                        <a:ea typeface="+mn-ea"/>
                        <a:cs typeface="+mn-cs"/>
                      </a:endParaRPr>
                    </a:p>
                  </a:txBody>
                  <a:tcPr marL="60960" marR="60960" marT="31979" marB="31979" anchor="ctr"/>
                </a:tc>
                <a:extLst>
                  <a:ext uri="{0D108BD9-81ED-4DB2-BD59-A6C34878D82A}">
                    <a16:rowId xmlns:a16="http://schemas.microsoft.com/office/drawing/2014/main" xmlns="" val="10000"/>
                  </a:ext>
                </a:extLst>
              </a:tr>
              <a:tr h="4357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u="none" strike="noStrike" kern="1200" cap="none" spc="0" normalizeH="0" baseline="0" dirty="0">
                          <a:ln>
                            <a:noFill/>
                          </a:ln>
                          <a:effectLst/>
                          <a:uLnTx/>
                          <a:uFillTx/>
                        </a:rPr>
                        <a:t>Mon, Mar 20</a:t>
                      </a:r>
                      <a:endParaRPr kumimoji="0" lang="en-US" sz="1050" b="0" i="0" u="none" strike="noStrike" kern="1200" cap="none" spc="0" normalizeH="0" baseline="0" dirty="0">
                        <a:ln>
                          <a:noFill/>
                        </a:ln>
                        <a:solidFill>
                          <a:schemeClr val="tx1"/>
                        </a:solidFill>
                        <a:effectLst/>
                        <a:uLnTx/>
                        <a:uFillTx/>
                        <a:latin typeface="+mn-lt"/>
                        <a:ea typeface="+mn-ea"/>
                        <a:cs typeface="+mn-cs"/>
                      </a:endParaRPr>
                    </a:p>
                  </a:txBody>
                  <a:tcPr marT="45717" marB="45717"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u="none" strike="noStrike" kern="1200" cap="none" spc="0" normalizeH="0" baseline="0" dirty="0">
                          <a:ln>
                            <a:noFill/>
                          </a:ln>
                          <a:effectLst/>
                          <a:uLnTx/>
                          <a:uFillTx/>
                        </a:rPr>
                        <a:t>3:30 pm</a:t>
                      </a:r>
                      <a:endParaRPr kumimoji="0" lang="en-US" sz="1050" b="0" i="0" u="none" strike="noStrike" kern="1200" cap="none" spc="0" normalizeH="0" baseline="0" dirty="0">
                        <a:ln>
                          <a:noFill/>
                        </a:ln>
                        <a:solidFill>
                          <a:schemeClr val="tx1"/>
                        </a:solidFill>
                        <a:effectLst/>
                        <a:uLnTx/>
                        <a:uFillTx/>
                        <a:latin typeface="+mn-lt"/>
                        <a:ea typeface="+mn-ea"/>
                        <a:cs typeface="+mn-cs"/>
                      </a:endParaRPr>
                    </a:p>
                  </a:txBody>
                  <a:tcPr marT="45717" marB="45717"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u="none" strike="noStrike" kern="1200" cap="none" spc="0" normalizeH="0" baseline="0" noProof="0" dirty="0">
                          <a:ln>
                            <a:noFill/>
                          </a:ln>
                          <a:effectLst/>
                          <a:uLnTx/>
                          <a:uFillTx/>
                        </a:rPr>
                        <a:t>Apply Design Thinking to Accelerate DevOps</a:t>
                      </a:r>
                      <a:endParaRPr kumimoji="0" lang="en-US" sz="1050" b="0" i="0" u="none" strike="noStrike" kern="1200" cap="none" spc="0" normalizeH="0" baseline="0" noProof="0" dirty="0">
                        <a:ln>
                          <a:noFill/>
                        </a:ln>
                        <a:solidFill>
                          <a:srgbClr val="000000"/>
                        </a:solidFill>
                        <a:effectLst/>
                        <a:uLnTx/>
                        <a:uFillTx/>
                        <a:latin typeface="+mn-lt"/>
                        <a:ea typeface="+mn-ea"/>
                        <a:cs typeface="Arial" pitchFamily="34" charset="0"/>
                      </a:endParaRPr>
                    </a:p>
                  </a:txBody>
                  <a:tcPr marT="45717" marB="45717"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Sarah Plantenberg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Chris </a:t>
                      </a:r>
                      <a:r>
                        <a:rPr lang="en-US" sz="1050" dirty="0" err="1"/>
                        <a:t>Lazzaro</a:t>
                      </a:r>
                      <a:endParaRPr lang="en-US" sz="1050" b="0" dirty="0">
                        <a:solidFill>
                          <a:schemeClr val="tx1"/>
                        </a:solidFill>
                      </a:endParaRPr>
                    </a:p>
                  </a:txBody>
                  <a:tcPr marT="45717" marB="45717" anchor="ctr"/>
                </a:tc>
                <a:extLst>
                  <a:ext uri="{0D108BD9-81ED-4DB2-BD59-A6C34878D82A}">
                    <a16:rowId xmlns:a16="http://schemas.microsoft.com/office/drawing/2014/main" xmlns="" val="10001"/>
                  </a:ext>
                </a:extLst>
              </a:tr>
              <a:tr h="4357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u="none" strike="noStrike" kern="1200" cap="none" spc="0" normalizeH="0" baseline="0" dirty="0">
                          <a:ln>
                            <a:noFill/>
                          </a:ln>
                          <a:effectLst/>
                          <a:uLnTx/>
                          <a:uFillTx/>
                        </a:rPr>
                        <a:t>Tue, Mar 21</a:t>
                      </a:r>
                      <a:endParaRPr kumimoji="0" lang="en-US" sz="1050" b="0" i="0" u="none" strike="noStrike" kern="1200" cap="none" spc="0" normalizeH="0" baseline="0" dirty="0">
                        <a:ln>
                          <a:noFill/>
                        </a:ln>
                        <a:solidFill>
                          <a:schemeClr val="tx1"/>
                        </a:solidFill>
                        <a:effectLst/>
                        <a:uLnTx/>
                        <a:uFillTx/>
                        <a:latin typeface="+mn-lt"/>
                        <a:ea typeface="+mn-ea"/>
                        <a:cs typeface="+mn-cs"/>
                      </a:endParaRPr>
                    </a:p>
                  </a:txBody>
                  <a:tcPr marT="45717" marB="45717"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u="none" strike="noStrike" kern="1200" cap="none" spc="0" normalizeH="0" baseline="0" dirty="0">
                          <a:ln>
                            <a:noFill/>
                          </a:ln>
                          <a:effectLst/>
                          <a:uLnTx/>
                          <a:uFillTx/>
                        </a:rPr>
                        <a:t>11:30 am</a:t>
                      </a:r>
                      <a:endParaRPr kumimoji="0" lang="en-US" sz="1050" b="0" i="0" u="none" strike="noStrike" kern="1200" cap="none" spc="0" normalizeH="0" baseline="0" dirty="0">
                        <a:ln>
                          <a:noFill/>
                        </a:ln>
                        <a:solidFill>
                          <a:schemeClr val="tx1"/>
                        </a:solidFill>
                        <a:effectLst/>
                        <a:uLnTx/>
                        <a:uFillTx/>
                        <a:latin typeface="+mn-lt"/>
                        <a:ea typeface="+mn-ea"/>
                        <a:cs typeface="+mn-cs"/>
                      </a:endParaRPr>
                    </a:p>
                  </a:txBody>
                  <a:tcPr marT="45717" marB="45717"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u="none" strike="noStrike" kern="1200" cap="none" spc="0" normalizeH="0" baseline="0" noProof="0" dirty="0">
                          <a:ln>
                            <a:noFill/>
                          </a:ln>
                          <a:effectLst/>
                          <a:uLnTx/>
                          <a:uFillTx/>
                        </a:rPr>
                        <a:t>Hold Your Horses or Let Them Run Wild? A Financial Institution’s DevOps Journey</a:t>
                      </a:r>
                      <a:endParaRPr kumimoji="0" lang="en-US" sz="1050" b="0" u="none" strike="noStrike" kern="1200" cap="none" spc="0" normalizeH="0" baseline="0" noProof="0" dirty="0">
                        <a:ln>
                          <a:noFill/>
                        </a:ln>
                        <a:solidFill>
                          <a:schemeClr val="tx1"/>
                        </a:solidFill>
                        <a:effectLst/>
                        <a:uLnTx/>
                        <a:uFillTx/>
                        <a:latin typeface="+mn-lt"/>
                        <a:cs typeface="Arial" pitchFamily="34" charset="0"/>
                      </a:endParaRPr>
                    </a:p>
                  </a:txBody>
                  <a:tcPr marT="45717" marB="45717" anchor="ctr"/>
                </a:tc>
                <a:tc>
                  <a:txBody>
                    <a:bodyPr/>
                    <a:lstStyle/>
                    <a:p>
                      <a:r>
                        <a:rPr lang="en-US" sz="1050" dirty="0"/>
                        <a:t>Peter </a:t>
                      </a:r>
                      <a:r>
                        <a:rPr lang="en-US" sz="1050" dirty="0" err="1"/>
                        <a:t>Eeles</a:t>
                      </a:r>
                      <a:endParaRPr lang="en-US" sz="1050" dirty="0"/>
                    </a:p>
                    <a:p>
                      <a:r>
                        <a:rPr lang="en-US" sz="1050" dirty="0"/>
                        <a:t>David Zimmerman</a:t>
                      </a:r>
                      <a:endParaRPr lang="en-US" sz="1050" b="0" dirty="0">
                        <a:solidFill>
                          <a:schemeClr val="tx1"/>
                        </a:solidFill>
                      </a:endParaRPr>
                    </a:p>
                  </a:txBody>
                  <a:tcPr marT="45717" marB="45717" anchor="ctr"/>
                </a:tc>
                <a:extLst>
                  <a:ext uri="{0D108BD9-81ED-4DB2-BD59-A6C34878D82A}">
                    <a16:rowId xmlns:a16="http://schemas.microsoft.com/office/drawing/2014/main" xmlns="" val="10002"/>
                  </a:ext>
                </a:extLst>
              </a:tr>
              <a:tr h="4357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u="none" strike="noStrike" kern="1200" cap="none" spc="0" normalizeH="0" baseline="0" dirty="0">
                          <a:ln>
                            <a:noFill/>
                          </a:ln>
                          <a:effectLst/>
                          <a:uLnTx/>
                          <a:uFillTx/>
                        </a:rPr>
                        <a:t>Tue, Mar 21</a:t>
                      </a:r>
                      <a:endParaRPr kumimoji="0" lang="en-US" sz="1050" b="0" i="0" u="none" strike="noStrike" kern="1200" cap="none" spc="0" normalizeH="0" baseline="0" noProof="0" dirty="0">
                        <a:ln>
                          <a:noFill/>
                        </a:ln>
                        <a:solidFill>
                          <a:schemeClr val="tx1"/>
                        </a:solidFill>
                        <a:effectLst/>
                        <a:uLnTx/>
                        <a:uFillTx/>
                        <a:latin typeface="+mn-lt"/>
                        <a:ea typeface="+mn-ea"/>
                        <a:cs typeface="+mn-cs"/>
                      </a:endParaRPr>
                    </a:p>
                  </a:txBody>
                  <a:tcPr marT="45717" marB="45717"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u="none" strike="noStrike" kern="1200" cap="none" spc="0" normalizeH="0" baseline="0" dirty="0">
                          <a:ln>
                            <a:noFill/>
                          </a:ln>
                          <a:effectLst/>
                          <a:uLnTx/>
                          <a:uFillTx/>
                        </a:rPr>
                        <a:t>2:15 pm</a:t>
                      </a:r>
                      <a:endParaRPr kumimoji="0" lang="en-US" sz="1050" b="0" i="0" u="none" strike="noStrike" kern="1200" cap="none" spc="0" normalizeH="0" baseline="0" noProof="0" dirty="0">
                        <a:ln>
                          <a:noFill/>
                        </a:ln>
                        <a:solidFill>
                          <a:schemeClr val="tx1"/>
                        </a:solidFill>
                        <a:effectLst/>
                        <a:uLnTx/>
                        <a:uFillTx/>
                        <a:latin typeface="+mn-lt"/>
                        <a:ea typeface="+mn-ea"/>
                        <a:cs typeface="+mn-cs"/>
                      </a:endParaRPr>
                    </a:p>
                  </a:txBody>
                  <a:tcPr marT="45717" marB="45717"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u="none" strike="noStrike" kern="1200" cap="none" spc="0" normalizeH="0" baseline="0" noProof="0" dirty="0">
                          <a:ln>
                            <a:noFill/>
                          </a:ln>
                          <a:effectLst/>
                          <a:uLnTx/>
                          <a:uFillTx/>
                        </a:rPr>
                        <a:t>Get on the Bandwagon for Digital Transformation with DevOps</a:t>
                      </a:r>
                      <a:endParaRPr kumimoji="0" lang="en-US" sz="1050" b="0" u="none" strike="noStrike" kern="1200" cap="none" spc="0" normalizeH="0" baseline="0" noProof="0" dirty="0">
                        <a:ln>
                          <a:noFill/>
                        </a:ln>
                        <a:solidFill>
                          <a:schemeClr val="tx1"/>
                        </a:solidFill>
                        <a:effectLst/>
                        <a:uLnTx/>
                        <a:uFillTx/>
                        <a:latin typeface="+mn-lt"/>
                        <a:ea typeface="+mn-ea"/>
                        <a:cs typeface="Arial" pitchFamily="34" charset="0"/>
                      </a:endParaRPr>
                    </a:p>
                  </a:txBody>
                  <a:tcPr marT="45717" marB="45717"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Sanjeev Sharma</a:t>
                      </a:r>
                      <a:endParaRPr lang="en-US" sz="1050" b="0" dirty="0">
                        <a:solidFill>
                          <a:schemeClr val="tx1"/>
                        </a:solidFill>
                      </a:endParaRPr>
                    </a:p>
                  </a:txBody>
                  <a:tcPr marT="45717" marB="45717" anchor="ctr"/>
                </a:tc>
                <a:extLst>
                  <a:ext uri="{0D108BD9-81ED-4DB2-BD59-A6C34878D82A}">
                    <a16:rowId xmlns:a16="http://schemas.microsoft.com/office/drawing/2014/main" xmlns="" val="10003"/>
                  </a:ext>
                </a:extLst>
              </a:tr>
              <a:tr h="4357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u="none" strike="noStrike" kern="1200" cap="none" spc="0" normalizeH="0" baseline="0" dirty="0">
                          <a:ln>
                            <a:noFill/>
                          </a:ln>
                          <a:effectLst/>
                          <a:uLnTx/>
                          <a:uFillTx/>
                        </a:rPr>
                        <a:t>Tue, Mar 21</a:t>
                      </a:r>
                      <a:endParaRPr kumimoji="0" lang="en-US" sz="1050" b="0" i="0" u="none" strike="noStrike" kern="1200" cap="none" spc="0" normalizeH="0" baseline="0" dirty="0">
                        <a:ln>
                          <a:noFill/>
                        </a:ln>
                        <a:solidFill>
                          <a:schemeClr val="tx1"/>
                        </a:solidFill>
                        <a:effectLst/>
                        <a:uLnTx/>
                        <a:uFillTx/>
                        <a:latin typeface="+mn-lt"/>
                        <a:ea typeface="+mn-ea"/>
                        <a:cs typeface="+mn-cs"/>
                      </a:endParaRPr>
                    </a:p>
                  </a:txBody>
                  <a:tcPr marT="45717" marB="45717"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u="none" strike="noStrike" kern="1200" cap="none" spc="0" normalizeH="0" baseline="0" dirty="0">
                          <a:ln>
                            <a:noFill/>
                          </a:ln>
                          <a:effectLst/>
                          <a:uLnTx/>
                          <a:uFillTx/>
                        </a:rPr>
                        <a:t>4:00 pm</a:t>
                      </a:r>
                      <a:endParaRPr kumimoji="0" lang="en-US" sz="1050" b="0" i="0" u="none" strike="noStrike" kern="1200" cap="none" spc="0" normalizeH="0" baseline="0" noProof="0" dirty="0">
                        <a:ln>
                          <a:noFill/>
                        </a:ln>
                        <a:solidFill>
                          <a:schemeClr val="tx1"/>
                        </a:solidFill>
                        <a:effectLst/>
                        <a:uLnTx/>
                        <a:uFillTx/>
                        <a:latin typeface="+mn-lt"/>
                        <a:ea typeface="+mn-ea"/>
                        <a:cs typeface="+mn-cs"/>
                      </a:endParaRPr>
                    </a:p>
                  </a:txBody>
                  <a:tcPr marT="45717" marB="45717"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u="none" strike="noStrike" kern="1200" cap="none" spc="0" normalizeH="0" baseline="0" noProof="0" dirty="0">
                          <a:ln>
                            <a:noFill/>
                          </a:ln>
                          <a:effectLst/>
                          <a:uLnTx/>
                          <a:uFillTx/>
                        </a:rPr>
                        <a:t>Get Mapped – Lean Value Stream Mapping for DevOps</a:t>
                      </a:r>
                      <a:endParaRPr kumimoji="0" lang="en-US" sz="1050" b="0" u="none" strike="noStrike" kern="1200" cap="none" spc="0" normalizeH="0" baseline="0" noProof="0" dirty="0">
                        <a:ln>
                          <a:noFill/>
                        </a:ln>
                        <a:solidFill>
                          <a:schemeClr val="tx1"/>
                        </a:solidFill>
                        <a:effectLst/>
                        <a:uLnTx/>
                        <a:uFillTx/>
                        <a:latin typeface="+mn-lt"/>
                        <a:ea typeface="+mn-ea"/>
                        <a:cs typeface="Arial" pitchFamily="34" charset="0"/>
                      </a:endParaRPr>
                    </a:p>
                  </a:txBody>
                  <a:tcPr marT="45717" marB="45717"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Mustafa Kapadia</a:t>
                      </a:r>
                      <a:endParaRPr lang="en-US" sz="1050" b="0" dirty="0">
                        <a:solidFill>
                          <a:schemeClr val="tx1"/>
                        </a:solidFill>
                      </a:endParaRPr>
                    </a:p>
                  </a:txBody>
                  <a:tcPr marT="45717" marB="45717" anchor="ctr"/>
                </a:tc>
                <a:extLst>
                  <a:ext uri="{0D108BD9-81ED-4DB2-BD59-A6C34878D82A}">
                    <a16:rowId xmlns:a16="http://schemas.microsoft.com/office/drawing/2014/main" xmlns="" val="4025646676"/>
                  </a:ext>
                </a:extLst>
              </a:tr>
              <a:tr h="6052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u="none" strike="noStrike" kern="1200" cap="none" spc="0" normalizeH="0" baseline="0" dirty="0">
                          <a:ln>
                            <a:noFill/>
                          </a:ln>
                          <a:effectLst/>
                          <a:uLnTx/>
                          <a:uFillTx/>
                        </a:rPr>
                        <a:t>Wed, Mar 22 </a:t>
                      </a:r>
                      <a:endParaRPr kumimoji="0" lang="en-US" sz="1050" b="0" i="0" u="none" strike="noStrike" kern="1200" cap="none" spc="0" normalizeH="0" baseline="0" dirty="0">
                        <a:ln>
                          <a:noFill/>
                        </a:ln>
                        <a:solidFill>
                          <a:schemeClr val="tx1"/>
                        </a:solidFill>
                        <a:effectLst/>
                        <a:uLnTx/>
                        <a:uFillTx/>
                        <a:latin typeface="+mn-lt"/>
                        <a:ea typeface="+mn-ea"/>
                        <a:cs typeface="+mn-cs"/>
                      </a:endParaRPr>
                    </a:p>
                  </a:txBody>
                  <a:tcPr marT="45717" marB="45717"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u="none" strike="noStrike" kern="1200" cap="none" spc="0" normalizeH="0" baseline="0" dirty="0">
                          <a:ln>
                            <a:noFill/>
                          </a:ln>
                          <a:effectLst/>
                          <a:uLnTx/>
                          <a:uFillTx/>
                        </a:rPr>
                        <a:t>8:30 am</a:t>
                      </a:r>
                      <a:endParaRPr kumimoji="0" lang="en-US" sz="1050" b="0" i="0" u="none" strike="noStrike" kern="1200" cap="none" spc="0" normalizeH="0" baseline="0" dirty="0">
                        <a:ln>
                          <a:noFill/>
                        </a:ln>
                        <a:solidFill>
                          <a:schemeClr val="tx1"/>
                        </a:solidFill>
                        <a:effectLst/>
                        <a:uLnTx/>
                        <a:uFillTx/>
                        <a:latin typeface="+mn-lt"/>
                        <a:ea typeface="+mn-ea"/>
                        <a:cs typeface="+mn-cs"/>
                      </a:endParaRPr>
                    </a:p>
                  </a:txBody>
                  <a:tcPr marT="45717" marB="45717"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u="none" strike="noStrike" kern="1200" cap="none" spc="0" normalizeH="0" baseline="0" dirty="0">
                          <a:ln>
                            <a:noFill/>
                          </a:ln>
                          <a:effectLst/>
                          <a:uLnTx/>
                          <a:uFillTx/>
                        </a:rPr>
                        <a:t>Continuous Delivery of Software Innovation in Today's Complex Multi-Speed IT World</a:t>
                      </a:r>
                      <a:endParaRPr kumimoji="0" lang="en-US" sz="1050" b="0" u="none" strike="noStrike" kern="1200" cap="none" spc="0" normalizeH="0" baseline="0" dirty="0">
                        <a:ln>
                          <a:noFill/>
                        </a:ln>
                        <a:solidFill>
                          <a:schemeClr val="tx1"/>
                        </a:solidFill>
                        <a:effectLst/>
                        <a:uLnTx/>
                        <a:uFillTx/>
                        <a:latin typeface="+mn-lt"/>
                        <a:ea typeface="+mn-ea"/>
                        <a:cs typeface="Arial" pitchFamily="34" charset="0"/>
                      </a:endParaRPr>
                    </a:p>
                  </a:txBody>
                  <a:tcPr marT="45717" marB="45717" anchor="ctr"/>
                </a:tc>
                <a:tc>
                  <a:txBody>
                    <a:bodyPr/>
                    <a:lstStyle/>
                    <a:p>
                      <a:r>
                        <a:rPr lang="en-US" sz="1050" dirty="0"/>
                        <a:t>Al Wagner</a:t>
                      </a:r>
                    </a:p>
                    <a:p>
                      <a:r>
                        <a:rPr lang="en-US" sz="1050" dirty="0"/>
                        <a:t>Eric </a:t>
                      </a:r>
                      <a:r>
                        <a:rPr lang="en-US" sz="1050" dirty="0" err="1"/>
                        <a:t>Minick</a:t>
                      </a:r>
                      <a:endParaRPr kumimoji="0" lang="en-US" sz="1050" b="0" u="none" strike="noStrike" kern="1200" cap="none" spc="0" normalizeH="0" baseline="0" dirty="0">
                        <a:ln>
                          <a:noFill/>
                        </a:ln>
                        <a:solidFill>
                          <a:schemeClr val="tx1"/>
                        </a:solidFill>
                        <a:effectLst/>
                        <a:uLnTx/>
                        <a:uFillTx/>
                        <a:latin typeface="+mn-lt"/>
                        <a:ea typeface="+mn-ea"/>
                        <a:cs typeface="Arial" pitchFamily="34" charset="0"/>
                      </a:endParaRPr>
                    </a:p>
                  </a:txBody>
                  <a:tcPr marT="45717" marB="45717" anchor="ctr"/>
                </a:tc>
                <a:extLst>
                  <a:ext uri="{0D108BD9-81ED-4DB2-BD59-A6C34878D82A}">
                    <a16:rowId xmlns:a16="http://schemas.microsoft.com/office/drawing/2014/main" xmlns="" val="2788452516"/>
                  </a:ext>
                </a:extLst>
              </a:tr>
              <a:tr h="4357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u="none" strike="noStrike" kern="1200" cap="none" spc="0" normalizeH="0" baseline="0" dirty="0">
                          <a:ln>
                            <a:noFill/>
                          </a:ln>
                          <a:effectLst/>
                          <a:uLnTx/>
                          <a:uFillTx/>
                        </a:rPr>
                        <a:t>Wed, Mar 22</a:t>
                      </a:r>
                      <a:endParaRPr kumimoji="0" lang="en-US" sz="1050" b="0" i="0" u="none" strike="noStrike" kern="1200" cap="none" spc="0" normalizeH="0" baseline="0" dirty="0">
                        <a:ln>
                          <a:noFill/>
                        </a:ln>
                        <a:solidFill>
                          <a:schemeClr val="tx1"/>
                        </a:solidFill>
                        <a:effectLst/>
                        <a:uLnTx/>
                        <a:uFillTx/>
                        <a:latin typeface="+mn-lt"/>
                        <a:ea typeface="+mn-ea"/>
                        <a:cs typeface="+mn-cs"/>
                      </a:endParaRPr>
                    </a:p>
                  </a:txBody>
                  <a:tcPr marT="45717" marB="45717"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u="none" strike="noStrike" kern="1200" cap="none" spc="0" normalizeH="0" baseline="0" dirty="0">
                          <a:ln>
                            <a:noFill/>
                          </a:ln>
                          <a:effectLst/>
                          <a:uLnTx/>
                          <a:uFillTx/>
                        </a:rPr>
                        <a:t>10:30 am</a:t>
                      </a:r>
                      <a:endParaRPr kumimoji="0" lang="en-US" sz="1050" b="0" i="0" u="none" strike="noStrike" kern="1200" cap="none" spc="0" normalizeH="0" baseline="0" dirty="0">
                        <a:ln>
                          <a:noFill/>
                        </a:ln>
                        <a:solidFill>
                          <a:schemeClr val="tx1"/>
                        </a:solidFill>
                        <a:effectLst/>
                        <a:uLnTx/>
                        <a:uFillTx/>
                        <a:latin typeface="+mn-lt"/>
                        <a:ea typeface="+mn-ea"/>
                        <a:cs typeface="+mn-cs"/>
                      </a:endParaRPr>
                    </a:p>
                  </a:txBody>
                  <a:tcPr marT="45717" marB="45717"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u="none" strike="noStrike" kern="1200" cap="none" spc="0" normalizeH="0" baseline="0" noProof="0" dirty="0">
                          <a:ln>
                            <a:noFill/>
                          </a:ln>
                          <a:effectLst/>
                          <a:uLnTx/>
                          <a:uFillTx/>
                        </a:rPr>
                        <a:t>Get a </a:t>
                      </a:r>
                      <a:r>
                        <a:rPr kumimoji="0" lang="en-US" sz="1050" u="none" strike="noStrike" kern="1200" cap="none" spc="0" normalizeH="0" baseline="0" noProof="0" dirty="0" err="1">
                          <a:ln>
                            <a:noFill/>
                          </a:ln>
                          <a:effectLst/>
                          <a:uLnTx/>
                          <a:uFillTx/>
                        </a:rPr>
                        <a:t>SAFe</a:t>
                      </a:r>
                      <a:r>
                        <a:rPr kumimoji="0" lang="en-US" sz="1050" u="none" strike="noStrike" kern="1200" cap="none" spc="0" normalizeH="0" baseline="0" noProof="0" dirty="0">
                          <a:ln>
                            <a:noFill/>
                          </a:ln>
                          <a:effectLst/>
                          <a:uLnTx/>
                          <a:uFillTx/>
                        </a:rPr>
                        <a:t>® Agile Release Train Up &amp; Running in an Hour</a:t>
                      </a:r>
                      <a:endParaRPr kumimoji="0" lang="en-US" sz="1050" b="0" u="none" strike="noStrike" kern="1200" cap="none" spc="0" normalizeH="0" baseline="0" noProof="0" dirty="0">
                        <a:ln>
                          <a:noFill/>
                        </a:ln>
                        <a:solidFill>
                          <a:schemeClr val="tx1"/>
                        </a:solidFill>
                        <a:effectLst/>
                        <a:uLnTx/>
                        <a:uFillTx/>
                        <a:latin typeface="+mn-lt"/>
                        <a:cs typeface="Arial" pitchFamily="34" charset="0"/>
                      </a:endParaRPr>
                    </a:p>
                  </a:txBody>
                  <a:tcPr marT="45717" marB="45717" anchor="ctr"/>
                </a:tc>
                <a:tc>
                  <a:txBody>
                    <a:bodyPr/>
                    <a:lstStyle/>
                    <a:p>
                      <a:r>
                        <a:rPr lang="en-US" sz="1050" dirty="0"/>
                        <a:t>Amy </a:t>
                      </a:r>
                      <a:r>
                        <a:rPr lang="en-US" sz="1050" dirty="0" err="1"/>
                        <a:t>Silberbauer</a:t>
                      </a:r>
                      <a:endParaRPr lang="en-US" sz="1050" dirty="0"/>
                    </a:p>
                    <a:p>
                      <a:r>
                        <a:rPr lang="en-US" sz="1050" dirty="0" err="1"/>
                        <a:t>Bhawana</a:t>
                      </a:r>
                      <a:r>
                        <a:rPr lang="en-US" sz="1050" dirty="0"/>
                        <a:t> Gupta</a:t>
                      </a:r>
                      <a:endParaRPr lang="en-US" sz="1050" b="0" dirty="0">
                        <a:solidFill>
                          <a:schemeClr val="tx1"/>
                        </a:solidFill>
                      </a:endParaRPr>
                    </a:p>
                  </a:txBody>
                  <a:tcPr marT="45717" marB="45717" anchor="ctr"/>
                </a:tc>
                <a:extLst>
                  <a:ext uri="{0D108BD9-81ED-4DB2-BD59-A6C34878D82A}">
                    <a16:rowId xmlns:a16="http://schemas.microsoft.com/office/drawing/2014/main" xmlns="" val="10004"/>
                  </a:ext>
                </a:extLst>
              </a:tr>
              <a:tr h="6052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u="none" strike="noStrike" kern="1200" cap="none" spc="0" normalizeH="0" baseline="0" dirty="0">
                          <a:ln>
                            <a:noFill/>
                          </a:ln>
                          <a:effectLst/>
                          <a:uLnTx/>
                          <a:uFillTx/>
                        </a:rPr>
                        <a:t>Wed, Mar 22</a:t>
                      </a:r>
                      <a:endParaRPr kumimoji="0" lang="en-US" sz="1050" b="0" i="0" u="none" strike="noStrike" kern="1200" cap="none" spc="0" normalizeH="0" baseline="0" dirty="0">
                        <a:ln>
                          <a:noFill/>
                        </a:ln>
                        <a:solidFill>
                          <a:schemeClr val="tx1"/>
                        </a:solidFill>
                        <a:effectLst/>
                        <a:uLnTx/>
                        <a:uFillTx/>
                        <a:latin typeface="+mn-lt"/>
                        <a:ea typeface="+mn-ea"/>
                        <a:cs typeface="+mn-cs"/>
                      </a:endParaRPr>
                    </a:p>
                  </a:txBody>
                  <a:tcPr marT="45717" marB="45717"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u="none" strike="noStrike" kern="1200" cap="none" spc="0" normalizeH="0" baseline="0" dirty="0">
                          <a:ln>
                            <a:noFill/>
                          </a:ln>
                          <a:effectLst/>
                          <a:uLnTx/>
                          <a:uFillTx/>
                        </a:rPr>
                        <a:t>1:00 pm</a:t>
                      </a:r>
                      <a:endParaRPr kumimoji="0" lang="en-US" sz="1050" b="0" i="0" u="none" strike="noStrike" kern="1200" cap="none" spc="0" normalizeH="0" baseline="0" dirty="0">
                        <a:ln>
                          <a:noFill/>
                        </a:ln>
                        <a:solidFill>
                          <a:schemeClr val="tx1"/>
                        </a:solidFill>
                        <a:effectLst/>
                        <a:uLnTx/>
                        <a:uFillTx/>
                        <a:latin typeface="+mn-lt"/>
                        <a:ea typeface="+mn-ea"/>
                        <a:cs typeface="+mn-cs"/>
                      </a:endParaRPr>
                    </a:p>
                  </a:txBody>
                  <a:tcPr marT="45717" marB="45717"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u="none" strike="noStrike" kern="1200" cap="none" spc="0" normalizeH="0" baseline="0" noProof="0" dirty="0">
                          <a:ln>
                            <a:noFill/>
                          </a:ln>
                          <a:effectLst/>
                          <a:uLnTx/>
                          <a:uFillTx/>
                        </a:rPr>
                        <a:t>Simplify DevOps Transformation with IBM </a:t>
                      </a:r>
                      <a:r>
                        <a:rPr kumimoji="0" lang="en-US" sz="1050" u="none" strike="noStrike" kern="1200" cap="none" spc="0" normalizeH="0" baseline="0" noProof="0" dirty="0" err="1">
                          <a:ln>
                            <a:noFill/>
                          </a:ln>
                          <a:effectLst/>
                          <a:uLnTx/>
                          <a:uFillTx/>
                        </a:rPr>
                        <a:t>Bluemix</a:t>
                      </a:r>
                      <a:r>
                        <a:rPr kumimoji="0" lang="en-US" sz="1050" u="none" strike="noStrike" kern="1200" cap="none" spc="0" normalizeH="0" baseline="0" noProof="0" dirty="0">
                          <a:ln>
                            <a:noFill/>
                          </a:ln>
                          <a:effectLst/>
                          <a:uLnTx/>
                          <a:uFillTx/>
                        </a:rPr>
                        <a:t> Continuous Delivery and Garage Method</a:t>
                      </a:r>
                      <a:endParaRPr kumimoji="0" lang="en-US" sz="1050" b="0" u="none" strike="noStrike" kern="1200" cap="none" spc="0" normalizeH="0" baseline="0" noProof="0" dirty="0">
                        <a:ln>
                          <a:noFill/>
                        </a:ln>
                        <a:solidFill>
                          <a:schemeClr val="tx1"/>
                        </a:solidFill>
                        <a:effectLst/>
                        <a:uLnTx/>
                        <a:uFillTx/>
                        <a:latin typeface="+mn-lt"/>
                        <a:ea typeface="+mn-ea"/>
                        <a:cs typeface="Arial" pitchFamily="34" charset="0"/>
                      </a:endParaRPr>
                    </a:p>
                  </a:txBody>
                  <a:tcPr marT="45717" marB="45717" anchor="ctr"/>
                </a:tc>
                <a:tc>
                  <a:txBody>
                    <a:bodyPr/>
                    <a:lstStyle/>
                    <a:p>
                      <a:r>
                        <a:rPr lang="en-US" sz="1050" dirty="0"/>
                        <a:t>Chris </a:t>
                      </a:r>
                      <a:r>
                        <a:rPr lang="en-US" sz="1050" dirty="0" err="1"/>
                        <a:t>Lazzaro</a:t>
                      </a:r>
                      <a:endParaRPr lang="en-US" sz="1050" dirty="0"/>
                    </a:p>
                    <a:p>
                      <a:r>
                        <a:rPr lang="en-US" sz="1050" dirty="0"/>
                        <a:t>Michael Elder</a:t>
                      </a:r>
                      <a:endParaRPr lang="en-US" sz="1050" b="0" dirty="0">
                        <a:solidFill>
                          <a:schemeClr val="tx1"/>
                        </a:solidFill>
                      </a:endParaRPr>
                    </a:p>
                  </a:txBody>
                  <a:tcPr marT="45717" marB="45717" anchor="ctr"/>
                </a:tc>
                <a:extLst>
                  <a:ext uri="{0D108BD9-81ED-4DB2-BD59-A6C34878D82A}">
                    <a16:rowId xmlns:a16="http://schemas.microsoft.com/office/drawing/2014/main" xmlns="" val="10005"/>
                  </a:ext>
                </a:extLst>
              </a:tr>
              <a:tr h="4357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u="none" strike="noStrike" kern="1200" cap="none" spc="0" normalizeH="0" baseline="0" dirty="0">
                          <a:ln>
                            <a:noFill/>
                          </a:ln>
                          <a:effectLst/>
                          <a:uLnTx/>
                          <a:uFillTx/>
                        </a:rPr>
                        <a:t>Wed, Mar 22</a:t>
                      </a:r>
                      <a:endParaRPr kumimoji="0" lang="en-US" sz="1050" b="0" i="0" u="none" strike="noStrike" kern="1200" cap="none" spc="0" normalizeH="0" baseline="0" noProof="0" dirty="0">
                        <a:ln>
                          <a:noFill/>
                        </a:ln>
                        <a:solidFill>
                          <a:schemeClr val="tx1"/>
                        </a:solidFill>
                        <a:effectLst/>
                        <a:uLnTx/>
                        <a:uFillTx/>
                        <a:latin typeface="+mn-lt"/>
                        <a:ea typeface="+mn-ea"/>
                        <a:cs typeface="+mn-cs"/>
                      </a:endParaRPr>
                    </a:p>
                  </a:txBody>
                  <a:tcPr marT="45717" marB="45717"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u="none" strike="noStrike" kern="1200" cap="none" spc="0" normalizeH="0" baseline="0" dirty="0">
                          <a:ln>
                            <a:noFill/>
                          </a:ln>
                          <a:effectLst/>
                          <a:uLnTx/>
                          <a:uFillTx/>
                        </a:rPr>
                        <a:t>3:00 pm</a:t>
                      </a:r>
                      <a:endParaRPr kumimoji="0" lang="en-US" sz="1050" b="0" i="0" u="none" strike="noStrike" kern="1200" cap="none" spc="0" normalizeH="0" baseline="0" noProof="0" dirty="0">
                        <a:ln>
                          <a:noFill/>
                        </a:ln>
                        <a:solidFill>
                          <a:schemeClr val="tx1"/>
                        </a:solidFill>
                        <a:effectLst/>
                        <a:uLnTx/>
                        <a:uFillTx/>
                        <a:latin typeface="+mn-lt"/>
                        <a:ea typeface="+mn-ea"/>
                        <a:cs typeface="+mn-cs"/>
                      </a:endParaRPr>
                    </a:p>
                  </a:txBody>
                  <a:tcPr marT="45717" marB="45717"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u="none" strike="noStrike" kern="1200" cap="none" spc="0" normalizeH="0" baseline="0" noProof="0" dirty="0">
                          <a:ln>
                            <a:noFill/>
                          </a:ln>
                          <a:effectLst/>
                          <a:uLnTx/>
                          <a:uFillTx/>
                        </a:rPr>
                        <a:t>Mainframe DevOps: Managing the Cultural Divide</a:t>
                      </a:r>
                      <a:endParaRPr kumimoji="0" lang="en-US" sz="1050" b="0" u="none" strike="noStrike" kern="1200" cap="none" spc="0" normalizeH="0" baseline="0" noProof="0" dirty="0">
                        <a:ln>
                          <a:noFill/>
                        </a:ln>
                        <a:solidFill>
                          <a:schemeClr val="tx1"/>
                        </a:solidFill>
                        <a:effectLst/>
                        <a:uLnTx/>
                        <a:uFillTx/>
                        <a:latin typeface="+mn-lt"/>
                        <a:ea typeface="+mn-ea"/>
                        <a:cs typeface="Arial" pitchFamily="34" charset="0"/>
                      </a:endParaRPr>
                    </a:p>
                  </a:txBody>
                  <a:tcPr marT="45717" marB="45717"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Rosalind Radcliffe</a:t>
                      </a:r>
                      <a:endParaRPr lang="en-US" sz="1050" b="0" dirty="0">
                        <a:solidFill>
                          <a:schemeClr val="tx1"/>
                        </a:solidFill>
                      </a:endParaRPr>
                    </a:p>
                  </a:txBody>
                  <a:tcPr marT="45717" marB="45717" anchor="ctr"/>
                </a:tc>
                <a:extLst>
                  <a:ext uri="{0D108BD9-81ED-4DB2-BD59-A6C34878D82A}">
                    <a16:rowId xmlns:a16="http://schemas.microsoft.com/office/drawing/2014/main" xmlns="" val="371988962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u="none" strike="noStrike" kern="1200" cap="none" spc="0" normalizeH="0" baseline="0" dirty="0">
                          <a:ln>
                            <a:noFill/>
                          </a:ln>
                          <a:effectLst/>
                          <a:uLnTx/>
                          <a:uFillTx/>
                        </a:rPr>
                        <a:t>Thu, Mar 23</a:t>
                      </a:r>
                      <a:endParaRPr kumimoji="0" lang="en-US" sz="1050" b="0" i="0" u="none" strike="noStrike" kern="1200" cap="none" spc="0" normalizeH="0" baseline="0" dirty="0">
                        <a:ln>
                          <a:noFill/>
                        </a:ln>
                        <a:solidFill>
                          <a:schemeClr val="tx1"/>
                        </a:solidFill>
                        <a:effectLst/>
                        <a:uLnTx/>
                        <a:uFillTx/>
                        <a:latin typeface="+mn-lt"/>
                        <a:ea typeface="+mn-ea"/>
                        <a:cs typeface="+mn-cs"/>
                      </a:endParaRPr>
                    </a:p>
                  </a:txBody>
                  <a:tcPr marT="45717" marB="45717"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u="none" strike="noStrike" kern="1200" cap="none" spc="0" normalizeH="0" baseline="0" dirty="0">
                          <a:ln>
                            <a:noFill/>
                          </a:ln>
                          <a:effectLst/>
                          <a:uLnTx/>
                          <a:uFillTx/>
                        </a:rPr>
                        <a:t>8:30 am</a:t>
                      </a:r>
                      <a:endParaRPr kumimoji="0" lang="en-US" sz="1050" b="0" i="0" u="none" strike="noStrike" kern="1200" cap="none" spc="0" normalizeH="0" baseline="0" dirty="0">
                        <a:ln>
                          <a:noFill/>
                        </a:ln>
                        <a:solidFill>
                          <a:schemeClr val="tx1"/>
                        </a:solidFill>
                        <a:effectLst/>
                        <a:uLnTx/>
                        <a:uFillTx/>
                        <a:latin typeface="+mn-lt"/>
                        <a:ea typeface="+mn-ea"/>
                        <a:cs typeface="+mn-cs"/>
                      </a:endParaRPr>
                    </a:p>
                  </a:txBody>
                  <a:tcPr marT="45717" marB="45717"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u="none" strike="noStrike" kern="1200" cap="none" spc="0" normalizeH="0" baseline="0" noProof="0" dirty="0">
                          <a:ln>
                            <a:noFill/>
                          </a:ln>
                          <a:effectLst/>
                          <a:uLnTx/>
                          <a:uFillTx/>
                        </a:rPr>
                        <a:t>Managing Multi-Cloud Environments with Ease</a:t>
                      </a:r>
                      <a:endParaRPr kumimoji="0" lang="en-US" sz="1050" b="0" u="none" strike="noStrike" kern="1200" cap="none" spc="0" normalizeH="0" baseline="0" noProof="0" dirty="0">
                        <a:ln>
                          <a:noFill/>
                        </a:ln>
                        <a:solidFill>
                          <a:schemeClr val="tx1"/>
                        </a:solidFill>
                        <a:effectLst/>
                        <a:uLnTx/>
                        <a:uFillTx/>
                        <a:latin typeface="+mn-lt"/>
                        <a:ea typeface="+mn-ea"/>
                        <a:cs typeface="Arial" pitchFamily="34" charset="0"/>
                      </a:endParaRPr>
                    </a:p>
                  </a:txBody>
                  <a:tcPr marT="45717" marB="45717" anchor="ctr"/>
                </a:tc>
                <a:tc>
                  <a:txBody>
                    <a:bodyPr/>
                    <a:lstStyle/>
                    <a:p>
                      <a:r>
                        <a:rPr lang="en-US" sz="1050" dirty="0" err="1"/>
                        <a:t>Shajeer</a:t>
                      </a:r>
                      <a:r>
                        <a:rPr lang="en-US" sz="1050" dirty="0"/>
                        <a:t> Mohammed</a:t>
                      </a:r>
                      <a:br>
                        <a:rPr lang="en-US" sz="1050" dirty="0"/>
                      </a:br>
                      <a:r>
                        <a:rPr lang="en-US" sz="1050" dirty="0"/>
                        <a:t>Jose Ortiz</a:t>
                      </a:r>
                    </a:p>
                    <a:p>
                      <a:endParaRPr lang="en-US" sz="1050" b="0" dirty="0">
                        <a:solidFill>
                          <a:schemeClr val="tx1"/>
                        </a:solidFill>
                      </a:endParaRPr>
                    </a:p>
                  </a:txBody>
                  <a:tcPr marT="45717" marB="45717" anchor="ctr"/>
                </a:tc>
                <a:extLst>
                  <a:ext uri="{0D108BD9-81ED-4DB2-BD59-A6C34878D82A}">
                    <a16:rowId xmlns:a16="http://schemas.microsoft.com/office/drawing/2014/main" xmlns="" val="10006"/>
                  </a:ext>
                </a:extLst>
              </a:tr>
              <a:tr h="4357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u="none" strike="noStrike" kern="1200" cap="none" spc="0" normalizeH="0" baseline="0" dirty="0">
                          <a:ln>
                            <a:noFill/>
                          </a:ln>
                          <a:effectLst/>
                          <a:uLnTx/>
                          <a:uFillTx/>
                        </a:rPr>
                        <a:t>Thu, Mar 23</a:t>
                      </a:r>
                      <a:endParaRPr kumimoji="0" lang="en-US" sz="1050" b="0" i="0" u="none" strike="noStrike" kern="1200" cap="none" spc="0" normalizeH="0" baseline="0" dirty="0">
                        <a:ln>
                          <a:noFill/>
                        </a:ln>
                        <a:solidFill>
                          <a:schemeClr val="tx1"/>
                        </a:solidFill>
                        <a:effectLst/>
                        <a:uLnTx/>
                        <a:uFillTx/>
                        <a:latin typeface="+mn-lt"/>
                        <a:ea typeface="+mn-ea"/>
                        <a:cs typeface="+mn-cs"/>
                      </a:endParaRPr>
                    </a:p>
                  </a:txBody>
                  <a:tcPr marT="45717" marB="45717"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u="none" strike="noStrike" kern="1200" cap="none" spc="0" normalizeH="0" baseline="0" dirty="0">
                          <a:ln>
                            <a:noFill/>
                          </a:ln>
                          <a:effectLst/>
                          <a:uLnTx/>
                          <a:uFillTx/>
                        </a:rPr>
                        <a:t>10:30 am </a:t>
                      </a:r>
                      <a:endParaRPr kumimoji="0" lang="en-US" sz="1050" b="0" i="0" u="none" strike="noStrike" kern="1200" cap="none" spc="0" normalizeH="0" baseline="0" dirty="0">
                        <a:ln>
                          <a:noFill/>
                        </a:ln>
                        <a:solidFill>
                          <a:schemeClr val="tx1"/>
                        </a:solidFill>
                        <a:effectLst/>
                        <a:uLnTx/>
                        <a:uFillTx/>
                        <a:latin typeface="+mn-lt"/>
                        <a:ea typeface="+mn-ea"/>
                        <a:cs typeface="+mn-cs"/>
                      </a:endParaRPr>
                    </a:p>
                  </a:txBody>
                  <a:tcPr marT="45717" marB="45717"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u="none" strike="noStrike" kern="1200" cap="none" spc="0" normalizeH="0" baseline="0" noProof="0" dirty="0">
                          <a:ln>
                            <a:noFill/>
                          </a:ln>
                          <a:effectLst/>
                          <a:uLnTx/>
                          <a:uFillTx/>
                        </a:rPr>
                        <a:t>Shift Application Performance Management Left in the DevOps Lifecycle</a:t>
                      </a:r>
                      <a:endParaRPr kumimoji="0" lang="en-US" sz="1050" b="0" u="none" strike="noStrike" kern="1200" cap="none" spc="0" normalizeH="0" baseline="0" noProof="0" dirty="0">
                        <a:ln>
                          <a:noFill/>
                        </a:ln>
                        <a:solidFill>
                          <a:schemeClr val="tx1"/>
                        </a:solidFill>
                        <a:effectLst/>
                        <a:uLnTx/>
                        <a:uFillTx/>
                        <a:latin typeface="+mn-lt"/>
                        <a:ea typeface="+mn-ea"/>
                        <a:cs typeface="Arial" pitchFamily="34" charset="0"/>
                      </a:endParaRPr>
                    </a:p>
                  </a:txBody>
                  <a:tcPr marT="45717" marB="45717"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err="1"/>
                        <a:t>Arun</a:t>
                      </a:r>
                      <a:r>
                        <a:rPr lang="en-US" sz="1050" dirty="0"/>
                        <a:t> </a:t>
                      </a:r>
                      <a:r>
                        <a:rPr lang="en-US" sz="1050" dirty="0" err="1"/>
                        <a:t>Biligiri</a:t>
                      </a:r>
                      <a:endParaRPr lang="en-US" sz="1050" b="0" dirty="0">
                        <a:solidFill>
                          <a:schemeClr val="tx1"/>
                        </a:solidFill>
                      </a:endParaRPr>
                    </a:p>
                  </a:txBody>
                  <a:tcPr marT="45717" marB="45717" anchor="ctr"/>
                </a:tc>
                <a:extLst>
                  <a:ext uri="{0D108BD9-81ED-4DB2-BD59-A6C34878D82A}">
                    <a16:rowId xmlns:a16="http://schemas.microsoft.com/office/drawing/2014/main" xmlns="" val="3485165467"/>
                  </a:ext>
                </a:extLst>
              </a:tr>
            </a:tbl>
          </a:graphicData>
        </a:graphic>
      </p:graphicFrame>
      <p:sp>
        <p:nvSpPr>
          <p:cNvPr id="4" name="TextBox 3"/>
          <p:cNvSpPr txBox="1"/>
          <p:nvPr/>
        </p:nvSpPr>
        <p:spPr>
          <a:xfrm>
            <a:off x="6038166" y="5790944"/>
            <a:ext cx="4183001" cy="441332"/>
          </a:xfrm>
          <a:prstGeom prst="rect">
            <a:avLst/>
          </a:prstGeom>
        </p:spPr>
        <p:txBody>
          <a:bodyPr vert="horz" wrap="square" lIns="91440" tIns="45720" rIns="91440" bIns="4572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a:ea typeface="+mn-ea"/>
                <a:cs typeface="+mn-cs"/>
              </a:rPr>
              <a:t>Location: </a:t>
            </a:r>
            <a:r>
              <a:rPr kumimoji="0" lang="en-US" sz="1600" b="0" i="0" u="none" strike="noStrike" kern="1200" cap="none" spc="0" normalizeH="0" baseline="0" noProof="0" dirty="0">
                <a:ln>
                  <a:noFill/>
                </a:ln>
                <a:solidFill>
                  <a:srgbClr val="000000"/>
                </a:solidFill>
                <a:effectLst/>
                <a:uLnTx/>
                <a:uFillTx/>
                <a:latin typeface="Arial"/>
                <a:ea typeface="+mn-ea"/>
                <a:cs typeface="+mn-cs"/>
              </a:rPr>
              <a:t>Reef Ballroom D, Mandalay Bay</a:t>
            </a:r>
          </a:p>
        </p:txBody>
      </p:sp>
      <p:sp>
        <p:nvSpPr>
          <p:cNvPr id="20" name="Rectangle 19"/>
          <p:cNvSpPr/>
          <p:nvPr/>
        </p:nvSpPr>
        <p:spPr>
          <a:xfrm>
            <a:off x="0" y="6231818"/>
            <a:ext cx="12192000" cy="626182"/>
          </a:xfrm>
          <a:prstGeom prst="rect">
            <a:avLst/>
          </a:prstGeom>
          <a:solidFill>
            <a:srgbClr val="1D36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9881" y="2312340"/>
            <a:ext cx="5778643" cy="2697948"/>
          </a:xfrm>
          <a:prstGeom prst="rect">
            <a:avLst/>
          </a:prstGeom>
        </p:spPr>
      </p:pic>
      <p:pic>
        <p:nvPicPr>
          <p:cNvPr id="22" name="Picture 26"/>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0" b="100000" l="0" r="100000">
                        <a14:foregroundMark x1="82456" y1="25688" x2="82456" y2="25688"/>
                        <a14:foregroundMark x1="82456" y1="65138" x2="82456" y2="65138"/>
                        <a14:foregroundMark x1="79825" y1="78899" x2="79825" y2="78899"/>
                        <a14:backgroundMark x1="13158" y1="4587" x2="13158" y2="4587"/>
                        <a14:backgroundMark x1="3509" y1="36697" x2="3509" y2="36697"/>
                        <a14:backgroundMark x1="10526" y1="94495" x2="10526" y2="94495"/>
                      </a14:backgroundRemoval>
                    </a14:imgEffect>
                  </a14:imgLayer>
                </a14:imgProps>
              </a:ext>
              <a:ext uri="{28A0092B-C50C-407E-A947-70E740481C1C}">
                <a14:useLocalDpi xmlns:a14="http://schemas.microsoft.com/office/drawing/2010/main" val="0"/>
              </a:ext>
            </a:extLst>
          </a:blip>
          <a:srcRect r="16427"/>
          <a:stretch/>
        </p:blipFill>
        <p:spPr bwMode="auto">
          <a:xfrm>
            <a:off x="5025458" y="5091126"/>
            <a:ext cx="903066" cy="1141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4467" y="5149516"/>
            <a:ext cx="697273" cy="1024860"/>
          </a:xfrm>
          <a:prstGeom prst="rect">
            <a:avLst/>
          </a:prstGeom>
        </p:spPr>
      </p:pic>
      <p:pic>
        <p:nvPicPr>
          <p:cNvPr id="15"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8604" y="6388406"/>
            <a:ext cx="662682" cy="3727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itle 1"/>
          <p:cNvSpPr txBox="1">
            <a:spLocks/>
          </p:cNvSpPr>
          <p:nvPr/>
        </p:nvSpPr>
        <p:spPr bwMode="auto">
          <a:xfrm>
            <a:off x="6003476" y="75382"/>
            <a:ext cx="5910995" cy="500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65022" tIns="65022" rIns="65022" bIns="65022" anchor="ctr"/>
          <a:lstStyle>
            <a:lvl1pPr algn="ctr" rtl="0" eaLnBrk="0" fontAlgn="base" hangingPunct="0">
              <a:spcBef>
                <a:spcPct val="0"/>
              </a:spcBef>
              <a:spcAft>
                <a:spcPct val="0"/>
              </a:spcAft>
              <a:defRPr sz="4400">
                <a:solidFill>
                  <a:srgbClr val="595959"/>
                </a:solidFill>
                <a:latin typeface="Helvetica Neue Medium"/>
                <a:ea typeface="Helvetica Neue Medium"/>
                <a:cs typeface="Helvetica Neue Medium"/>
                <a:sym typeface="Helvetica Neue Medium"/>
              </a:defRPr>
            </a:lvl1pPr>
            <a:lvl2pPr algn="ctr" rtl="0" eaLnBrk="0" fontAlgn="base" hangingPunct="0">
              <a:spcBef>
                <a:spcPct val="0"/>
              </a:spcBef>
              <a:spcAft>
                <a:spcPct val="0"/>
              </a:spcAft>
              <a:defRPr sz="4400">
                <a:solidFill>
                  <a:srgbClr val="595959"/>
                </a:solidFill>
                <a:latin typeface="Helvetica Neue Medium"/>
                <a:ea typeface="Helvetica Neue Medium"/>
                <a:cs typeface="Helvetica Neue Medium"/>
                <a:sym typeface="Helvetica Neue Medium"/>
              </a:defRPr>
            </a:lvl2pPr>
            <a:lvl3pPr algn="ctr" rtl="0" eaLnBrk="0" fontAlgn="base" hangingPunct="0">
              <a:spcBef>
                <a:spcPct val="0"/>
              </a:spcBef>
              <a:spcAft>
                <a:spcPct val="0"/>
              </a:spcAft>
              <a:defRPr sz="4400">
                <a:solidFill>
                  <a:srgbClr val="595959"/>
                </a:solidFill>
                <a:latin typeface="Helvetica Neue Medium"/>
                <a:ea typeface="Helvetica Neue Medium"/>
                <a:cs typeface="Helvetica Neue Medium"/>
                <a:sym typeface="Helvetica Neue Medium"/>
              </a:defRPr>
            </a:lvl3pPr>
            <a:lvl4pPr algn="ctr" rtl="0" eaLnBrk="0" fontAlgn="base" hangingPunct="0">
              <a:spcBef>
                <a:spcPct val="0"/>
              </a:spcBef>
              <a:spcAft>
                <a:spcPct val="0"/>
              </a:spcAft>
              <a:defRPr sz="4400">
                <a:solidFill>
                  <a:srgbClr val="595959"/>
                </a:solidFill>
                <a:latin typeface="Helvetica Neue Medium"/>
                <a:ea typeface="Helvetica Neue Medium"/>
                <a:cs typeface="Helvetica Neue Medium"/>
                <a:sym typeface="Helvetica Neue Medium"/>
              </a:defRPr>
            </a:lvl4pPr>
            <a:lvl5pPr algn="ctr" rtl="0" eaLnBrk="0" fontAlgn="base" hangingPunct="0">
              <a:spcBef>
                <a:spcPct val="0"/>
              </a:spcBef>
              <a:spcAft>
                <a:spcPct val="0"/>
              </a:spcAft>
              <a:defRPr sz="4400">
                <a:solidFill>
                  <a:srgbClr val="595959"/>
                </a:solidFill>
                <a:latin typeface="Helvetica Neue Medium"/>
                <a:ea typeface="Helvetica Neue Medium"/>
                <a:cs typeface="Helvetica Neue Medium"/>
                <a:sym typeface="Helvetica Neue Medium"/>
              </a:defRPr>
            </a:lvl5pPr>
            <a:lvl6pPr>
              <a:defRPr sz="4400">
                <a:solidFill>
                  <a:srgbClr val="595959"/>
                </a:solidFill>
                <a:latin typeface="Helvetica Neue Medium"/>
                <a:ea typeface="Helvetica Neue Medium"/>
                <a:cs typeface="Helvetica Neue Medium"/>
                <a:sym typeface="Helvetica Neue Medium"/>
              </a:defRPr>
            </a:lvl6pPr>
            <a:lvl7pPr>
              <a:defRPr sz="4400">
                <a:solidFill>
                  <a:srgbClr val="595959"/>
                </a:solidFill>
                <a:latin typeface="Helvetica Neue Medium"/>
                <a:ea typeface="Helvetica Neue Medium"/>
                <a:cs typeface="Helvetica Neue Medium"/>
                <a:sym typeface="Helvetica Neue Medium"/>
              </a:defRPr>
            </a:lvl7pPr>
            <a:lvl8pPr>
              <a:defRPr sz="4400">
                <a:solidFill>
                  <a:srgbClr val="595959"/>
                </a:solidFill>
                <a:latin typeface="Helvetica Neue Medium"/>
                <a:ea typeface="Helvetica Neue Medium"/>
                <a:cs typeface="Helvetica Neue Medium"/>
                <a:sym typeface="Helvetica Neue Medium"/>
              </a:defRPr>
            </a:lvl8pPr>
            <a:lvl9pPr>
              <a:defRPr sz="4400">
                <a:solidFill>
                  <a:srgbClr val="595959"/>
                </a:solidFill>
                <a:latin typeface="Helvetica Neue Medium"/>
                <a:ea typeface="Helvetica Neue Medium"/>
                <a:cs typeface="Helvetica Neue Medium"/>
                <a:sym typeface="Helvetica Neue Medium"/>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en-US" sz="2400" b="1" kern="0" dirty="0">
                <a:solidFill>
                  <a:srgbClr val="002060"/>
                </a:solidFill>
                <a:latin typeface="Arial"/>
              </a:rPr>
              <a:t>Reserve Your Seat Now!</a:t>
            </a:r>
            <a:endParaRPr lang="en-US" sz="2400" b="1" kern="0" dirty="0">
              <a:solidFill>
                <a:srgbClr val="002060"/>
              </a:solidFill>
              <a:latin typeface="Arial"/>
            </a:endParaRPr>
          </a:p>
        </p:txBody>
      </p:sp>
      <p:sp>
        <p:nvSpPr>
          <p:cNvPr id="2" name="Rectangle 1"/>
          <p:cNvSpPr/>
          <p:nvPr/>
        </p:nvSpPr>
        <p:spPr>
          <a:xfrm>
            <a:off x="1184644" y="5256629"/>
            <a:ext cx="3744275" cy="800219"/>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600"/>
              </a:spcAft>
              <a:buClr>
                <a:srgbClr val="7030A0"/>
              </a:buClr>
              <a:buSzTx/>
              <a:buFontTx/>
              <a:buNone/>
              <a:tabLst/>
              <a:defRPr/>
            </a:pPr>
            <a:r>
              <a:rPr kumimoji="0" lang="en-US" sz="1800" b="1" i="0" u="none" strike="noStrike" kern="1200" cap="none" spc="0" normalizeH="0" baseline="0" noProof="0" dirty="0">
                <a:ln>
                  <a:noFill/>
                </a:ln>
                <a:solidFill>
                  <a:srgbClr val="000000"/>
                </a:solidFill>
                <a:effectLst/>
                <a:uLnTx/>
                <a:uFillTx/>
                <a:latin typeface="Arial"/>
                <a:ea typeface="+mn-ea"/>
                <a:cs typeface="+mn-cs"/>
              </a:rPr>
              <a:t>Complimentary </a:t>
            </a:r>
            <a:r>
              <a:rPr kumimoji="0" lang="en-US" sz="1800" b="0" i="0" u="none" strike="noStrike" kern="1200" cap="none" spc="0" normalizeH="0" baseline="0" noProof="0" dirty="0">
                <a:ln>
                  <a:noFill/>
                </a:ln>
                <a:solidFill>
                  <a:srgbClr val="000000"/>
                </a:solidFill>
                <a:effectLst/>
                <a:uLnTx/>
                <a:uFillTx/>
                <a:latin typeface="Arial"/>
                <a:ea typeface="+mn-ea"/>
                <a:cs typeface="+mn-cs"/>
              </a:rPr>
              <a:t/>
            </a:r>
            <a:br>
              <a:rPr kumimoji="0" lang="en-US" sz="1800" b="0" i="0" u="none" strike="noStrike" kern="1200" cap="none" spc="0" normalizeH="0" baseline="0" noProof="0" dirty="0">
                <a:ln>
                  <a:noFill/>
                </a:ln>
                <a:solidFill>
                  <a:srgbClr val="000000"/>
                </a:solidFill>
                <a:effectLst/>
                <a:uLnTx/>
                <a:uFillTx/>
                <a:latin typeface="Arial"/>
                <a:ea typeface="+mn-ea"/>
                <a:cs typeface="+mn-cs"/>
              </a:rPr>
            </a:br>
            <a:r>
              <a:rPr kumimoji="0" lang="en-US" sz="1400" b="1" i="0" u="none" strike="noStrike" kern="1200" cap="none" spc="0" normalizeH="0" baseline="0" noProof="0" dirty="0">
                <a:ln>
                  <a:noFill/>
                </a:ln>
                <a:solidFill>
                  <a:srgbClr val="0070C0"/>
                </a:solidFill>
                <a:effectLst/>
                <a:uLnTx/>
                <a:uFillTx/>
                <a:latin typeface="Arial"/>
                <a:ea typeface="+mn-ea"/>
                <a:cs typeface="+mn-cs"/>
              </a:rPr>
              <a:t>DevOps for Dummies </a:t>
            </a:r>
            <a:r>
              <a:rPr kumimoji="0" lang="en-US" sz="1400" b="0" i="0" u="none" strike="noStrike" kern="1200" cap="none" spc="0" normalizeH="0" baseline="0" noProof="0" dirty="0">
                <a:ln>
                  <a:noFill/>
                </a:ln>
                <a:solidFill>
                  <a:srgbClr val="000000"/>
                </a:solidFill>
                <a:effectLst/>
                <a:uLnTx/>
                <a:uFillTx/>
                <a:latin typeface="Arial"/>
                <a:ea typeface="+mn-ea"/>
                <a:cs typeface="+mn-cs"/>
              </a:rPr>
              <a:t>book set and </a:t>
            </a:r>
            <a:br>
              <a:rPr kumimoji="0" lang="en-US" sz="1400" b="0" i="0" u="none" strike="noStrike" kern="1200" cap="none" spc="0" normalizeH="0" baseline="0" noProof="0" dirty="0">
                <a:ln>
                  <a:noFill/>
                </a:ln>
                <a:solidFill>
                  <a:srgbClr val="000000"/>
                </a:solidFill>
                <a:effectLst/>
                <a:uLnTx/>
                <a:uFillTx/>
                <a:latin typeface="Arial"/>
                <a:ea typeface="+mn-ea"/>
                <a:cs typeface="+mn-cs"/>
              </a:rPr>
            </a:br>
            <a:r>
              <a:rPr kumimoji="0" lang="en-US" sz="1400" b="1" i="0" u="none" strike="noStrike" kern="1200" cap="none" spc="0" normalizeH="0" baseline="0" noProof="0" dirty="0">
                <a:ln>
                  <a:noFill/>
                </a:ln>
                <a:solidFill>
                  <a:srgbClr val="0070C0"/>
                </a:solidFill>
                <a:effectLst/>
                <a:uLnTx/>
                <a:uFillTx/>
                <a:latin typeface="Arial"/>
                <a:ea typeface="+mn-ea"/>
                <a:cs typeface="+mn-cs"/>
              </a:rPr>
              <a:t>IBM Bluemix Garage Method Field Guide</a:t>
            </a:r>
          </a:p>
        </p:txBody>
      </p:sp>
      <p:sp>
        <p:nvSpPr>
          <p:cNvPr id="24" name="TextBox 23"/>
          <p:cNvSpPr txBox="1"/>
          <p:nvPr/>
        </p:nvSpPr>
        <p:spPr>
          <a:xfrm>
            <a:off x="188451" y="1069910"/>
            <a:ext cx="5946119" cy="97975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square" lIns="50800" tIns="50800" rIns="50800" bIns="50800" spcCol="38100" anchor="ctr">
            <a:spAutoFit/>
          </a:bodyPr>
          <a:lstStyle/>
          <a:p>
            <a:pPr marL="228600" lvl="0" indent="-228600" latinLnBrk="1">
              <a:spcAft>
                <a:spcPts val="600"/>
              </a:spcAft>
              <a:buClr>
                <a:srgbClr val="7030A0"/>
              </a:buClr>
              <a:buFont typeface="Arial" panose="020B0604020202020204" pitchFamily="34" charset="0"/>
              <a:buChar char="•"/>
              <a:defRPr/>
            </a:pPr>
            <a:r>
              <a:rPr lang="en-US" sz="1400" dirty="0">
                <a:solidFill>
                  <a:srgbClr val="000000"/>
                </a:solidFill>
              </a:rPr>
              <a:t>90 min </a:t>
            </a:r>
            <a:r>
              <a:rPr lang="en-US" sz="1400" b="1" dirty="0">
                <a:solidFill>
                  <a:srgbClr val="000000"/>
                </a:solidFill>
                <a:hlinkClick r:id="rId8"/>
              </a:rPr>
              <a:t>Lean Coffee format </a:t>
            </a:r>
            <a:r>
              <a:rPr lang="en-US" sz="1400" dirty="0">
                <a:solidFill>
                  <a:srgbClr val="000000"/>
                </a:solidFill>
              </a:rPr>
              <a:t>workshops with hands-on exercises </a:t>
            </a:r>
          </a:p>
          <a:p>
            <a:pPr marL="228600" lvl="0" indent="-228600" latinLnBrk="1">
              <a:spcAft>
                <a:spcPts val="600"/>
              </a:spcAft>
              <a:buClr>
                <a:srgbClr val="7030A0"/>
              </a:buClr>
              <a:buFont typeface="Arial" panose="020B0604020202020204" pitchFamily="34" charset="0"/>
              <a:buChar char="•"/>
              <a:defRPr/>
            </a:pPr>
            <a:r>
              <a:rPr lang="en-US" sz="1400" dirty="0">
                <a:solidFill>
                  <a:srgbClr val="000000"/>
                </a:solidFill>
              </a:rPr>
              <a:t>Led by IBM DevOps experts and thought leaders</a:t>
            </a:r>
          </a:p>
          <a:p>
            <a:pPr marL="228600" lvl="0" indent="-228600" latinLnBrk="1">
              <a:spcAft>
                <a:spcPts val="600"/>
              </a:spcAft>
              <a:buClr>
                <a:srgbClr val="7030A0"/>
              </a:buClr>
              <a:buFont typeface="Arial" panose="020B0604020202020204" pitchFamily="34" charset="0"/>
              <a:buChar char="•"/>
              <a:defRPr/>
            </a:pPr>
            <a:r>
              <a:rPr lang="en-US" sz="1400" dirty="0">
                <a:solidFill>
                  <a:srgbClr val="000000"/>
                </a:solidFill>
              </a:rPr>
              <a:t>Share your experience in dealing with key DevOps challenges</a:t>
            </a:r>
          </a:p>
        </p:txBody>
      </p:sp>
      <p:sp>
        <p:nvSpPr>
          <p:cNvPr id="25" name="TextBox 24"/>
          <p:cNvSpPr txBox="1"/>
          <p:nvPr/>
        </p:nvSpPr>
        <p:spPr>
          <a:xfrm>
            <a:off x="1388378" y="6334559"/>
            <a:ext cx="9624065" cy="369332"/>
          </a:xfrm>
          <a:prstGeom prst="rect">
            <a:avLst/>
          </a:prstGeom>
          <a:noFill/>
        </p:spPr>
        <p:txBody>
          <a:bodyPr wrap="square" rtlCol="0">
            <a:spAutoFit/>
          </a:bodyPr>
          <a:lstStyle/>
          <a:p>
            <a:pPr lvl="0">
              <a:defRPr/>
            </a:pPr>
            <a:r>
              <a:rPr kumimoji="0" lang="en-US" b="0" i="0" u="none" strike="noStrike" kern="1200" cap="none" spc="0" normalizeH="0" baseline="0" noProof="0" dirty="0">
                <a:ln>
                  <a:noFill/>
                </a:ln>
                <a:solidFill>
                  <a:srgbClr val="FFFFFF"/>
                </a:solidFill>
                <a:effectLst/>
                <a:uLnTx/>
                <a:uFillTx/>
                <a:latin typeface="Arial"/>
              </a:rPr>
              <a:t>Seating is limited:</a:t>
            </a:r>
            <a:r>
              <a:rPr kumimoji="0" lang="en-US" b="0" i="0" u="none" strike="noStrike" kern="1200" cap="none" spc="0" normalizeH="0" noProof="0" dirty="0">
                <a:ln>
                  <a:noFill/>
                </a:ln>
                <a:solidFill>
                  <a:srgbClr val="FFFFFF"/>
                </a:solidFill>
                <a:effectLst/>
                <a:uLnTx/>
                <a:uFillTx/>
                <a:latin typeface="Arial"/>
              </a:rPr>
              <a:t> </a:t>
            </a:r>
            <a:r>
              <a:rPr kumimoji="0" lang="en-US" b="0" i="0" u="none" strike="noStrike" kern="1200" cap="none" spc="0" normalizeH="0" baseline="0" noProof="0" dirty="0">
                <a:ln>
                  <a:noFill/>
                </a:ln>
                <a:solidFill>
                  <a:srgbClr val="FFFFFF"/>
                </a:solidFill>
                <a:effectLst/>
                <a:uLnTx/>
                <a:uFillTx/>
                <a:latin typeface="Arial"/>
              </a:rPr>
              <a:t> </a:t>
            </a:r>
            <a:r>
              <a:rPr lang="en-US" dirty="0">
                <a:solidFill>
                  <a:srgbClr val="FFFFFF"/>
                </a:solidFill>
                <a:latin typeface="Arial"/>
              </a:rPr>
              <a:t>RSVP at http://bit.ly/ibmworkshops or Text </a:t>
            </a:r>
            <a:r>
              <a:rPr kumimoji="0" lang="en-US" b="0" i="0" u="none" strike="noStrike" kern="1200" cap="none" spc="0" normalizeH="0" baseline="0" noProof="0" dirty="0">
                <a:ln>
                  <a:noFill/>
                </a:ln>
                <a:solidFill>
                  <a:srgbClr val="FFFFFF"/>
                </a:solidFill>
                <a:effectLst/>
                <a:uLnTx/>
                <a:uFillTx/>
                <a:latin typeface="Arial"/>
              </a:rPr>
              <a:t>Jon Ward at (919) 357-2239</a:t>
            </a:r>
          </a:p>
        </p:txBody>
      </p:sp>
    </p:spTree>
    <p:extLst>
      <p:ext uri="{BB962C8B-B14F-4D97-AF65-F5344CB8AC3E}">
        <p14:creationId xmlns:p14="http://schemas.microsoft.com/office/powerpoint/2010/main" val="218734344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738688" y="1828800"/>
            <a:ext cx="1752600" cy="41910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dirty="0">
                <a:solidFill>
                  <a:schemeClr val="tx1"/>
                </a:solidFill>
              </a:rPr>
              <a:t>Space: dev</a:t>
            </a:r>
          </a:p>
        </p:txBody>
      </p:sp>
      <p:grpSp>
        <p:nvGrpSpPr>
          <p:cNvPr id="9219" name="Group 29"/>
          <p:cNvGrpSpPr>
            <a:grpSpLocks/>
          </p:cNvGrpSpPr>
          <p:nvPr/>
        </p:nvGrpSpPr>
        <p:grpSpPr bwMode="auto">
          <a:xfrm>
            <a:off x="5043488" y="2390776"/>
            <a:ext cx="1143000" cy="962025"/>
            <a:chOff x="768957" y="2009520"/>
            <a:chExt cx="1143000" cy="962280"/>
          </a:xfrm>
        </p:grpSpPr>
        <p:sp>
          <p:nvSpPr>
            <p:cNvPr id="31" name="Rectangle 30"/>
            <p:cNvSpPr/>
            <p:nvPr/>
          </p:nvSpPr>
          <p:spPr>
            <a:xfrm>
              <a:off x="768957" y="2009520"/>
              <a:ext cx="1143000" cy="962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dirty="0">
                  <a:solidFill>
                    <a:schemeClr val="tx1"/>
                  </a:solidFill>
                </a:rPr>
                <a:t>Order</a:t>
              </a:r>
            </a:p>
          </p:txBody>
        </p:sp>
        <p:sp>
          <p:nvSpPr>
            <p:cNvPr id="32" name="Rectangle 31"/>
            <p:cNvSpPr/>
            <p:nvPr/>
          </p:nvSpPr>
          <p:spPr>
            <a:xfrm>
              <a:off x="961044" y="2349335"/>
              <a:ext cx="758825" cy="24136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rPr>
                <a:t>Deploy</a:t>
              </a:r>
            </a:p>
          </p:txBody>
        </p:sp>
      </p:grpSp>
      <p:grpSp>
        <p:nvGrpSpPr>
          <p:cNvPr id="9220" name="Group 32"/>
          <p:cNvGrpSpPr>
            <a:grpSpLocks/>
          </p:cNvGrpSpPr>
          <p:nvPr/>
        </p:nvGrpSpPr>
        <p:grpSpPr bwMode="auto">
          <a:xfrm>
            <a:off x="5043488" y="3686176"/>
            <a:ext cx="1143000" cy="962025"/>
            <a:chOff x="768957" y="3321896"/>
            <a:chExt cx="1143000" cy="962280"/>
          </a:xfrm>
        </p:grpSpPr>
        <p:sp>
          <p:nvSpPr>
            <p:cNvPr id="34" name="Rectangle 33"/>
            <p:cNvSpPr/>
            <p:nvPr/>
          </p:nvSpPr>
          <p:spPr>
            <a:xfrm>
              <a:off x="768957" y="3321896"/>
              <a:ext cx="1143000" cy="962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dirty="0">
                  <a:solidFill>
                    <a:schemeClr val="tx1"/>
                  </a:solidFill>
                </a:rPr>
                <a:t>Catalog</a:t>
              </a:r>
            </a:p>
          </p:txBody>
        </p:sp>
        <p:sp>
          <p:nvSpPr>
            <p:cNvPr id="35" name="Rectangle 34"/>
            <p:cNvSpPr/>
            <p:nvPr/>
          </p:nvSpPr>
          <p:spPr>
            <a:xfrm>
              <a:off x="961044" y="3661711"/>
              <a:ext cx="758825" cy="24136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rPr>
                <a:t>Deploy</a:t>
              </a:r>
            </a:p>
          </p:txBody>
        </p:sp>
      </p:grpSp>
      <p:sp>
        <p:nvSpPr>
          <p:cNvPr id="37" name="Rectangle 36"/>
          <p:cNvSpPr/>
          <p:nvPr/>
        </p:nvSpPr>
        <p:spPr bwMode="auto">
          <a:xfrm>
            <a:off x="5043488" y="4868864"/>
            <a:ext cx="1143000" cy="962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dirty="0">
                <a:solidFill>
                  <a:schemeClr val="tx1"/>
                </a:solidFill>
              </a:rPr>
              <a:t>UI</a:t>
            </a:r>
          </a:p>
        </p:txBody>
      </p:sp>
      <p:sp>
        <p:nvSpPr>
          <p:cNvPr id="38" name="Rectangle 37"/>
          <p:cNvSpPr/>
          <p:nvPr/>
        </p:nvSpPr>
        <p:spPr bwMode="auto">
          <a:xfrm>
            <a:off x="5235575" y="5208589"/>
            <a:ext cx="758825" cy="2413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rPr>
              <a:t>Deploy</a:t>
            </a:r>
          </a:p>
        </p:txBody>
      </p:sp>
      <p:sp>
        <p:nvSpPr>
          <p:cNvPr id="39" name="Rectangle 38"/>
          <p:cNvSpPr/>
          <p:nvPr/>
        </p:nvSpPr>
        <p:spPr bwMode="auto">
          <a:xfrm>
            <a:off x="5081588" y="4307335"/>
            <a:ext cx="1066800" cy="242887"/>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a:solidFill>
                  <a:schemeClr val="tx1"/>
                </a:solidFill>
              </a:rPr>
              <a:t>Functional Test</a:t>
            </a:r>
          </a:p>
        </p:txBody>
      </p:sp>
      <p:sp>
        <p:nvSpPr>
          <p:cNvPr id="3" name="Rectangle 2"/>
          <p:cNvSpPr/>
          <p:nvPr/>
        </p:nvSpPr>
        <p:spPr>
          <a:xfrm>
            <a:off x="2681288" y="1828800"/>
            <a:ext cx="1752600" cy="4191000"/>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cs typeface="Arial" charset="0"/>
            </a:endParaRPr>
          </a:p>
        </p:txBody>
      </p:sp>
      <p:sp>
        <p:nvSpPr>
          <p:cNvPr id="9223" name="Title 1"/>
          <p:cNvSpPr>
            <a:spLocks noGrp="1"/>
          </p:cNvSpPr>
          <p:nvPr>
            <p:ph type="title"/>
          </p:nvPr>
        </p:nvSpPr>
        <p:spPr/>
        <p:txBody>
          <a:bodyPr/>
          <a:lstStyle/>
          <a:p>
            <a:pPr eaLnBrk="1" hangingPunct="1"/>
            <a:r>
              <a:rPr lang="en-US" altLang="en-US"/>
              <a:t>Pipelines and stages</a:t>
            </a:r>
          </a:p>
        </p:txBody>
      </p:sp>
      <p:pic>
        <p:nvPicPr>
          <p:cNvPr id="9224" name="Picture 3"/>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681288" y="1198564"/>
            <a:ext cx="7808912"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25" name="Group 17"/>
          <p:cNvGrpSpPr>
            <a:grpSpLocks/>
          </p:cNvGrpSpPr>
          <p:nvPr/>
        </p:nvGrpSpPr>
        <p:grpSpPr bwMode="auto">
          <a:xfrm>
            <a:off x="2986088" y="2390776"/>
            <a:ext cx="1143000" cy="962025"/>
            <a:chOff x="768957" y="2009520"/>
            <a:chExt cx="1143000" cy="962280"/>
          </a:xfrm>
        </p:grpSpPr>
        <p:sp>
          <p:nvSpPr>
            <p:cNvPr id="5" name="Rectangle 4"/>
            <p:cNvSpPr/>
            <p:nvPr/>
          </p:nvSpPr>
          <p:spPr>
            <a:xfrm>
              <a:off x="768957" y="2009520"/>
              <a:ext cx="1143000" cy="962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dirty="0">
                  <a:solidFill>
                    <a:schemeClr val="tx1"/>
                  </a:solidFill>
                </a:rPr>
                <a:t>Order</a:t>
              </a:r>
            </a:p>
          </p:txBody>
        </p:sp>
        <p:sp>
          <p:nvSpPr>
            <p:cNvPr id="20" name="Rectangle 19"/>
            <p:cNvSpPr/>
            <p:nvPr/>
          </p:nvSpPr>
          <p:spPr>
            <a:xfrm>
              <a:off x="961044" y="2349335"/>
              <a:ext cx="758825" cy="24136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rPr>
                <a:t>Build</a:t>
              </a:r>
            </a:p>
          </p:txBody>
        </p:sp>
      </p:grpSp>
      <p:grpSp>
        <p:nvGrpSpPr>
          <p:cNvPr id="9226" name="Group 18"/>
          <p:cNvGrpSpPr>
            <a:grpSpLocks/>
          </p:cNvGrpSpPr>
          <p:nvPr/>
        </p:nvGrpSpPr>
        <p:grpSpPr bwMode="auto">
          <a:xfrm>
            <a:off x="2986088" y="3686176"/>
            <a:ext cx="1143000" cy="962025"/>
            <a:chOff x="768957" y="3321896"/>
            <a:chExt cx="1143000" cy="962280"/>
          </a:xfrm>
        </p:grpSpPr>
        <p:sp>
          <p:nvSpPr>
            <p:cNvPr id="21" name="Rectangle 20"/>
            <p:cNvSpPr/>
            <p:nvPr/>
          </p:nvSpPr>
          <p:spPr>
            <a:xfrm>
              <a:off x="768957" y="3321896"/>
              <a:ext cx="1143000" cy="962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dirty="0">
                  <a:solidFill>
                    <a:schemeClr val="tx1"/>
                  </a:solidFill>
                </a:rPr>
                <a:t>Catalog</a:t>
              </a:r>
            </a:p>
          </p:txBody>
        </p:sp>
        <p:sp>
          <p:nvSpPr>
            <p:cNvPr id="22" name="Rectangle 21"/>
            <p:cNvSpPr/>
            <p:nvPr/>
          </p:nvSpPr>
          <p:spPr>
            <a:xfrm>
              <a:off x="961044" y="3661711"/>
              <a:ext cx="758825" cy="24136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rPr>
                <a:t>Build</a:t>
              </a:r>
            </a:p>
          </p:txBody>
        </p:sp>
      </p:grpSp>
      <p:sp>
        <p:nvSpPr>
          <p:cNvPr id="23" name="Rectangle 22"/>
          <p:cNvSpPr/>
          <p:nvPr/>
        </p:nvSpPr>
        <p:spPr bwMode="auto">
          <a:xfrm>
            <a:off x="2986088" y="4868864"/>
            <a:ext cx="1143000" cy="962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dirty="0">
                <a:solidFill>
                  <a:schemeClr val="tx1"/>
                </a:solidFill>
              </a:rPr>
              <a:t>UI</a:t>
            </a:r>
          </a:p>
        </p:txBody>
      </p:sp>
      <p:sp>
        <p:nvSpPr>
          <p:cNvPr id="24" name="Rectangle 23"/>
          <p:cNvSpPr/>
          <p:nvPr/>
        </p:nvSpPr>
        <p:spPr bwMode="auto">
          <a:xfrm>
            <a:off x="3178175" y="5208589"/>
            <a:ext cx="758825" cy="2413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rPr>
              <a:t>Build</a:t>
            </a:r>
          </a:p>
        </p:txBody>
      </p:sp>
      <p:sp>
        <p:nvSpPr>
          <p:cNvPr id="25" name="Rectangle 24"/>
          <p:cNvSpPr/>
          <p:nvPr/>
        </p:nvSpPr>
        <p:spPr bwMode="auto">
          <a:xfrm>
            <a:off x="3022600" y="4307336"/>
            <a:ext cx="1069975" cy="242887"/>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a:solidFill>
                  <a:schemeClr val="tx1"/>
                </a:solidFill>
              </a:rPr>
              <a:t>Unit Test</a:t>
            </a:r>
          </a:p>
        </p:txBody>
      </p:sp>
      <p:sp>
        <p:nvSpPr>
          <p:cNvPr id="46" name="Rectangle 45"/>
          <p:cNvSpPr/>
          <p:nvPr/>
        </p:nvSpPr>
        <p:spPr>
          <a:xfrm>
            <a:off x="6719888" y="1828800"/>
            <a:ext cx="1752600" cy="41910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dirty="0">
                <a:solidFill>
                  <a:schemeClr val="tx1"/>
                </a:solidFill>
              </a:rPr>
              <a:t>Space: </a:t>
            </a:r>
            <a:r>
              <a:rPr lang="en-US" dirty="0" err="1">
                <a:solidFill>
                  <a:schemeClr val="tx1"/>
                </a:solidFill>
              </a:rPr>
              <a:t>qa</a:t>
            </a:r>
            <a:endParaRPr lang="en-US" dirty="0">
              <a:solidFill>
                <a:schemeClr val="tx1"/>
              </a:solidFill>
            </a:endParaRPr>
          </a:p>
        </p:txBody>
      </p:sp>
      <p:grpSp>
        <p:nvGrpSpPr>
          <p:cNvPr id="9229" name="Group 49"/>
          <p:cNvGrpSpPr>
            <a:grpSpLocks/>
          </p:cNvGrpSpPr>
          <p:nvPr/>
        </p:nvGrpSpPr>
        <p:grpSpPr bwMode="auto">
          <a:xfrm>
            <a:off x="7024688" y="3686176"/>
            <a:ext cx="1143000" cy="962025"/>
            <a:chOff x="768957" y="3321896"/>
            <a:chExt cx="1143000" cy="962280"/>
          </a:xfrm>
        </p:grpSpPr>
        <p:sp>
          <p:nvSpPr>
            <p:cNvPr id="51" name="Rectangle 50"/>
            <p:cNvSpPr/>
            <p:nvPr/>
          </p:nvSpPr>
          <p:spPr>
            <a:xfrm>
              <a:off x="768957" y="3321896"/>
              <a:ext cx="1143000" cy="962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dirty="0">
                  <a:solidFill>
                    <a:schemeClr val="tx1"/>
                  </a:solidFill>
                </a:rPr>
                <a:t>Catalog</a:t>
              </a:r>
            </a:p>
          </p:txBody>
        </p:sp>
        <p:sp>
          <p:nvSpPr>
            <p:cNvPr id="52" name="Rectangle 51"/>
            <p:cNvSpPr/>
            <p:nvPr/>
          </p:nvSpPr>
          <p:spPr>
            <a:xfrm>
              <a:off x="961044" y="3661711"/>
              <a:ext cx="758825" cy="24136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rPr>
                <a:t>Deploy</a:t>
              </a:r>
            </a:p>
          </p:txBody>
        </p:sp>
      </p:grpSp>
      <p:grpSp>
        <p:nvGrpSpPr>
          <p:cNvPr id="9230" name="Group 52"/>
          <p:cNvGrpSpPr>
            <a:grpSpLocks/>
          </p:cNvGrpSpPr>
          <p:nvPr/>
        </p:nvGrpSpPr>
        <p:grpSpPr bwMode="auto">
          <a:xfrm>
            <a:off x="7024688" y="4868864"/>
            <a:ext cx="1143000" cy="962025"/>
            <a:chOff x="3200400" y="4869180"/>
            <a:chExt cx="1143000" cy="962280"/>
          </a:xfrm>
        </p:grpSpPr>
        <p:sp>
          <p:nvSpPr>
            <p:cNvPr id="54" name="Rectangle 53"/>
            <p:cNvSpPr/>
            <p:nvPr/>
          </p:nvSpPr>
          <p:spPr>
            <a:xfrm>
              <a:off x="3200400" y="4869180"/>
              <a:ext cx="1143000" cy="962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dirty="0">
                  <a:solidFill>
                    <a:schemeClr val="tx1"/>
                  </a:solidFill>
                </a:rPr>
                <a:t>UI</a:t>
              </a:r>
            </a:p>
          </p:txBody>
        </p:sp>
        <p:sp>
          <p:nvSpPr>
            <p:cNvPr id="55" name="Rectangle 54"/>
            <p:cNvSpPr/>
            <p:nvPr/>
          </p:nvSpPr>
          <p:spPr>
            <a:xfrm>
              <a:off x="3392487" y="5208995"/>
              <a:ext cx="758825" cy="24136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rPr>
                <a:t>Deploy</a:t>
              </a:r>
            </a:p>
          </p:txBody>
        </p:sp>
        <p:sp>
          <p:nvSpPr>
            <p:cNvPr id="56" name="Rectangle 55"/>
            <p:cNvSpPr/>
            <p:nvPr/>
          </p:nvSpPr>
          <p:spPr>
            <a:xfrm>
              <a:off x="3238500" y="5548810"/>
              <a:ext cx="1066800" cy="242951"/>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a:solidFill>
                    <a:schemeClr val="tx1"/>
                  </a:solidFill>
                </a:rPr>
                <a:t>Simple Test</a:t>
              </a:r>
            </a:p>
          </p:txBody>
        </p:sp>
      </p:grpSp>
      <p:grpSp>
        <p:nvGrpSpPr>
          <p:cNvPr id="9231" name="Group 7194"/>
          <p:cNvGrpSpPr>
            <a:grpSpLocks/>
          </p:cNvGrpSpPr>
          <p:nvPr/>
        </p:nvGrpSpPr>
        <p:grpSpPr bwMode="auto">
          <a:xfrm>
            <a:off x="7024688" y="2390776"/>
            <a:ext cx="1143000" cy="962025"/>
            <a:chOff x="5334000" y="2390520"/>
            <a:chExt cx="1143000" cy="962280"/>
          </a:xfrm>
        </p:grpSpPr>
        <p:grpSp>
          <p:nvGrpSpPr>
            <p:cNvPr id="9257" name="Group 46"/>
            <p:cNvGrpSpPr>
              <a:grpSpLocks/>
            </p:cNvGrpSpPr>
            <p:nvPr/>
          </p:nvGrpSpPr>
          <p:grpSpPr bwMode="auto">
            <a:xfrm>
              <a:off x="5334000" y="2390520"/>
              <a:ext cx="1143000" cy="962280"/>
              <a:chOff x="768957" y="2009520"/>
              <a:chExt cx="1143000" cy="962280"/>
            </a:xfrm>
          </p:grpSpPr>
          <p:sp>
            <p:nvSpPr>
              <p:cNvPr id="48" name="Rectangle 47"/>
              <p:cNvSpPr/>
              <p:nvPr/>
            </p:nvSpPr>
            <p:spPr>
              <a:xfrm>
                <a:off x="768957" y="2009520"/>
                <a:ext cx="1143000" cy="962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dirty="0">
                    <a:solidFill>
                      <a:schemeClr val="tx1"/>
                    </a:solidFill>
                  </a:rPr>
                  <a:t>Order</a:t>
                </a:r>
              </a:p>
            </p:txBody>
          </p:sp>
          <p:sp>
            <p:nvSpPr>
              <p:cNvPr id="49" name="Rectangle 48"/>
              <p:cNvSpPr/>
              <p:nvPr/>
            </p:nvSpPr>
            <p:spPr>
              <a:xfrm>
                <a:off x="961044" y="2349335"/>
                <a:ext cx="758825" cy="24136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rPr>
                  <a:t>Deploy</a:t>
                </a:r>
              </a:p>
            </p:txBody>
          </p:sp>
        </p:grpSp>
        <p:sp>
          <p:nvSpPr>
            <p:cNvPr id="60" name="Rectangle 59"/>
            <p:cNvSpPr/>
            <p:nvPr/>
          </p:nvSpPr>
          <p:spPr>
            <a:xfrm>
              <a:off x="5381625" y="3035216"/>
              <a:ext cx="1066800" cy="24136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a:solidFill>
                    <a:schemeClr val="tx1"/>
                  </a:solidFill>
                </a:rPr>
                <a:t>Simple Test</a:t>
              </a:r>
            </a:p>
          </p:txBody>
        </p:sp>
      </p:grpSp>
      <p:sp>
        <p:nvSpPr>
          <p:cNvPr id="61" name="Rectangle 60"/>
          <p:cNvSpPr/>
          <p:nvPr/>
        </p:nvSpPr>
        <p:spPr>
          <a:xfrm>
            <a:off x="7062788" y="4340225"/>
            <a:ext cx="1066800" cy="2413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a:solidFill>
                  <a:schemeClr val="tx1"/>
                </a:solidFill>
              </a:rPr>
              <a:t>Simple Test</a:t>
            </a:r>
          </a:p>
        </p:txBody>
      </p:sp>
      <p:sp>
        <p:nvSpPr>
          <p:cNvPr id="62" name="Rectangle 61"/>
          <p:cNvSpPr/>
          <p:nvPr/>
        </p:nvSpPr>
        <p:spPr>
          <a:xfrm>
            <a:off x="8777288" y="1828800"/>
            <a:ext cx="1712912" cy="42672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dirty="0">
                <a:solidFill>
                  <a:schemeClr val="tx1"/>
                </a:solidFill>
              </a:rPr>
              <a:t>Space: prod</a:t>
            </a:r>
          </a:p>
        </p:txBody>
      </p:sp>
      <p:grpSp>
        <p:nvGrpSpPr>
          <p:cNvPr id="9234" name="Group 62"/>
          <p:cNvGrpSpPr>
            <a:grpSpLocks/>
          </p:cNvGrpSpPr>
          <p:nvPr/>
        </p:nvGrpSpPr>
        <p:grpSpPr bwMode="auto">
          <a:xfrm>
            <a:off x="9061450" y="2390776"/>
            <a:ext cx="1143000" cy="962025"/>
            <a:chOff x="768957" y="2009520"/>
            <a:chExt cx="1143000" cy="962280"/>
          </a:xfrm>
        </p:grpSpPr>
        <p:sp>
          <p:nvSpPr>
            <p:cNvPr id="64" name="Rectangle 63"/>
            <p:cNvSpPr/>
            <p:nvPr/>
          </p:nvSpPr>
          <p:spPr>
            <a:xfrm>
              <a:off x="768957" y="2009520"/>
              <a:ext cx="1143000" cy="962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dirty="0">
                  <a:solidFill>
                    <a:schemeClr val="tx1"/>
                  </a:solidFill>
                </a:rPr>
                <a:t>Order</a:t>
              </a:r>
            </a:p>
          </p:txBody>
        </p:sp>
        <p:sp>
          <p:nvSpPr>
            <p:cNvPr id="65" name="Rectangle 64"/>
            <p:cNvSpPr/>
            <p:nvPr/>
          </p:nvSpPr>
          <p:spPr>
            <a:xfrm>
              <a:off x="961045" y="2349335"/>
              <a:ext cx="758825" cy="24136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rPr>
                <a:t>Deploy</a:t>
              </a:r>
            </a:p>
          </p:txBody>
        </p:sp>
      </p:grpSp>
      <p:grpSp>
        <p:nvGrpSpPr>
          <p:cNvPr id="9235" name="Group 65"/>
          <p:cNvGrpSpPr>
            <a:grpSpLocks/>
          </p:cNvGrpSpPr>
          <p:nvPr/>
        </p:nvGrpSpPr>
        <p:grpSpPr bwMode="auto">
          <a:xfrm>
            <a:off x="9061450" y="3686176"/>
            <a:ext cx="1143000" cy="962025"/>
            <a:chOff x="768957" y="3321896"/>
            <a:chExt cx="1143000" cy="962280"/>
          </a:xfrm>
        </p:grpSpPr>
        <p:sp>
          <p:nvSpPr>
            <p:cNvPr id="67" name="Rectangle 66"/>
            <p:cNvSpPr/>
            <p:nvPr/>
          </p:nvSpPr>
          <p:spPr>
            <a:xfrm>
              <a:off x="768957" y="3321896"/>
              <a:ext cx="1143000" cy="962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dirty="0">
                  <a:solidFill>
                    <a:schemeClr val="tx1"/>
                  </a:solidFill>
                </a:rPr>
                <a:t>Catalog</a:t>
              </a:r>
            </a:p>
          </p:txBody>
        </p:sp>
        <p:sp>
          <p:nvSpPr>
            <p:cNvPr id="68" name="Rectangle 67"/>
            <p:cNvSpPr/>
            <p:nvPr/>
          </p:nvSpPr>
          <p:spPr>
            <a:xfrm>
              <a:off x="961045" y="3661711"/>
              <a:ext cx="758825" cy="24136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rPr>
                <a:t>Deploy</a:t>
              </a:r>
            </a:p>
          </p:txBody>
        </p:sp>
      </p:grpSp>
      <p:sp>
        <p:nvSpPr>
          <p:cNvPr id="70" name="Rectangle 69"/>
          <p:cNvSpPr/>
          <p:nvPr/>
        </p:nvSpPr>
        <p:spPr>
          <a:xfrm>
            <a:off x="9061450" y="4868864"/>
            <a:ext cx="1143000" cy="962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dirty="0">
                <a:solidFill>
                  <a:schemeClr val="tx1"/>
                </a:solidFill>
              </a:rPr>
              <a:t>UI</a:t>
            </a:r>
          </a:p>
        </p:txBody>
      </p:sp>
      <p:sp>
        <p:nvSpPr>
          <p:cNvPr id="71" name="Rectangle 70"/>
          <p:cNvSpPr/>
          <p:nvPr/>
        </p:nvSpPr>
        <p:spPr>
          <a:xfrm>
            <a:off x="9253539" y="5208588"/>
            <a:ext cx="758825" cy="2413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rPr>
              <a:t>Deploy</a:t>
            </a:r>
          </a:p>
        </p:txBody>
      </p:sp>
      <p:cxnSp>
        <p:nvCxnSpPr>
          <p:cNvPr id="7176" name="Connector: Elbow 7175"/>
          <p:cNvCxnSpPr/>
          <p:nvPr/>
        </p:nvCxnSpPr>
        <p:spPr>
          <a:xfrm>
            <a:off x="4129088" y="2871788"/>
            <a:ext cx="914400" cy="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7175"/>
          <p:cNvCxnSpPr>
            <a:stCxn id="21" idx="3"/>
            <a:endCxn id="34" idx="1"/>
          </p:cNvCxnSpPr>
          <p:nvPr/>
        </p:nvCxnSpPr>
        <p:spPr>
          <a:xfrm>
            <a:off x="4129088" y="4167188"/>
            <a:ext cx="914400" cy="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or: Elbow 7175"/>
          <p:cNvCxnSpPr>
            <a:stCxn id="23" idx="3"/>
            <a:endCxn id="37" idx="1"/>
          </p:cNvCxnSpPr>
          <p:nvPr/>
        </p:nvCxnSpPr>
        <p:spPr>
          <a:xfrm>
            <a:off x="4129088" y="5349875"/>
            <a:ext cx="914400" cy="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onnector: Elbow 7175"/>
          <p:cNvCxnSpPr/>
          <p:nvPr/>
        </p:nvCxnSpPr>
        <p:spPr>
          <a:xfrm>
            <a:off x="6186488" y="2871788"/>
            <a:ext cx="838200" cy="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nector: Elbow 7175"/>
          <p:cNvCxnSpPr>
            <a:stCxn id="34" idx="3"/>
            <a:endCxn id="51" idx="1"/>
          </p:cNvCxnSpPr>
          <p:nvPr/>
        </p:nvCxnSpPr>
        <p:spPr>
          <a:xfrm>
            <a:off x="6186488" y="4167188"/>
            <a:ext cx="838200" cy="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nector: Elbow 7175"/>
          <p:cNvCxnSpPr>
            <a:stCxn id="37" idx="3"/>
          </p:cNvCxnSpPr>
          <p:nvPr/>
        </p:nvCxnSpPr>
        <p:spPr>
          <a:xfrm>
            <a:off x="6186489" y="5349875"/>
            <a:ext cx="1030287" cy="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nector: Elbow 7175"/>
          <p:cNvCxnSpPr/>
          <p:nvPr/>
        </p:nvCxnSpPr>
        <p:spPr>
          <a:xfrm>
            <a:off x="8167688" y="2871788"/>
            <a:ext cx="893762" cy="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7175"/>
          <p:cNvCxnSpPr>
            <a:stCxn id="51" idx="3"/>
            <a:endCxn id="67" idx="1"/>
          </p:cNvCxnSpPr>
          <p:nvPr/>
        </p:nvCxnSpPr>
        <p:spPr>
          <a:xfrm>
            <a:off x="8167688" y="4167188"/>
            <a:ext cx="893762" cy="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Connector: Elbow 7175"/>
          <p:cNvCxnSpPr>
            <a:stCxn id="54" idx="3"/>
            <a:endCxn id="70" idx="1"/>
          </p:cNvCxnSpPr>
          <p:nvPr/>
        </p:nvCxnSpPr>
        <p:spPr>
          <a:xfrm>
            <a:off x="8167688" y="5349875"/>
            <a:ext cx="893762" cy="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199" name="Flowchart: Magnetic Disk 7198"/>
          <p:cNvSpPr/>
          <p:nvPr/>
        </p:nvSpPr>
        <p:spPr>
          <a:xfrm>
            <a:off x="1527104" y="2681288"/>
            <a:ext cx="914400" cy="3810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rPr>
              <a:t>GitHub</a:t>
            </a:r>
          </a:p>
        </p:txBody>
      </p:sp>
      <p:sp>
        <p:nvSpPr>
          <p:cNvPr id="116" name="Flowchart: Magnetic Disk 115"/>
          <p:cNvSpPr/>
          <p:nvPr/>
        </p:nvSpPr>
        <p:spPr>
          <a:xfrm>
            <a:off x="1527104" y="3962400"/>
            <a:ext cx="914400" cy="3810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rPr>
              <a:t>GitHub</a:t>
            </a:r>
          </a:p>
        </p:txBody>
      </p:sp>
      <p:sp>
        <p:nvSpPr>
          <p:cNvPr id="117" name="Flowchart: Magnetic Disk 116"/>
          <p:cNvSpPr/>
          <p:nvPr/>
        </p:nvSpPr>
        <p:spPr>
          <a:xfrm>
            <a:off x="1527104" y="5181600"/>
            <a:ext cx="914400" cy="3810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rPr>
              <a:t>GitHub</a:t>
            </a:r>
          </a:p>
        </p:txBody>
      </p:sp>
      <p:cxnSp>
        <p:nvCxnSpPr>
          <p:cNvPr id="118" name="Connector: Elbow 7175"/>
          <p:cNvCxnSpPr/>
          <p:nvPr/>
        </p:nvCxnSpPr>
        <p:spPr>
          <a:xfrm>
            <a:off x="2441504" y="2871788"/>
            <a:ext cx="544584" cy="1"/>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7175"/>
          <p:cNvCxnSpPr>
            <a:stCxn id="116" idx="4"/>
            <a:endCxn id="21" idx="1"/>
          </p:cNvCxnSpPr>
          <p:nvPr/>
        </p:nvCxnSpPr>
        <p:spPr>
          <a:xfrm>
            <a:off x="2441504" y="4152900"/>
            <a:ext cx="544584" cy="14289"/>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Connector: Elbow 7175"/>
          <p:cNvCxnSpPr>
            <a:stCxn id="117" idx="4"/>
            <a:endCxn id="23" idx="1"/>
          </p:cNvCxnSpPr>
          <p:nvPr/>
        </p:nvCxnSpPr>
        <p:spPr>
          <a:xfrm flipV="1">
            <a:off x="2441504" y="5349877"/>
            <a:ext cx="544584" cy="22223"/>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3" name="Speech Bubble: Rectangle 62"/>
          <p:cNvSpPr/>
          <p:nvPr/>
        </p:nvSpPr>
        <p:spPr>
          <a:xfrm>
            <a:off x="6253560" y="182564"/>
            <a:ext cx="785884" cy="314325"/>
          </a:xfrm>
          <a:prstGeom prst="wedgeRectCallout">
            <a:avLst>
              <a:gd name="adj1" fmla="val -285604"/>
              <a:gd name="adj2" fmla="val 318606"/>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400" dirty="0">
                <a:solidFill>
                  <a:schemeClr val="tx1"/>
                </a:solidFill>
              </a:rPr>
              <a:t>Stage</a:t>
            </a:r>
          </a:p>
        </p:txBody>
      </p:sp>
      <p:sp>
        <p:nvSpPr>
          <p:cNvPr id="66" name="Speech Bubble: Rectangle 65"/>
          <p:cNvSpPr/>
          <p:nvPr/>
        </p:nvSpPr>
        <p:spPr>
          <a:xfrm>
            <a:off x="6253560" y="183407"/>
            <a:ext cx="785884" cy="314325"/>
          </a:xfrm>
          <a:prstGeom prst="wedgeRectCallout">
            <a:avLst>
              <a:gd name="adj1" fmla="val -99201"/>
              <a:gd name="adj2" fmla="val 300796"/>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400" dirty="0">
                <a:solidFill>
                  <a:schemeClr val="tx1"/>
                </a:solidFill>
              </a:rPr>
              <a:t>Stage</a:t>
            </a:r>
          </a:p>
        </p:txBody>
      </p:sp>
      <p:sp>
        <p:nvSpPr>
          <p:cNvPr id="69" name="Speech Bubble: Rectangle 68"/>
          <p:cNvSpPr/>
          <p:nvPr/>
        </p:nvSpPr>
        <p:spPr>
          <a:xfrm>
            <a:off x="6253560" y="184250"/>
            <a:ext cx="785884" cy="314325"/>
          </a:xfrm>
          <a:prstGeom prst="wedgeRectCallout">
            <a:avLst>
              <a:gd name="adj1" fmla="val 190494"/>
              <a:gd name="adj2" fmla="val 288921"/>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400" dirty="0">
                <a:solidFill>
                  <a:schemeClr val="tx1"/>
                </a:solidFill>
              </a:rPr>
              <a:t>Stage</a:t>
            </a:r>
          </a:p>
        </p:txBody>
      </p:sp>
      <p:sp>
        <p:nvSpPr>
          <p:cNvPr id="72" name="Speech Bubble: Rectangle 71"/>
          <p:cNvSpPr/>
          <p:nvPr/>
        </p:nvSpPr>
        <p:spPr>
          <a:xfrm>
            <a:off x="6253560" y="185093"/>
            <a:ext cx="785884" cy="314325"/>
          </a:xfrm>
          <a:prstGeom prst="wedgeRectCallout">
            <a:avLst>
              <a:gd name="adj1" fmla="val 437448"/>
              <a:gd name="adj2" fmla="val 277047"/>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400" dirty="0">
                <a:solidFill>
                  <a:schemeClr val="tx1"/>
                </a:solidFill>
              </a:rPr>
              <a:t>Stage</a:t>
            </a:r>
          </a:p>
        </p:txBody>
      </p:sp>
      <p:sp>
        <p:nvSpPr>
          <p:cNvPr id="75" name="Speech Bubble: Rectangle 74"/>
          <p:cNvSpPr/>
          <p:nvPr/>
        </p:nvSpPr>
        <p:spPr>
          <a:xfrm>
            <a:off x="1302722" y="6157050"/>
            <a:ext cx="793750" cy="315913"/>
          </a:xfrm>
          <a:prstGeom prst="wedgeRectCallout">
            <a:avLst>
              <a:gd name="adj1" fmla="val 180209"/>
              <a:gd name="adj2" fmla="val -284978"/>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bg1"/>
                </a:solidFill>
              </a:rPr>
              <a:t>Job</a:t>
            </a:r>
          </a:p>
        </p:txBody>
      </p:sp>
      <p:sp>
        <p:nvSpPr>
          <p:cNvPr id="2" name="Date Placeholder 1"/>
          <p:cNvSpPr>
            <a:spLocks noGrp="1"/>
          </p:cNvSpPr>
          <p:nvPr>
            <p:ph type="dt" sz="half" idx="2"/>
          </p:nvPr>
        </p:nvSpPr>
        <p:spPr/>
        <p:txBody>
          <a:bodyPr/>
          <a:lstStyle/>
          <a:p>
            <a:fld id="{64DE3F22-6E54-471D-A922-70F44C1B9263}" type="datetime1">
              <a:rPr lang="en-US" smtClean="0"/>
              <a:t>3/22/2017</a:t>
            </a:fld>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80</a:t>
            </a:fld>
            <a:endParaRPr lang="en-US" dirty="0"/>
          </a:p>
        </p:txBody>
      </p:sp>
    </p:spTree>
    <p:extLst>
      <p:ext uri="{BB962C8B-B14F-4D97-AF65-F5344CB8AC3E}">
        <p14:creationId xmlns:p14="http://schemas.microsoft.com/office/powerpoint/2010/main" val="335825507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ltLang="en-US"/>
              <a:t>Toolchain Template</a:t>
            </a:r>
          </a:p>
        </p:txBody>
      </p:sp>
      <p:pic>
        <p:nvPicPr>
          <p:cNvPr id="12291" name="Picture 2"/>
          <p:cNvPicPr>
            <a:picLocks noGrp="1" noChangeAspect="1" noChangeArrowheads="1"/>
          </p:cNvPicPr>
          <p:nvPr>
            <p:ph idx="4294967295"/>
          </p:nvPr>
        </p:nvPicPr>
        <p:blipFill>
          <a:blip r:embed="rId2" cstate="screen">
            <a:extLst>
              <a:ext uri="{28A0092B-C50C-407E-A947-70E740481C1C}">
                <a14:useLocalDpi xmlns:a14="http://schemas.microsoft.com/office/drawing/2010/main"/>
              </a:ext>
            </a:extLst>
          </a:blip>
          <a:srcRect/>
          <a:stretch>
            <a:fillRect/>
          </a:stretch>
        </p:blipFill>
        <p:spPr>
          <a:xfrm>
            <a:off x="1981200" y="1632744"/>
            <a:ext cx="8229600" cy="3592513"/>
          </a:xfrm>
          <a:noFill/>
        </p:spPr>
      </p:pic>
      <p:sp>
        <p:nvSpPr>
          <p:cNvPr id="2" name="Date Placeholder 1"/>
          <p:cNvSpPr>
            <a:spLocks noGrp="1"/>
          </p:cNvSpPr>
          <p:nvPr>
            <p:ph type="dt" sz="half" idx="2"/>
          </p:nvPr>
        </p:nvSpPr>
        <p:spPr/>
        <p:txBody>
          <a:bodyPr/>
          <a:lstStyle/>
          <a:p>
            <a:fld id="{97CF4486-4E8A-49D6-9E7E-70BDF84E84C2}" type="datetime1">
              <a:rPr lang="en-US" smtClean="0"/>
              <a:t>3/22/2017</a:t>
            </a:fld>
            <a:endParaRPr lang="en-US" dirty="0"/>
          </a:p>
        </p:txBody>
      </p:sp>
      <p:sp>
        <p:nvSpPr>
          <p:cNvPr id="3" name="Slide Number Placeholder 2"/>
          <p:cNvSpPr>
            <a:spLocks noGrp="1"/>
          </p:cNvSpPr>
          <p:nvPr>
            <p:ph type="sldNum" sz="quarter" idx="4"/>
          </p:nvPr>
        </p:nvSpPr>
        <p:spPr/>
        <p:txBody>
          <a:bodyPr/>
          <a:lstStyle/>
          <a:p>
            <a:fld id="{64A8A213-8E92-D94A-82D7-8578C89CAF17}" type="slidenum">
              <a:rPr lang="en-US" smtClean="0"/>
              <a:pPr/>
              <a:t>81</a:t>
            </a:fld>
            <a:endParaRPr lang="en-US" dirty="0"/>
          </a:p>
        </p:txBody>
      </p:sp>
    </p:spTree>
    <p:extLst>
      <p:ext uri="{BB962C8B-B14F-4D97-AF65-F5344CB8AC3E}">
        <p14:creationId xmlns:p14="http://schemas.microsoft.com/office/powerpoint/2010/main" val="325518216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en-US"/>
              <a:t>Bluemix Navigation</a:t>
            </a:r>
          </a:p>
        </p:txBody>
      </p:sp>
      <p:pic>
        <p:nvPicPr>
          <p:cNvPr id="19459" name="Picture 2"/>
          <p:cNvPicPr>
            <a:picLocks noGrp="1" noChangeAspect="1" noChangeArrowheads="1"/>
          </p:cNvPicPr>
          <p:nvPr>
            <p:ph idx="4294967295"/>
          </p:nvPr>
        </p:nvPicPr>
        <p:blipFill>
          <a:blip r:embed="rId2" cstate="screen">
            <a:extLst>
              <a:ext uri="{28A0092B-C50C-407E-A947-70E740481C1C}">
                <a14:useLocalDpi xmlns:a14="http://schemas.microsoft.com/office/drawing/2010/main"/>
              </a:ext>
            </a:extLst>
          </a:blip>
          <a:srcRect/>
          <a:stretch>
            <a:fillRect/>
          </a:stretch>
        </p:blipFill>
        <p:spPr>
          <a:xfrm>
            <a:off x="2099396" y="1600200"/>
            <a:ext cx="8045450" cy="4525963"/>
          </a:xfrm>
          <a:noFill/>
        </p:spPr>
      </p:pic>
      <p:sp>
        <p:nvSpPr>
          <p:cNvPr id="5" name="Right Arrow 4"/>
          <p:cNvSpPr/>
          <p:nvPr/>
        </p:nvSpPr>
        <p:spPr>
          <a:xfrm rot="14662587">
            <a:off x="2008188" y="2790825"/>
            <a:ext cx="901700" cy="4572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ight Arrow 5"/>
          <p:cNvSpPr/>
          <p:nvPr/>
        </p:nvSpPr>
        <p:spPr>
          <a:xfrm rot="18800991">
            <a:off x="8203407" y="2534444"/>
            <a:ext cx="1060450" cy="38576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Date Placeholder 1"/>
          <p:cNvSpPr>
            <a:spLocks noGrp="1"/>
          </p:cNvSpPr>
          <p:nvPr>
            <p:ph type="dt" sz="half" idx="2"/>
          </p:nvPr>
        </p:nvSpPr>
        <p:spPr/>
        <p:txBody>
          <a:bodyPr/>
          <a:lstStyle/>
          <a:p>
            <a:fld id="{F7213987-C140-4DE9-8AB8-F65C11D201D5}" type="datetime1">
              <a:rPr lang="en-US" smtClean="0"/>
              <a:t>3/22/2017</a:t>
            </a:fld>
            <a:endParaRPr lang="en-US" dirty="0"/>
          </a:p>
        </p:txBody>
      </p:sp>
      <p:sp>
        <p:nvSpPr>
          <p:cNvPr id="3" name="Slide Number Placeholder 2"/>
          <p:cNvSpPr>
            <a:spLocks noGrp="1"/>
          </p:cNvSpPr>
          <p:nvPr>
            <p:ph type="sldNum" sz="quarter" idx="4"/>
          </p:nvPr>
        </p:nvSpPr>
        <p:spPr/>
        <p:txBody>
          <a:bodyPr/>
          <a:lstStyle/>
          <a:p>
            <a:fld id="{64A8A213-8E92-D94A-82D7-8578C89CAF17}" type="slidenum">
              <a:rPr lang="en-US" smtClean="0"/>
              <a:pPr/>
              <a:t>82</a:t>
            </a:fld>
            <a:endParaRPr lang="en-US" dirty="0"/>
          </a:p>
        </p:txBody>
      </p:sp>
    </p:spTree>
    <p:extLst>
      <p:ext uri="{BB962C8B-B14F-4D97-AF65-F5344CB8AC3E}">
        <p14:creationId xmlns:p14="http://schemas.microsoft.com/office/powerpoint/2010/main" val="83233554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Title 1"/>
          <p:cNvSpPr>
            <a:spLocks noGrp="1"/>
          </p:cNvSpPr>
          <p:nvPr>
            <p:ph type="title"/>
          </p:nvPr>
        </p:nvSpPr>
        <p:spPr/>
        <p:txBody>
          <a:bodyPr/>
          <a:lstStyle/>
          <a:p>
            <a:r>
              <a:rPr lang="en-US" altLang="en-US"/>
              <a:t>DevOps Services</a:t>
            </a:r>
          </a:p>
        </p:txBody>
      </p:sp>
      <p:pic>
        <p:nvPicPr>
          <p:cNvPr id="11"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a:xfrm>
            <a:off x="2073275" y="1600201"/>
            <a:ext cx="8045450" cy="4525963"/>
          </a:xfrm>
          <a:prstGeom prst="rect">
            <a:avLst/>
          </a:prstGeom>
          <a:noFill/>
        </p:spPr>
      </p:pic>
      <p:sp>
        <p:nvSpPr>
          <p:cNvPr id="13" name="Decagon 12"/>
          <p:cNvSpPr/>
          <p:nvPr/>
        </p:nvSpPr>
        <p:spPr>
          <a:xfrm>
            <a:off x="3733800" y="2667000"/>
            <a:ext cx="457200" cy="228600"/>
          </a:xfrm>
          <a:prstGeom prst="dec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a:solidFill>
                  <a:srgbClr val="FFFFFF"/>
                </a:solidFill>
                <a:latin typeface="Calibri" panose="020F0502020204030204" pitchFamily="34" charset="0"/>
              </a:rPr>
              <a:t>1</a:t>
            </a:r>
          </a:p>
        </p:txBody>
      </p:sp>
      <p:sp>
        <p:nvSpPr>
          <p:cNvPr id="15" name="Heptagon 14"/>
          <p:cNvSpPr/>
          <p:nvPr/>
        </p:nvSpPr>
        <p:spPr>
          <a:xfrm>
            <a:off x="3124200" y="5257800"/>
            <a:ext cx="457200" cy="304800"/>
          </a:xfrm>
          <a:prstGeom prst="hep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a:solidFill>
                  <a:srgbClr val="FFFFFF"/>
                </a:solidFill>
                <a:latin typeface="Calibri" panose="020F0502020204030204" pitchFamily="34" charset="0"/>
              </a:rPr>
              <a:t>2</a:t>
            </a:r>
          </a:p>
        </p:txBody>
      </p:sp>
      <p:cxnSp>
        <p:nvCxnSpPr>
          <p:cNvPr id="16" name="Straight Arrow Connector 15"/>
          <p:cNvCxnSpPr>
            <a:stCxn id="13" idx="6"/>
          </p:cNvCxnSpPr>
          <p:nvPr/>
        </p:nvCxnSpPr>
        <p:spPr>
          <a:xfrm rot="10800000" flipV="1">
            <a:off x="3352800" y="2781300"/>
            <a:ext cx="381000" cy="38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5" idx="4"/>
          </p:cNvCxnSpPr>
          <p:nvPr/>
        </p:nvCxnSpPr>
        <p:spPr>
          <a:xfrm rot="10800000">
            <a:off x="2743200" y="5410201"/>
            <a:ext cx="381000" cy="428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 name="Date Placeholder 2"/>
          <p:cNvSpPr>
            <a:spLocks noGrp="1"/>
          </p:cNvSpPr>
          <p:nvPr>
            <p:ph type="dt" sz="half" idx="2"/>
          </p:nvPr>
        </p:nvSpPr>
        <p:spPr/>
        <p:txBody>
          <a:bodyPr/>
          <a:lstStyle/>
          <a:p>
            <a:fld id="{DEB4D47F-98A5-41C2-BC04-6D0E663667D1}" type="datetime1">
              <a:rPr lang="en-US" smtClean="0"/>
              <a:t>3/22/2017</a:t>
            </a:fld>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83</a:t>
            </a:fld>
            <a:endParaRPr lang="en-US" dirty="0"/>
          </a:p>
        </p:txBody>
      </p:sp>
    </p:spTree>
    <p:extLst>
      <p:ext uri="{BB962C8B-B14F-4D97-AF65-F5344CB8AC3E}">
        <p14:creationId xmlns:p14="http://schemas.microsoft.com/office/powerpoint/2010/main" val="153415950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ltLang="en-US"/>
              <a:t>Applications</a:t>
            </a:r>
          </a:p>
        </p:txBody>
      </p:sp>
      <p:pic>
        <p:nvPicPr>
          <p:cNvPr id="10"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a:xfrm>
            <a:off x="2073275" y="1600201"/>
            <a:ext cx="8045450" cy="4525963"/>
          </a:xfrm>
          <a:prstGeom prst="rect">
            <a:avLst/>
          </a:prstGeom>
          <a:noFill/>
        </p:spPr>
      </p:pic>
      <p:sp>
        <p:nvSpPr>
          <p:cNvPr id="12" name="Decagon 11"/>
          <p:cNvSpPr/>
          <p:nvPr/>
        </p:nvSpPr>
        <p:spPr>
          <a:xfrm>
            <a:off x="3657600" y="2743200"/>
            <a:ext cx="381000" cy="304800"/>
          </a:xfrm>
          <a:prstGeom prst="dec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a:solidFill>
                  <a:srgbClr val="FFFFFF"/>
                </a:solidFill>
                <a:latin typeface="Calibri" panose="020F0502020204030204" pitchFamily="34" charset="0"/>
              </a:rPr>
              <a:t>1</a:t>
            </a:r>
          </a:p>
        </p:txBody>
      </p:sp>
      <p:sp>
        <p:nvSpPr>
          <p:cNvPr id="13" name="Decagon 12"/>
          <p:cNvSpPr/>
          <p:nvPr/>
        </p:nvSpPr>
        <p:spPr>
          <a:xfrm>
            <a:off x="3581400" y="3886200"/>
            <a:ext cx="381000" cy="304800"/>
          </a:xfrm>
          <a:prstGeom prst="dec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a:solidFill>
                  <a:srgbClr val="FFFFFF"/>
                </a:solidFill>
                <a:latin typeface="Calibri" panose="020F0502020204030204" pitchFamily="34" charset="0"/>
              </a:rPr>
              <a:t>2</a:t>
            </a:r>
          </a:p>
        </p:txBody>
      </p:sp>
      <p:cxnSp>
        <p:nvCxnSpPr>
          <p:cNvPr id="14" name="Straight Arrow Connector 13"/>
          <p:cNvCxnSpPr>
            <a:stCxn id="12" idx="6"/>
          </p:cNvCxnSpPr>
          <p:nvPr/>
        </p:nvCxnSpPr>
        <p:spPr>
          <a:xfrm rot="10800000">
            <a:off x="3200400" y="2819400"/>
            <a:ext cx="4572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3" idx="6"/>
          </p:cNvCxnSpPr>
          <p:nvPr/>
        </p:nvCxnSpPr>
        <p:spPr>
          <a:xfrm rot="10800000">
            <a:off x="3352800" y="3962400"/>
            <a:ext cx="2286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 name="Date Placeholder 2"/>
          <p:cNvSpPr>
            <a:spLocks noGrp="1"/>
          </p:cNvSpPr>
          <p:nvPr>
            <p:ph type="dt" sz="half" idx="2"/>
          </p:nvPr>
        </p:nvSpPr>
        <p:spPr/>
        <p:txBody>
          <a:bodyPr/>
          <a:lstStyle/>
          <a:p>
            <a:fld id="{EE907209-2335-4B3E-A272-1881D55D1531}" type="datetime1">
              <a:rPr lang="en-US" smtClean="0"/>
              <a:t>3/22/2017</a:t>
            </a:fld>
            <a:endParaRPr lang="en-US" dirty="0"/>
          </a:p>
        </p:txBody>
      </p:sp>
      <p:sp>
        <p:nvSpPr>
          <p:cNvPr id="4" name="Slide Number Placeholder 3"/>
          <p:cNvSpPr>
            <a:spLocks noGrp="1"/>
          </p:cNvSpPr>
          <p:nvPr>
            <p:ph type="sldNum" sz="quarter" idx="4"/>
          </p:nvPr>
        </p:nvSpPr>
        <p:spPr/>
        <p:txBody>
          <a:bodyPr/>
          <a:lstStyle/>
          <a:p>
            <a:fld id="{64A8A213-8E92-D94A-82D7-8578C89CAF17}" type="slidenum">
              <a:rPr lang="en-US" smtClean="0"/>
              <a:pPr/>
              <a:t>84</a:t>
            </a:fld>
            <a:endParaRPr lang="en-US" dirty="0"/>
          </a:p>
        </p:txBody>
      </p:sp>
    </p:spTree>
    <p:extLst>
      <p:ext uri="{BB962C8B-B14F-4D97-AF65-F5344CB8AC3E}">
        <p14:creationId xmlns:p14="http://schemas.microsoft.com/office/powerpoint/2010/main" val="197222539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64A8A213-8E92-D94A-82D7-8578C89CAF17}" type="slidenum">
              <a:rPr lang="en-US" smtClean="0"/>
              <a:pPr/>
              <a:t>85</a:t>
            </a:fld>
            <a:endParaRPr lang="en-US" dirty="0"/>
          </a:p>
        </p:txBody>
      </p:sp>
      <p:sp>
        <p:nvSpPr>
          <p:cNvPr id="5" name="Date Placeholder 4"/>
          <p:cNvSpPr>
            <a:spLocks noGrp="1"/>
          </p:cNvSpPr>
          <p:nvPr>
            <p:ph type="dt" sz="half" idx="2"/>
          </p:nvPr>
        </p:nvSpPr>
        <p:spPr/>
        <p:txBody>
          <a:bodyPr/>
          <a:lstStyle/>
          <a:p>
            <a:fld id="{C7D5C03D-2FAE-49AD-B2E9-5A69F6D210A7}" type="datetime1">
              <a:rPr lang="en-US" smtClean="0"/>
              <a:t>3/22/2017</a:t>
            </a:fld>
            <a:endParaRPr lang="en-US" dirty="0"/>
          </a:p>
        </p:txBody>
      </p:sp>
      <p:sp>
        <p:nvSpPr>
          <p:cNvPr id="7" name="Title 6"/>
          <p:cNvSpPr>
            <a:spLocks noGrp="1"/>
          </p:cNvSpPr>
          <p:nvPr>
            <p:ph type="title"/>
          </p:nvPr>
        </p:nvSpPr>
        <p:spPr/>
        <p:txBody>
          <a:bodyPr/>
          <a:lstStyle/>
          <a:p>
            <a:r>
              <a:rPr lang="en-US" dirty="0" smtClean="0"/>
              <a:t>References</a:t>
            </a:r>
            <a:endParaRPr lang="en-US" dirty="0"/>
          </a:p>
        </p:txBody>
      </p:sp>
      <p:sp>
        <p:nvSpPr>
          <p:cNvPr id="8" name="TextBox 7"/>
          <p:cNvSpPr txBox="1"/>
          <p:nvPr/>
        </p:nvSpPr>
        <p:spPr>
          <a:xfrm>
            <a:off x="648069" y="1589103"/>
            <a:ext cx="11372295" cy="4882560"/>
          </a:xfrm>
          <a:prstGeom prst="rect">
            <a:avLst/>
          </a:prstGeom>
        </p:spPr>
        <p:txBody>
          <a:bodyPr vert="horz" wrap="none" lIns="91440" tIns="45720" rIns="91440" bIns="45720" rtlCol="0" anchor="t" anchorCtr="0">
            <a:noAutofit/>
          </a:bodyPr>
          <a:lstStyle/>
          <a:p>
            <a:pPr marL="342900" indent="-342900">
              <a:lnSpc>
                <a:spcPct val="90000"/>
              </a:lnSpc>
              <a:spcBef>
                <a:spcPts val="1000"/>
              </a:spcBef>
              <a:buFont typeface="Arial" panose="020B0604020202020204" pitchFamily="34" charset="0"/>
              <a:buChar char="•"/>
            </a:pPr>
            <a:r>
              <a:rPr lang="en-US" sz="2500" dirty="0" smtClean="0"/>
              <a:t>Optimal Logging: </a:t>
            </a:r>
            <a:r>
              <a:rPr lang="en-US" sz="2500" dirty="0" smtClean="0">
                <a:hlinkClick r:id="rId2"/>
              </a:rPr>
              <a:t>https://testing.googleblog.com/2013/06/optimal-logging.html</a:t>
            </a:r>
            <a:endParaRPr lang="en-US" sz="2500" dirty="0" smtClean="0"/>
          </a:p>
          <a:p>
            <a:pPr marL="342900" indent="-342900">
              <a:lnSpc>
                <a:spcPct val="90000"/>
              </a:lnSpc>
              <a:spcBef>
                <a:spcPts val="1000"/>
              </a:spcBef>
              <a:buFont typeface="Arial" panose="020B0604020202020204" pitchFamily="34" charset="0"/>
              <a:buChar char="•"/>
            </a:pPr>
            <a:r>
              <a:rPr lang="en-US" sz="2500" dirty="0" smtClean="0"/>
              <a:t>Open Tracing: </a:t>
            </a:r>
            <a:r>
              <a:rPr lang="en-US" sz="1600" dirty="0" smtClean="0">
                <a:hlinkClick r:id="rId3"/>
              </a:rPr>
              <a:t>https://www.cncf.io/blog/2016/10/20/opentracing-turning-the-lights-on-for-microservices</a:t>
            </a:r>
            <a:r>
              <a:rPr lang="en-US" sz="2500" dirty="0" smtClean="0">
                <a:hlinkClick r:id="rId3"/>
              </a:rPr>
              <a:t>/</a:t>
            </a:r>
            <a:endParaRPr lang="en-US" sz="2500" dirty="0" smtClean="0"/>
          </a:p>
          <a:p>
            <a:pPr marL="342900" indent="-342900">
              <a:lnSpc>
                <a:spcPct val="90000"/>
              </a:lnSpc>
              <a:spcBef>
                <a:spcPts val="1000"/>
              </a:spcBef>
              <a:buFont typeface="Arial" panose="020B0604020202020204" pitchFamily="34" charset="0"/>
              <a:buChar char="•"/>
            </a:pPr>
            <a:r>
              <a:rPr lang="en-US" sz="2500" dirty="0" smtClean="0"/>
              <a:t>Build to Manage: </a:t>
            </a:r>
            <a:r>
              <a:rPr lang="en-US" sz="2400" dirty="0">
                <a:hlinkClick r:id="rId4"/>
              </a:rPr>
              <a:t>https://</a:t>
            </a:r>
            <a:r>
              <a:rPr lang="en-US" sz="2400" dirty="0" smtClean="0">
                <a:hlinkClick r:id="rId4"/>
              </a:rPr>
              <a:t>github.com/ibm-cloud-architecture/build-to-manage</a:t>
            </a:r>
            <a:endParaRPr lang="en-US" sz="2400" dirty="0" smtClean="0"/>
          </a:p>
          <a:p>
            <a:pPr marL="342900" indent="-342900">
              <a:lnSpc>
                <a:spcPct val="90000"/>
              </a:lnSpc>
              <a:spcBef>
                <a:spcPts val="1000"/>
              </a:spcBef>
              <a:buFont typeface="Arial" panose="020B0604020202020204" pitchFamily="34" charset="0"/>
              <a:buChar char="•"/>
            </a:pPr>
            <a:r>
              <a:rPr lang="en-US" sz="2400" dirty="0" err="1" smtClean="0"/>
              <a:t>Bluemix</a:t>
            </a:r>
            <a:r>
              <a:rPr lang="en-US" sz="2400" dirty="0" smtClean="0"/>
              <a:t> Garage: </a:t>
            </a:r>
            <a:r>
              <a:rPr lang="en-US" sz="2400" dirty="0">
                <a:hlinkClick r:id="rId5"/>
              </a:rPr>
              <a:t>https://www.ibm.com/devops/method/category/manage</a:t>
            </a:r>
            <a:endParaRPr lang="en-US" sz="2500" dirty="0" smtClean="0"/>
          </a:p>
        </p:txBody>
      </p:sp>
    </p:spTree>
    <p:extLst>
      <p:ext uri="{BB962C8B-B14F-4D97-AF65-F5344CB8AC3E}">
        <p14:creationId xmlns:p14="http://schemas.microsoft.com/office/powerpoint/2010/main" val="246508581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4A8A213-8E92-D94A-82D7-8578C89CAF17}" type="slidenum">
              <a:rPr lang="en-US" smtClean="0"/>
              <a:pPr/>
              <a:t>86</a:t>
            </a:fld>
            <a:endParaRPr lang="en-US" dirty="0"/>
          </a:p>
        </p:txBody>
      </p:sp>
      <p:sp>
        <p:nvSpPr>
          <p:cNvPr id="6" name="Text Placeholder 5"/>
          <p:cNvSpPr>
            <a:spLocks noGrp="1"/>
          </p:cNvSpPr>
          <p:nvPr>
            <p:ph type="body" sz="quarter" idx="4294967295"/>
          </p:nvPr>
        </p:nvSpPr>
        <p:spPr>
          <a:xfrm>
            <a:off x="270022" y="387902"/>
            <a:ext cx="5027020" cy="618691"/>
          </a:xfrm>
        </p:spPr>
        <p:txBody>
          <a:bodyPr/>
          <a:lstStyle/>
          <a:p>
            <a:pPr marL="0" indent="0">
              <a:buNone/>
            </a:pPr>
            <a:r>
              <a:rPr lang="en-US" sz="3000" dirty="0">
                <a:solidFill>
                  <a:srgbClr val="0070C0"/>
                </a:solidFill>
              </a:rPr>
              <a:t>Notices and disclaimers</a:t>
            </a:r>
          </a:p>
          <a:p>
            <a:endParaRPr lang="en-US" dirty="0"/>
          </a:p>
        </p:txBody>
      </p:sp>
      <p:sp>
        <p:nvSpPr>
          <p:cNvPr id="7" name="Text Placeholder 6"/>
          <p:cNvSpPr>
            <a:spLocks noGrp="1"/>
          </p:cNvSpPr>
          <p:nvPr>
            <p:ph type="body" sz="quarter" idx="4294967295"/>
          </p:nvPr>
        </p:nvSpPr>
        <p:spPr>
          <a:xfrm>
            <a:off x="266701" y="1121939"/>
            <a:ext cx="10909300" cy="4616579"/>
          </a:xfrm>
        </p:spPr>
        <p:txBody>
          <a:bodyPr/>
          <a:lstStyle/>
          <a:p>
            <a:r>
              <a:rPr lang="en-US" sz="1200" dirty="0"/>
              <a:t>Copyright © 2017 by International Business Machines Corporation (IBM). No part of this document may be reproduced or transmitted in any form without written permission from IBM.</a:t>
            </a:r>
          </a:p>
          <a:p>
            <a:r>
              <a:rPr lang="en-US" sz="1200" b="1" dirty="0"/>
              <a:t>U.S. Government Users Restricted Rights — use, duplication or disclosure restricted by GSA ADP Schedule Contract with IBM.</a:t>
            </a:r>
          </a:p>
          <a:p>
            <a:r>
              <a:rPr lang="en-US" sz="1200" dirty="0"/>
              <a:t>Information in these presentations (including information relating to products that have not yet been announced by IBM) has been reviewed for accuracy as of the date of initial publication and could include unintentional technical or typographical errors. IBM shall have no responsibility to update this information. </a:t>
            </a:r>
            <a:r>
              <a:rPr lang="en-US" sz="1200" b="1" dirty="0"/>
              <a:t>This document is distributed “as is” without any warranty, either express or implied. In no event shall IBM be liable for any damage arising from the use of this information, including but not limited to, loss of data, business interruption, loss of profit or loss of opportunity. </a:t>
            </a:r>
            <a:r>
              <a:rPr lang="en-US" sz="1200" dirty="0"/>
              <a:t>IBM products and services are warranted according to the terms and conditions of </a:t>
            </a:r>
            <a:r>
              <a:rPr lang="en-US" sz="1200" dirty="0" smtClean="0"/>
              <a:t>the agreements </a:t>
            </a:r>
            <a:r>
              <a:rPr lang="en-US" sz="1200" dirty="0"/>
              <a:t>under which they are provided.</a:t>
            </a:r>
          </a:p>
          <a:p>
            <a:r>
              <a:rPr lang="en-US" sz="1200" dirty="0"/>
              <a:t>IBM products are manufactured from new parts or new and used parts. </a:t>
            </a:r>
            <a:br>
              <a:rPr lang="en-US" sz="1200" dirty="0"/>
            </a:br>
            <a:r>
              <a:rPr lang="en-US" sz="1200" dirty="0"/>
              <a:t>In some cases, a product may not be new and may have been previously installed. Regardless, our warranty terms apply.”</a:t>
            </a:r>
          </a:p>
          <a:p>
            <a:r>
              <a:rPr lang="en-US" sz="1200" b="1" dirty="0"/>
              <a:t>Any statements regarding IBM's future direction, intent or product plans are subject to change or withdrawal without notice.</a:t>
            </a:r>
          </a:p>
          <a:p>
            <a:r>
              <a:rPr lang="en-US" sz="1200" dirty="0"/>
              <a:t>Performance data contained herein was generally obtained in a controlled</a:t>
            </a:r>
            <a:r>
              <a:rPr lang="en-US" sz="1200" dirty="0" smtClean="0"/>
              <a:t>, isolated</a:t>
            </a:r>
            <a:r>
              <a:rPr lang="en-US" sz="1200" dirty="0"/>
              <a:t> environments. Customer examples are presented </a:t>
            </a:r>
            <a:br>
              <a:rPr lang="en-US" sz="1200" dirty="0"/>
            </a:br>
            <a:r>
              <a:rPr lang="en-US" sz="1200" dirty="0"/>
              <a:t>as illustrations of how those customers have used IBM products and </a:t>
            </a:r>
            <a:br>
              <a:rPr lang="en-US" sz="1200" dirty="0"/>
            </a:br>
            <a:r>
              <a:rPr lang="en-US" sz="1200" dirty="0"/>
              <a:t>the results they may have achieved. Actual performance, cost, savings or other results in other operating environments may vary. </a:t>
            </a:r>
          </a:p>
          <a:p>
            <a:r>
              <a:rPr lang="en-US" sz="1200" dirty="0"/>
              <a:t>References in this document to IBM products, programs, or services does not imply that IBM intends to make such products, programs or services available in all countries in which IBM operates or does business. </a:t>
            </a:r>
          </a:p>
          <a:p>
            <a:r>
              <a:rPr lang="en-US" sz="1200" dirty="0"/>
              <a:t>Workshops, sessions and associated materials may have been prepared  by independent session speakers, and do not necessarily reflect the </a:t>
            </a:r>
            <a:br>
              <a:rPr lang="en-US" sz="1200" dirty="0"/>
            </a:br>
            <a:r>
              <a:rPr lang="en-US" sz="1200" dirty="0"/>
              <a:t>views of IBM. All materials and discussions are provided for informational purposes only, and are neither intended to, nor shall constitute legal or other guidance or advice to any individual participant or their specific situation.</a:t>
            </a:r>
          </a:p>
          <a:p>
            <a:r>
              <a:rPr lang="en-US" sz="1200" dirty="0"/>
              <a:t>It is the customer’s responsibility to insure its own compliance with legal requirements and to obtain advice of competent legal counsel as to the identification and interpretation of any relevant laws and regulatory requirements that may affect the customer’s business and any actions</a:t>
            </a:r>
            <a:br>
              <a:rPr lang="en-US" sz="1200" dirty="0"/>
            </a:br>
            <a:r>
              <a:rPr lang="en-US" sz="1200" dirty="0"/>
              <a:t> the customer may need to take to comply with such laws. IBM does not provide legal advice or represent or warrant that its services or products will ensure that the customer is in compliance with any law.</a:t>
            </a:r>
          </a:p>
          <a:p>
            <a:endParaRPr lang="en-US" sz="1200" b="1" dirty="0"/>
          </a:p>
          <a:p>
            <a:endParaRPr lang="en-US" sz="1200" dirty="0"/>
          </a:p>
          <a:p>
            <a:endParaRPr lang="en-US" sz="1200" dirty="0"/>
          </a:p>
        </p:txBody>
      </p:sp>
      <p:sp>
        <p:nvSpPr>
          <p:cNvPr id="4" name="Date Placeholder 3"/>
          <p:cNvSpPr>
            <a:spLocks noGrp="1"/>
          </p:cNvSpPr>
          <p:nvPr>
            <p:ph type="dt" sz="half" idx="2"/>
          </p:nvPr>
        </p:nvSpPr>
        <p:spPr/>
        <p:txBody>
          <a:bodyPr/>
          <a:lstStyle/>
          <a:p>
            <a:fld id="{9AEB9831-487D-45C4-8B55-DA33A349FA01}" type="datetime1">
              <a:rPr lang="en-US" smtClean="0"/>
              <a:t>3/22/2017</a:t>
            </a:fld>
            <a:endParaRPr lang="en-US" dirty="0"/>
          </a:p>
        </p:txBody>
      </p:sp>
    </p:spTree>
    <p:extLst>
      <p:ext uri="{BB962C8B-B14F-4D97-AF65-F5344CB8AC3E}">
        <p14:creationId xmlns:p14="http://schemas.microsoft.com/office/powerpoint/2010/main" val="146044859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64A8A213-8E92-D94A-82D7-8578C89CAF17}" type="slidenum">
              <a:rPr lang="en-US" smtClean="0"/>
              <a:pPr/>
              <a:t>87</a:t>
            </a:fld>
            <a:endParaRPr lang="en-US" dirty="0"/>
          </a:p>
        </p:txBody>
      </p:sp>
      <p:sp>
        <p:nvSpPr>
          <p:cNvPr id="4" name="Text Placeholder 3"/>
          <p:cNvSpPr>
            <a:spLocks noGrp="1"/>
          </p:cNvSpPr>
          <p:nvPr>
            <p:ph type="body" sz="quarter" idx="11"/>
          </p:nvPr>
        </p:nvSpPr>
        <p:spPr/>
        <p:txBody>
          <a:bodyPr/>
          <a:lstStyle/>
          <a:p>
            <a:r>
              <a:rPr lang="en-US" dirty="0" smtClean="0">
                <a:solidFill>
                  <a:srgbClr val="0070C0"/>
                </a:solidFill>
              </a:rPr>
              <a:t>Notices and disclaimers continued</a:t>
            </a:r>
            <a:endParaRPr lang="en-US" dirty="0">
              <a:solidFill>
                <a:srgbClr val="0070C0"/>
              </a:solidFill>
            </a:endParaRPr>
          </a:p>
        </p:txBody>
      </p:sp>
      <p:sp>
        <p:nvSpPr>
          <p:cNvPr id="5" name="Text Placeholder 4"/>
          <p:cNvSpPr>
            <a:spLocks noGrp="1"/>
          </p:cNvSpPr>
          <p:nvPr>
            <p:ph type="body" sz="quarter" idx="13"/>
          </p:nvPr>
        </p:nvSpPr>
        <p:spPr>
          <a:xfrm>
            <a:off x="266701" y="1545272"/>
            <a:ext cx="10909300" cy="3026728"/>
          </a:xfrm>
        </p:spPr>
        <p:txBody>
          <a:bodyPr spcCol="822960"/>
          <a:lstStyle/>
          <a:p>
            <a:r>
              <a:rPr lang="en-US" sz="1200" dirty="0"/>
              <a:t>Information concerning non-IBM products was obtained from the suppliers of those products, their published announcements or other publicly available sources. IBM has not tested those products in connection with this publication and cannot confirm the accuracy </a:t>
            </a:r>
            <a:r>
              <a:rPr lang="en-US" sz="1200" dirty="0" smtClean="0"/>
              <a:t>of performance</a:t>
            </a:r>
            <a:r>
              <a:rPr lang="en-US" sz="1200" dirty="0"/>
              <a:t>, compatibility or any other claims related to non-IBM products. Questions on the capabilities of non-IBM products should be addressed to the suppliers of those products. IBM does not warrant the quality of any third-party products, or the ability of any such third-party products to interoperate with IBM’s products</a:t>
            </a:r>
            <a:r>
              <a:rPr lang="en-US" sz="1200" dirty="0" smtClean="0"/>
              <a:t>. </a:t>
            </a:r>
            <a:r>
              <a:rPr lang="en-US" sz="1200" b="1" dirty="0" smtClean="0"/>
              <a:t>IBM expressly disclaims all warranties, expressed or implied, including but not limited to, the implied warranties of merchantability and fitness for a particular</a:t>
            </a:r>
            <a:r>
              <a:rPr lang="en-US" sz="1200" dirty="0" smtClean="0"/>
              <a:t>, </a:t>
            </a:r>
            <a:r>
              <a:rPr lang="en-US" sz="1200" b="1" dirty="0"/>
              <a:t>purpose.</a:t>
            </a:r>
            <a:endParaRPr lang="en-US" sz="1200" dirty="0"/>
          </a:p>
          <a:p>
            <a:r>
              <a:rPr lang="en-US" sz="1200" dirty="0"/>
              <a:t>The provision of the information contained herein is not intended to, and does not, grant any right or license under any IBM patents, copyrights, trademarks or other intellectual property right.</a:t>
            </a:r>
          </a:p>
          <a:p>
            <a:r>
              <a:rPr lang="en-US" sz="1200" dirty="0"/>
              <a:t>IBM, the IBM logo, ibm.com, Aspera</a:t>
            </a:r>
            <a:r>
              <a:rPr lang="en-US" sz="1200" baseline="30000" dirty="0"/>
              <a:t>®</a:t>
            </a:r>
            <a:r>
              <a:rPr lang="en-US" sz="1200" dirty="0"/>
              <a:t>, Bluemix, Blueworks Live, CICS, Clearcase, Cognos</a:t>
            </a:r>
            <a:r>
              <a:rPr lang="en-US" sz="1200" baseline="30000" dirty="0"/>
              <a:t>®</a:t>
            </a:r>
            <a:r>
              <a:rPr lang="en-US" sz="1200" dirty="0"/>
              <a:t>, DOORS</a:t>
            </a:r>
            <a:r>
              <a:rPr lang="en-US" sz="1200" baseline="30000" dirty="0"/>
              <a:t>®</a:t>
            </a:r>
            <a:r>
              <a:rPr lang="en-US" sz="1200" dirty="0"/>
              <a:t>, Emptoris</a:t>
            </a:r>
            <a:r>
              <a:rPr lang="en-US" sz="1200" baseline="30000" dirty="0"/>
              <a:t>®</a:t>
            </a:r>
            <a:r>
              <a:rPr lang="en-US" sz="1200" dirty="0"/>
              <a:t>, Enterprise Document Management System™, FASP</a:t>
            </a:r>
            <a:r>
              <a:rPr lang="en-US" sz="1200" baseline="30000" dirty="0"/>
              <a:t>®</a:t>
            </a:r>
            <a:r>
              <a:rPr lang="en-US" sz="1200" dirty="0"/>
              <a:t>, FileNet</a:t>
            </a:r>
            <a:r>
              <a:rPr lang="en-US" sz="1200" baseline="30000" dirty="0"/>
              <a:t>®</a:t>
            </a:r>
            <a:r>
              <a:rPr lang="en-US" sz="1200" dirty="0"/>
              <a:t>, Global Business </a:t>
            </a:r>
            <a:r>
              <a:rPr lang="en-US" sz="1200" dirty="0" smtClean="0"/>
              <a:t>Services</a:t>
            </a:r>
            <a:r>
              <a:rPr lang="en-US" sz="1200" baseline="30000" dirty="0" smtClean="0"/>
              <a:t>®</a:t>
            </a:r>
            <a:r>
              <a:rPr lang="en-US" sz="1200" dirty="0"/>
              <a:t>,</a:t>
            </a:r>
            <a:br>
              <a:rPr lang="en-US" sz="1200" dirty="0"/>
            </a:br>
            <a:r>
              <a:rPr lang="en-US" sz="1200" dirty="0"/>
              <a:t>Global Technology </a:t>
            </a:r>
            <a:r>
              <a:rPr lang="en-US" sz="1200" dirty="0" smtClean="0"/>
              <a:t>Services</a:t>
            </a:r>
            <a:r>
              <a:rPr lang="en-US" sz="1200" baseline="30000" dirty="0" smtClean="0"/>
              <a:t>®</a:t>
            </a:r>
            <a:r>
              <a:rPr lang="en-US" sz="1200" dirty="0"/>
              <a:t>, IBM ExperienceOne™, IBM SmartCloud</a:t>
            </a:r>
            <a:r>
              <a:rPr lang="en-US" sz="1200" baseline="30000" dirty="0"/>
              <a:t>®</a:t>
            </a:r>
            <a:r>
              <a:rPr lang="en-US" sz="1200" dirty="0"/>
              <a:t>, IBM Social Business</a:t>
            </a:r>
            <a:r>
              <a:rPr lang="en-US" sz="1200" baseline="30000" dirty="0"/>
              <a:t>®</a:t>
            </a:r>
            <a:r>
              <a:rPr lang="en-US" sz="1200" dirty="0"/>
              <a:t>, Information on Demand, ILOG, Maximo</a:t>
            </a:r>
            <a:r>
              <a:rPr lang="en-US" sz="1200" baseline="30000" dirty="0"/>
              <a:t>®</a:t>
            </a:r>
            <a:r>
              <a:rPr lang="en-US" sz="1200" dirty="0"/>
              <a:t>, MQIntegrator</a:t>
            </a:r>
            <a:r>
              <a:rPr lang="en-US" sz="1200" baseline="30000" dirty="0"/>
              <a:t>®</a:t>
            </a:r>
            <a:r>
              <a:rPr lang="en-US" sz="1200" dirty="0"/>
              <a:t>, MQSeries</a:t>
            </a:r>
            <a:r>
              <a:rPr lang="en-US" sz="1200" baseline="30000" dirty="0"/>
              <a:t>®</a:t>
            </a:r>
            <a:r>
              <a:rPr lang="en-US" sz="1200" dirty="0"/>
              <a:t>, Netcool</a:t>
            </a:r>
            <a:r>
              <a:rPr lang="en-US" sz="1200" baseline="30000" dirty="0"/>
              <a:t>®</a:t>
            </a:r>
            <a:r>
              <a:rPr lang="en-US" sz="1200" dirty="0"/>
              <a:t>, OMEGAMON, OpenPower, PureAnalytics™, PureApplication</a:t>
            </a:r>
            <a:r>
              <a:rPr lang="en-US" sz="1200" baseline="30000" dirty="0"/>
              <a:t>®</a:t>
            </a:r>
            <a:r>
              <a:rPr lang="en-US" sz="1200" dirty="0"/>
              <a:t>, pureCluster™, PureCoverage</a:t>
            </a:r>
            <a:r>
              <a:rPr lang="en-US" sz="1200" baseline="30000" dirty="0"/>
              <a:t>®</a:t>
            </a:r>
            <a:r>
              <a:rPr lang="en-US" sz="1200" dirty="0"/>
              <a:t>, PureData</a:t>
            </a:r>
            <a:r>
              <a:rPr lang="en-US" sz="1200" baseline="30000" dirty="0"/>
              <a:t>®</a:t>
            </a:r>
            <a:r>
              <a:rPr lang="en-US" sz="1200" dirty="0"/>
              <a:t>, PureExperience</a:t>
            </a:r>
            <a:r>
              <a:rPr lang="en-US" sz="1200" baseline="30000" dirty="0"/>
              <a:t>®</a:t>
            </a:r>
            <a:r>
              <a:rPr lang="en-US" sz="1200" dirty="0"/>
              <a:t>, PureFlex</a:t>
            </a:r>
            <a:r>
              <a:rPr lang="en-US" sz="1200" baseline="30000" dirty="0"/>
              <a:t>®</a:t>
            </a:r>
            <a:r>
              <a:rPr lang="en-US" sz="1200" dirty="0"/>
              <a:t>, pureQuery</a:t>
            </a:r>
            <a:r>
              <a:rPr lang="en-US" sz="1200" baseline="30000" dirty="0"/>
              <a:t>®</a:t>
            </a:r>
            <a:r>
              <a:rPr lang="en-US" sz="1200" dirty="0"/>
              <a:t>, pureScale</a:t>
            </a:r>
            <a:r>
              <a:rPr lang="en-US" sz="1200" baseline="30000" dirty="0"/>
              <a:t>®</a:t>
            </a:r>
            <a:r>
              <a:rPr lang="en-US" sz="1200" dirty="0"/>
              <a:t>, PureSystems</a:t>
            </a:r>
            <a:r>
              <a:rPr lang="en-US" sz="1200" baseline="30000" dirty="0"/>
              <a:t>®</a:t>
            </a:r>
            <a:r>
              <a:rPr lang="en-US" sz="1200" dirty="0"/>
              <a:t>, QRadar</a:t>
            </a:r>
            <a:r>
              <a:rPr lang="en-US" sz="1200" baseline="30000" dirty="0"/>
              <a:t>®</a:t>
            </a:r>
            <a:r>
              <a:rPr lang="en-US" sz="1200" dirty="0"/>
              <a:t>, Rational</a:t>
            </a:r>
            <a:r>
              <a:rPr lang="en-US" sz="1200" baseline="30000" dirty="0"/>
              <a:t>®</a:t>
            </a:r>
            <a:r>
              <a:rPr lang="en-US" sz="1200" dirty="0"/>
              <a:t>, Rhapsody</a:t>
            </a:r>
            <a:r>
              <a:rPr lang="en-US" sz="1200" baseline="30000" dirty="0"/>
              <a:t>®</a:t>
            </a:r>
            <a:r>
              <a:rPr lang="en-US" sz="1200" dirty="0"/>
              <a:t>, Smarter Commerce</a:t>
            </a:r>
            <a:r>
              <a:rPr lang="en-US" sz="1200" baseline="30000" dirty="0"/>
              <a:t>®</a:t>
            </a:r>
            <a:r>
              <a:rPr lang="en-US" sz="1200" dirty="0" smtClean="0"/>
              <a:t>, SoDA</a:t>
            </a:r>
            <a:r>
              <a:rPr lang="en-US" sz="1200" dirty="0"/>
              <a:t>, SPSS, Sterling Commerce</a:t>
            </a:r>
            <a:r>
              <a:rPr lang="en-US" sz="1200" baseline="30000" dirty="0"/>
              <a:t>®</a:t>
            </a:r>
            <a:r>
              <a:rPr lang="en-US" sz="1200" dirty="0"/>
              <a:t>, StoredIQ, Tealeaf</a:t>
            </a:r>
            <a:r>
              <a:rPr lang="en-US" sz="1200" baseline="30000" dirty="0"/>
              <a:t>®</a:t>
            </a:r>
            <a:r>
              <a:rPr lang="en-US" sz="1200" dirty="0"/>
              <a:t>, Tivoli</a:t>
            </a:r>
            <a:r>
              <a:rPr lang="en-US" sz="1200" baseline="30000" dirty="0" smtClean="0"/>
              <a:t>®</a:t>
            </a:r>
            <a:r>
              <a:rPr lang="en-US" sz="1200" dirty="0" smtClean="0"/>
              <a:t> Trusteer</a:t>
            </a:r>
            <a:r>
              <a:rPr lang="en-US" sz="1200" baseline="30000" dirty="0"/>
              <a:t>®</a:t>
            </a:r>
            <a:r>
              <a:rPr lang="en-US" sz="1200" dirty="0"/>
              <a:t>, Unica</a:t>
            </a:r>
            <a:r>
              <a:rPr lang="en-US" sz="1200" baseline="30000" dirty="0"/>
              <a:t>®</a:t>
            </a:r>
            <a:r>
              <a:rPr lang="en-US" sz="1200" dirty="0"/>
              <a:t>, urban{code}</a:t>
            </a:r>
            <a:r>
              <a:rPr lang="en-US" sz="1200" baseline="30000" dirty="0"/>
              <a:t>®</a:t>
            </a:r>
            <a:r>
              <a:rPr lang="en-US" sz="1200" dirty="0"/>
              <a:t>, Watson, WebSphere</a:t>
            </a:r>
            <a:r>
              <a:rPr lang="en-US" sz="1200" baseline="30000" dirty="0"/>
              <a:t>®</a:t>
            </a:r>
            <a:r>
              <a:rPr lang="en-US" sz="1200" dirty="0"/>
              <a:t>, Worklight</a:t>
            </a:r>
            <a:r>
              <a:rPr lang="en-US" sz="1200" baseline="30000" dirty="0"/>
              <a:t>®</a:t>
            </a:r>
            <a:r>
              <a:rPr lang="en-US" sz="1200" dirty="0"/>
              <a:t>, X-Force</a:t>
            </a:r>
            <a:r>
              <a:rPr lang="en-US" sz="1200" baseline="30000" dirty="0"/>
              <a:t>®</a:t>
            </a:r>
            <a:r>
              <a:rPr lang="en-US" sz="1200" dirty="0"/>
              <a:t> and System z</a:t>
            </a:r>
            <a:r>
              <a:rPr lang="en-US" sz="1200" baseline="30000" dirty="0"/>
              <a:t>®</a:t>
            </a:r>
            <a:r>
              <a:rPr lang="en-US" sz="1200" dirty="0"/>
              <a:t> Z/OS, are trademarks of International Business Machines Corporation, registered in </a:t>
            </a:r>
            <a:r>
              <a:rPr lang="en-US" sz="1200" dirty="0" smtClean="0"/>
              <a:t>many jurisdictions </a:t>
            </a:r>
            <a:r>
              <a:rPr lang="en-US" sz="1200" dirty="0"/>
              <a:t>worldwide. Other product and service names might be trademarks of IBM or other companies. A current list of IBM trademarks is available on the Web at "Copyright and trademark information" </a:t>
            </a:r>
            <a:r>
              <a:rPr lang="en-US" sz="1200" dirty="0" smtClean="0"/>
              <a:t>at</a:t>
            </a:r>
            <a:r>
              <a:rPr lang="en-US" sz="1200" u="none" dirty="0" smtClean="0">
                <a:hlinkClick r:id="rId2"/>
              </a:rPr>
              <a:t>: </a:t>
            </a:r>
            <a:r>
              <a:rPr lang="en-US" sz="1200" dirty="0" smtClean="0">
                <a:hlinkClick r:id="rId2"/>
              </a:rPr>
              <a:t>www.ibm.com</a:t>
            </a:r>
            <a:r>
              <a:rPr lang="en-US" sz="1200" dirty="0">
                <a:hlinkClick r:id="rId2"/>
              </a:rPr>
              <a:t>/legal/copytrade.shtml</a:t>
            </a:r>
            <a:r>
              <a:rPr lang="en-US" sz="1200" dirty="0"/>
              <a:t>.</a:t>
            </a:r>
            <a:endParaRPr lang="en-US" altLang="en-US" sz="1200" dirty="0">
              <a:latin typeface="Arial" panose="020B0604020202020204" pitchFamily="34" charset="0"/>
            </a:endParaRPr>
          </a:p>
        </p:txBody>
      </p:sp>
      <p:sp>
        <p:nvSpPr>
          <p:cNvPr id="6" name="Date Placeholder 5"/>
          <p:cNvSpPr>
            <a:spLocks noGrp="1"/>
          </p:cNvSpPr>
          <p:nvPr>
            <p:ph type="dt" sz="half" idx="2"/>
          </p:nvPr>
        </p:nvSpPr>
        <p:spPr/>
        <p:txBody>
          <a:bodyPr/>
          <a:lstStyle/>
          <a:p>
            <a:fld id="{F6F638D0-6CC2-4F86-92E3-B40E9B2305FB}" type="datetime1">
              <a:rPr lang="en-US" smtClean="0"/>
              <a:t>3/22/2017</a:t>
            </a:fld>
            <a:endParaRPr lang="en-US" dirty="0"/>
          </a:p>
        </p:txBody>
      </p:sp>
    </p:spTree>
    <p:extLst>
      <p:ext uri="{BB962C8B-B14F-4D97-AF65-F5344CB8AC3E}">
        <p14:creationId xmlns:p14="http://schemas.microsoft.com/office/powerpoint/2010/main" val="317860967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64A8A213-8E92-D94A-82D7-8578C89CAF17}" type="slidenum">
              <a:rPr lang="en-US" smtClean="0"/>
              <a:pPr/>
              <a:t>88</a:t>
            </a:fld>
            <a:endParaRPr lang="en-US" dirty="0"/>
          </a:p>
        </p:txBody>
      </p:sp>
      <p:sp>
        <p:nvSpPr>
          <p:cNvPr id="2" name="Date Placeholder 1"/>
          <p:cNvSpPr>
            <a:spLocks noGrp="1"/>
          </p:cNvSpPr>
          <p:nvPr>
            <p:ph type="dt" sz="half" idx="2"/>
          </p:nvPr>
        </p:nvSpPr>
        <p:spPr/>
        <p:txBody>
          <a:bodyPr/>
          <a:lstStyle/>
          <a:p>
            <a:fld id="{646D64C5-038A-4543-AF53-3852790D8FDB}" type="datetime1">
              <a:rPr lang="en-US" smtClean="0"/>
              <a:t>3/22/2017</a:t>
            </a:fld>
            <a:endParaRPr lang="en-US" dirty="0"/>
          </a:p>
        </p:txBody>
      </p:sp>
      <p:sp>
        <p:nvSpPr>
          <p:cNvPr id="10" name="Text Placeholder 9"/>
          <p:cNvSpPr>
            <a:spLocks noGrp="1"/>
          </p:cNvSpPr>
          <p:nvPr>
            <p:ph type="body" sz="quarter" idx="11"/>
          </p:nvPr>
        </p:nvSpPr>
        <p:spPr/>
        <p:txBody>
          <a:bodyPr/>
          <a:lstStyle/>
          <a:p>
            <a:r>
              <a:rPr lang="en-US" smtClean="0"/>
              <a:t>Thank you!</a:t>
            </a:r>
            <a:endParaRPr lang="en-US" dirty="0"/>
          </a:p>
        </p:txBody>
      </p:sp>
    </p:spTree>
    <p:extLst>
      <p:ext uri="{BB962C8B-B14F-4D97-AF65-F5344CB8AC3E}">
        <p14:creationId xmlns:p14="http://schemas.microsoft.com/office/powerpoint/2010/main" val="36608285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64A8A213-8E92-D94A-82D7-8578C89CAF17}" type="slidenum">
              <a:rPr lang="en-US" smtClean="0"/>
              <a:pPr/>
              <a:t>9</a:t>
            </a:fld>
            <a:endParaRPr lang="en-US" dirty="0"/>
          </a:p>
        </p:txBody>
      </p:sp>
      <p:sp>
        <p:nvSpPr>
          <p:cNvPr id="6" name="Date Placeholder 5"/>
          <p:cNvSpPr>
            <a:spLocks noGrp="1"/>
          </p:cNvSpPr>
          <p:nvPr>
            <p:ph type="dt" sz="half" idx="2"/>
          </p:nvPr>
        </p:nvSpPr>
        <p:spPr/>
        <p:txBody>
          <a:bodyPr/>
          <a:lstStyle/>
          <a:p>
            <a:fld id="{B876199E-DCDB-4AB7-828C-0AF38F6C39C9}" type="datetime1">
              <a:rPr lang="en-US" smtClean="0"/>
              <a:t>3/22/2017</a:t>
            </a:fld>
            <a:endParaRPr lang="en-US" dirty="0"/>
          </a:p>
        </p:txBody>
      </p:sp>
      <p:sp>
        <p:nvSpPr>
          <p:cNvPr id="7" name="Title 6"/>
          <p:cNvSpPr>
            <a:spLocks noGrp="1"/>
          </p:cNvSpPr>
          <p:nvPr>
            <p:ph type="title"/>
          </p:nvPr>
        </p:nvSpPr>
        <p:spPr>
          <a:xfrm>
            <a:off x="349082" y="1332729"/>
            <a:ext cx="5446853" cy="751294"/>
          </a:xfrm>
        </p:spPr>
        <p:txBody>
          <a:bodyPr/>
          <a:lstStyle/>
          <a:p>
            <a:r>
              <a:rPr lang="en-US" dirty="0" smtClean="0"/>
              <a:t>DevOps and CSMO Overview</a:t>
            </a:r>
            <a:endParaRPr lang="en-US" dirty="0"/>
          </a:p>
        </p:txBody>
      </p:sp>
    </p:spTree>
    <p:custDataLst>
      <p:tags r:id="rId1"/>
    </p:custDataLst>
    <p:extLst>
      <p:ext uri="{BB962C8B-B14F-4D97-AF65-F5344CB8AC3E}">
        <p14:creationId xmlns:p14="http://schemas.microsoft.com/office/powerpoint/2010/main" val="243437410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8.0&quot;&gt;&lt;object type=&quot;1&quot; unique_id=&quot;10001&quot;&gt;&lt;object type=&quot;2&quot; unique_id=&quot;10002&quot;&gt;&lt;object type=&quot;3&quot; unique_id=&quot;10003&quot;&gt;&lt;property id=&quot;20148&quot; value=&quot;5&quot;/&gt;&lt;property id=&quot;20300&quot; value=&quot;Slide 1&quot;/&gt;&lt;property id=&quot;20307&quot; value=&quot;308&quot;/&gt;&lt;/object&gt;&lt;object type=&quot;3&quot; unique_id=&quot;10004&quot;&gt;&lt;property id=&quot;20148&quot; value=&quot;5&quot;/&gt;&lt;property id=&quot;20300&quot; value=&quot;Slide 2&quot;/&gt;&lt;property id=&quot;20307&quot; value=&quot;357&quot;/&gt;&lt;/object&gt;&lt;object type=&quot;3&quot; unique_id=&quot;10006&quot;&gt;&lt;property id=&quot;20148&quot; value=&quot;5&quot;/&gt;&lt;property id=&quot;20300&quot; value=&quot;Slide 4 - &amp;quot;Agenda&amp;quot;&quot;/&gt;&lt;property id=&quot;20307&quot; value=&quot;311&quot;/&gt;&lt;/object&gt;&lt;object type=&quot;3&quot; unique_id=&quot;10007&quot;&gt;&lt;property id=&quot;20148&quot; value=&quot;5&quot;/&gt;&lt;property id=&quot;20300&quot; value=&quot;Slide 9 - &amp;quot;DevOps and CSMO Overview&amp;quot;&quot;/&gt;&lt;property id=&quot;20307&quot; value=&quot;312&quot;/&gt;&lt;/object&gt;&lt;object type=&quot;3&quot; unique_id=&quot;10016&quot;&gt;&lt;property id=&quot;20148&quot; value=&quot;5&quot;/&gt;&lt;property id=&quot;20300&quot; value=&quot;Slide 63 - &amp;quot;Build to manage approach&amp;quot;&quot;/&gt;&lt;property id=&quot;20307&quot; value=&quot;321&quot;/&gt;&lt;/object&gt;&lt;object type=&quot;3&quot; unique_id=&quot;10061&quot;&gt;&lt;property id=&quot;20148&quot; value=&quot;5&quot;/&gt;&lt;property id=&quot;20300&quot; value=&quot;Slide 86&quot;/&gt;&lt;property id=&quot;20307&quot; value=&quot;307&quot;/&gt;&lt;/object&gt;&lt;object type=&quot;3&quot; unique_id=&quot;10062&quot;&gt;&lt;property id=&quot;20148&quot; value=&quot;5&quot;/&gt;&lt;property id=&quot;20300&quot; value=&quot;Slide 87&quot;/&gt;&lt;property id=&quot;20307&quot; value=&quot;304&quot;/&gt;&lt;/object&gt;&lt;object type=&quot;3&quot; unique_id=&quot;10063&quot;&gt;&lt;property id=&quot;20148&quot; value=&quot;5&quot;/&gt;&lt;property id=&quot;20300&quot; value=&quot;Slide 88&quot;/&gt;&lt;property id=&quot;20307&quot; value=&quot;295&quot;/&gt;&lt;/object&gt;&lt;object type=&quot;3&quot; unique_id=&quot;10442&quot;&gt;&lt;property id=&quot;20148&quot; value=&quot;5&quot;/&gt;&lt;property id=&quot;20300&quot; value=&quot;Slide 60 - &amp;quot;Build to Manage&amp;quot;&quot;/&gt;&lt;property id=&quot;20307&quot; value=&quot;368&quot;/&gt;&lt;/object&gt;&lt;object type=&quot;3&quot; unique_id=&quot;10443&quot;&gt;&lt;property id=&quot;20148&quot; value=&quot;5&quot;/&gt;&lt;property id=&quot;20300&quot; value=&quot;Slide 64&quot;/&gt;&lt;property id=&quot;20307&quot; value=&quot;369&quot;/&gt;&lt;/object&gt;&lt;object type=&quot;3&quot; unique_id=&quot;10444&quot;&gt;&lt;property id=&quot;20148&quot; value=&quot;5&quot;/&gt;&lt;property id=&quot;20300&quot; value=&quot;Slide 66&quot;/&gt;&lt;property id=&quot;20307&quot; value=&quot;370&quot;/&gt;&lt;/object&gt;&lt;object type=&quot;3&quot; unique_id=&quot;10445&quot;&gt;&lt;property id=&quot;20148&quot; value=&quot;5&quot;/&gt;&lt;property id=&quot;20300&quot; value=&quot;Slide 67&quot;/&gt;&lt;property id=&quot;20307&quot; value=&quot;371&quot;/&gt;&lt;/object&gt;&lt;object type=&quot;3&quot; unique_id=&quot;15007&quot;&gt;&lt;property id=&quot;20148&quot; value=&quot;5&quot;/&gt;&lt;property id=&quot;20300&quot; value=&quot;Slide 10 - &amp;quot;“Spine” for  Cloud Service Management and Operations&amp;quot;&quot;/&gt;&lt;property id=&quot;20307&quot; value=&quot;372&quot;/&gt;&lt;/object&gt;&lt;object type=&quot;3&quot; unique_id=&quot;15008&quot;&gt;&lt;property id=&quot;20148&quot; value=&quot;5&quot;/&gt;&lt;property id=&quot;20300&quot; value=&quot;Slide 11 - &amp;quot;Cloud Service Management and Operation&amp;quot;&quot;/&gt;&lt;property id=&quot;20307&quot; value=&quot;373&quot;/&gt;&lt;/object&gt;&lt;object type=&quot;3&quot; unique_id=&quot;15009&quot;&gt;&lt;property id=&quot;20148&quot; value=&quot;5&quot;/&gt;&lt;property id=&quot;20300&quot; value=&quot;Slide 12 - &amp;quot;Cloud Service Management – Where to start ?&amp;quot;&quot;/&gt;&lt;property id=&quot;20307&quot; value=&quot;374&quot;/&gt;&lt;/object&gt;&lt;object type=&quot;3&quot; unique_id=&quot;15010&quot;&gt;&lt;property id=&quot;20148&quot; value=&quot;5&quot;/&gt;&lt;property id=&quot;20300&quot; value=&quot;Slide 13 - &amp;quot;Cloud Service Management and Operation&amp;quot;&quot;/&gt;&lt;property id=&quot;20307&quot; value=&quot;375&quot;/&gt;&lt;/object&gt;&lt;object type=&quot;3&quot; unique_id=&quot;15011&quot;&gt;&lt;property id=&quot;20148&quot; value=&quot;5&quot;/&gt;&lt;property id=&quot;20300&quot; value=&quot;Slide 14 - &amp;quot;Operations Transformation&amp;quot;&quot;/&gt;&lt;property id=&quot;20307&quot; value=&quot;376&quot;/&gt;&lt;/object&gt;&lt;object type=&quot;3&quot; unique_id=&quot;15012&quot;&gt;&lt;property id=&quot;20148&quot; value=&quot;5&quot;/&gt;&lt;property id=&quot;20300&quot; value=&quot;Slide 15 - &amp;quot;Operations Transformation – Organizational Change&amp;quot;&quot;/&gt;&lt;property id=&quot;20307&quot; value=&quot;377&quot;/&gt;&lt;/object&gt;&lt;object type=&quot;3&quot; unique_id=&quot;15013&quot;&gt;&lt;property id=&quot;20148&quot; value=&quot;5&quot;/&gt;&lt;property id=&quot;20300&quot; value=&quot;Slide 16 - &amp;quot;Operations Transformation – Relationship of CSMO and DevOps&amp;quot;&quot;/&gt;&lt;property id=&quot;20307&quot; value=&quot;378&quot;/&gt;&lt;/object&gt;&lt;object type=&quot;3&quot; unique_id=&quot;15014&quot;&gt;&lt;property id=&quot;20148&quot; value=&quot;5&quot;/&gt;&lt;property id=&quot;20300&quot; value=&quot;Slide 17 - &amp;quot;Operations Transformation – Roles in Service Management&amp;quot;&quot;/&gt;&lt;property id=&quot;20307&quot; value=&quot;379&quot;/&gt;&lt;/object&gt;&lt;object type=&quot;3&quot; unique_id=&quot;15015&quot;&gt;&lt;property id=&quot;20148&quot; value=&quot;5&quot;/&gt;&lt;property id=&quot;20300&quot; value=&quot;Slide 18 - &amp;quot;What is Site Reliability Engineering (SRE) ?&amp;quot;&quot;/&gt;&lt;property id=&quot;20307&quot; value=&quot;380&quot;/&gt;&lt;/object&gt;&lt;object type=&quot;3&quot; unique_id=&quot;15016&quot;&gt;&lt;property id=&quot;20148&quot; value=&quot;5&quot;/&gt;&lt;property id=&quot;20300&quot; value=&quot;Slide 19 - &amp;quot;Operations Transformation – Bridging from Traditional IT Management to Cloud&amp;quot;&quot;/&gt;&lt;property id=&quot;20307&quot; value=&quot;381&quot;/&gt;&lt;/object&gt;&lt;object type=&quot;3&quot; unique_id=&quot;15017&quot;&gt;&lt;property id=&quot;20148&quot; value=&quot;5&quot;/&gt;&lt;property id=&quot;20300&quot; value=&quot;Slide 20 - &amp;quot;Cloud Service Management and Operations offering in the Bluemix Garage&amp;quot;&quot;/&gt;&lt;property id=&quot;20307&quot; value=&quot;382&quot;/&gt;&lt;/object&gt;&lt;object type=&quot;3&quot; unique_id=&quot;15018&quot;&gt;&lt;property id=&quot;20148&quot; value=&quot;5&quot;/&gt;&lt;property id=&quot;20300&quot; value=&quot;Slide 21 - &amp;quot;Incident Management&amp;quot;&quot;/&gt;&lt;property id=&quot;20307&quot; value=&quot;383&quot;/&gt;&lt;/object&gt;&lt;object type=&quot;3&quot; unique_id=&quot;15019&quot;&gt;&lt;property id=&quot;20148&quot; value=&quot;5&quot;/&gt;&lt;property id=&quot;20300&quot; value=&quot;Slide 22 - &amp;quot;Incident Management&amp;quot;&quot;/&gt;&lt;property id=&quot;20307&quot; value=&quot;384&quot;/&gt;&lt;/object&gt;&lt;object type=&quot;3&quot; unique_id=&quot;15020&quot;&gt;&lt;property id=&quot;20148&quot; value=&quot;5&quot;/&gt;&lt;property id=&quot;20300&quot; value=&quot;Slide 23 - &amp;quot;Incident Management Tool Chain&amp;quot;&quot;/&gt;&lt;property id=&quot;20307&quot; value=&quot;385&quot;/&gt;&lt;/object&gt;&lt;object type=&quot;3&quot; unique_id=&quot;15021&quot;&gt;&lt;property id=&quot;20148&quot; value=&quot;5&quot;/&gt;&lt;property id=&quot;20300&quot; value=&quot;Slide 24 - &amp;quot;Incident Management ChatOps Rapid restoration of service through collaboration&amp;quot;&quot;/&gt;&lt;property id=&quot;20307&quot; value=&quot;386&quot;/&gt;&lt;/object&gt;&lt;object type=&quot;3&quot; unique_id=&quot;15022&quot;&gt;&lt;property id=&quot;20148&quot; value=&quot;5&quot;/&gt;&lt;property id=&quot;20300&quot; value=&quot;Slide 25 - &amp;quot;Incident Management Collaboration with IBM Support through IBM Care&amp;quot;&quot;/&gt;&lt;property id=&quot;20307&quot; value=&quot;387&quot;/&gt;&lt;/object&gt;&lt;object type=&quot;3&quot; unique_id=&quot;15023&quot;&gt;&lt;property id=&quot;20148&quot; value=&quot;5&quot;/&gt;&lt;property id=&quot;20300&quot; value=&quot;Slide 26 - &amp;quot;Problem Management&amp;quot;&quot;/&gt;&lt;property id=&quot;20307&quot; value=&quot;388&quot;/&gt;&lt;/object&gt;&lt;object type=&quot;3&quot; unique_id=&quot;15024&quot;&gt;&lt;property id=&quot;20148&quot; value=&quot;5&quot;/&gt;&lt;property id=&quot;20300&quot; value=&quot;Slide 27 - &amp;quot;Change Management&amp;quot;&quot;/&gt;&lt;property id=&quot;20307&quot; value=&quot;389&quot;/&gt;&lt;/object&gt;&lt;object type=&quot;3&quot; unique_id=&quot;15025&quot;&gt;&lt;property id=&quot;20148&quot; value=&quot;5&quot;/&gt;&lt;property id=&quot;20300&quot; value=&quot;Slide 28 - &amp;quot;Change Management – Processes Change&amp;quot;&quot;/&gt;&lt;property id=&quot;20307&quot; value=&quot;390&quot;/&gt;&lt;/object&gt;&lt;object type=&quot;3&quot; unique_id=&quot;15026&quot;&gt;&lt;property id=&quot;20148&quot; value=&quot;5&quot;/&gt;&lt;property id=&quot;20300&quot; value=&quot;Slide 29 - &amp;quot;Change Management – Blue-Green Deployment&amp;quot;&quot;/&gt;&lt;property id=&quot;20307&quot; value=&quot;391&quot;/&gt;&lt;/object&gt;&lt;object type=&quot;3&quot; unique_id=&quot;15027&quot;&gt;&lt;property id=&quot;20148&quot; value=&quot;5&quot;/&gt;&lt;property id=&quot;20300&quot; value=&quot;Slide 30 - &amp;quot;Dashboarding &amp;amp; Reporting&amp;quot;&quot;/&gt;&lt;property id=&quot;20307&quot; value=&quot;392&quot;/&gt;&lt;/object&gt;&lt;object type=&quot;3&quot; unique_id=&quot;15028&quot;&gt;&lt;property id=&quot;20148&quot; value=&quot;5&quot;/&gt;&lt;property id=&quot;20300&quot; value=&quot;Slide 31 - &amp;quot;Dashboarding &amp;amp; Reporting – First Responder&amp;quot;&quot;/&gt;&lt;property id=&quot;20307&quot; value=&quot;393&quot;/&gt;&lt;/object&gt;&lt;object type=&quot;3&quot; unique_id=&quot;15029&quot;&gt;&lt;property id=&quot;20148&quot; value=&quot;5&quot;/&gt;&lt;property id=&quot;20300&quot; value=&quot;Slide 32 - &amp;quot;Dashboarding &amp;amp; Reporting – SRE&amp;quot;&quot;/&gt;&lt;property id=&quot;20307&quot; value=&quot;394&quot;/&gt;&lt;/object&gt;&lt;object type=&quot;3&quot; unique_id=&quot;15030&quot;&gt;&lt;property id=&quot;20148&quot; value=&quot;5&quot;/&gt;&lt;property id=&quot;20300&quot; value=&quot;Slide 33 - &amp;quot;Operations&amp;quot;&quot;/&gt;&lt;property id=&quot;20307&quot; value=&quot;395&quot;/&gt;&lt;/object&gt;&lt;object type=&quot;3&quot; unique_id=&quot;15031&quot;&gt;&lt;property id=&quot;20148&quot; value=&quot;5&quot;/&gt;&lt;property id=&quot;20300&quot; value=&quot;Slide 34 - &amp;quot;Operations – Operational RACI&amp;quot;&quot;/&gt;&lt;property id=&quot;20307&quot; value=&quot;396&quot;/&gt;&lt;/object&gt;&lt;object type=&quot;3&quot; unique_id=&quot;15032&quot;&gt;&lt;property id=&quot;20148&quot; value=&quot;5&quot;/&gt;&lt;property id=&quot;20300&quot; value=&quot;Slide 35 - &amp;quot;Compliance Management&amp;quot;&quot;/&gt;&lt;property id=&quot;20307&quot; value=&quot;397&quot;/&gt;&lt;/object&gt;&lt;object type=&quot;3&quot; unique_id=&quot;15033&quot;&gt;&lt;property id=&quot;20148&quot; value=&quot;5&quot;/&gt;&lt;property id=&quot;20300&quot; value=&quot;Slide 36 - &amp;quot;Build To Manage – How to build manageable applications&amp;quot;&quot;/&gt;&lt;property id=&quot;20307&quot; value=&quot;398&quot;/&gt;&lt;/object&gt;&lt;object type=&quot;3&quot; unique_id=&quot;15034&quot;&gt;&lt;property id=&quot;20148&quot; value=&quot;5&quot;/&gt;&lt;property id=&quot;20300&quot; value=&quot;Slide 65 - &amp;quot;Build To Manage&amp;quot;&quot;/&gt;&lt;property id=&quot;20307&quot; value=&quot;399&quot;/&gt;&lt;/object&gt;&lt;object type=&quot;3&quot; unique_id=&quot;15035&quot;&gt;&lt;property id=&quot;20148&quot; value=&quot;5&quot;/&gt;&lt;property id=&quot;20300&quot; value=&quot;Slide 37 - &amp;quot;Build To Manage - The Twelve-Factor App&amp;quot;&quot;/&gt;&lt;property id=&quot;20307&quot; value=&quot;400&quot;/&gt;&lt;/object&gt;&lt;object type=&quot;3&quot; unique_id=&quot;15036&quot;&gt;&lt;property id=&quot;20148&quot; value=&quot;5&quot;/&gt;&lt;property id=&quot;20300&quot; value=&quot;Slide 38 - &amp;quot;Release Management&amp;quot;&quot;/&gt;&lt;property id=&quot;20307&quot; value=&quot;401&quot;/&gt;&lt;/object&gt;&lt;object type=&quot;3&quot; unique_id=&quot;15037&quot;&gt;&lt;property id=&quot;20148&quot; value=&quot;5&quot;/&gt;&lt;property id=&quot;20300&quot; value=&quot;Slide 39 - &amp;quot;Configuration Management&amp;quot;&quot;/&gt;&lt;property id=&quot;20307&quot; value=&quot;402&quot;/&gt;&lt;/object&gt;&lt;object type=&quot;3&quot; unique_id=&quot;15038&quot;&gt;&lt;property id=&quot;20148&quot; value=&quot;5&quot;/&gt;&lt;property id=&quot;20300&quot; value=&quot;Slide 40 - &amp;quot;Service Continuity&amp;quot;&quot;/&gt;&lt;property id=&quot;20307&quot; value=&quot;403&quot;/&gt;&lt;/object&gt;&lt;object type=&quot;3&quot; unique_id=&quot;15039&quot;&gt;&lt;property id=&quot;20148&quot; value=&quot;5&quot;/&gt;&lt;property id=&quot;20300&quot; value=&quot;Slide 41 - &amp;quot;Performance and Capacity Management&amp;quot;&quot;/&gt;&lt;property id=&quot;20307&quot; value=&quot;404&quot;/&gt;&lt;/object&gt;&lt;object type=&quot;3&quot; unique_id=&quot;15040&quot;&gt;&lt;property id=&quot;20148&quot; value=&quot;5&quot;/&gt;&lt;property id=&quot;20300&quot; value=&quot;Slide 42 - &amp;quot;Service Level Management&amp;quot;&quot;/&gt;&lt;property id=&quot;20307&quot; value=&quot;405&quot;/&gt;&lt;/object&gt;&lt;object type=&quot;3&quot; unique_id=&quot;15041&quot;&gt;&lt;property id=&quot;20148&quot; value=&quot;5&quot;/&gt;&lt;property id=&quot;20300&quot; value=&quot;Slide 43 - &amp;quot;Financial Management&amp;quot;&quot;/&gt;&lt;property id=&quot;20307&quot; value=&quot;406&quot;/&gt;&lt;/object&gt;&lt;object type=&quot;3&quot; unique_id=&quot;15042&quot;&gt;&lt;property id=&quot;20148&quot; value=&quot;5&quot;/&gt;&lt;property id=&quot;20300&quot; value=&quot;Slide 44 - &amp;quot;Business Performance&amp;quot;&quot;/&gt;&lt;property id=&quot;20307&quot; value=&quot;407&quot;/&gt;&lt;/object&gt;&lt;object type=&quot;3&quot; unique_id=&quot;15043&quot;&gt;&lt;property id=&quot;20148&quot; value=&quot;5&quot;/&gt;&lt;property id=&quot;20300&quot; value=&quot;Slide 45 - &amp;quot;Continued Service Improvement&amp;quot;&quot;/&gt;&lt;property id=&quot;20307&quot; value=&quot;408&quot;/&gt;&lt;/object&gt;&lt;object type=&quot;3&quot; unique_id=&quot;15513&quot;&gt;&lt;property id=&quot;20148&quot; value=&quot;5&quot;/&gt;&lt;property id=&quot;20300&quot; value=&quot;Slide 69 - &amp;quot;Distributed Tracing &amp;quot;&quot;/&gt;&lt;property id=&quot;20307&quot; value=&quot;410&quot;/&gt;&lt;/object&gt;&lt;object type=&quot;3&quot; unique_id=&quot;15514&quot;&gt;&lt;property id=&quot;20148&quot; value=&quot;5&quot;/&gt;&lt;property id=&quot;20300&quot; value=&quot;Slide 70&quot;/&gt;&lt;property id=&quot;20307&quot; value=&quot;411&quot;/&gt;&lt;/object&gt;&lt;object type=&quot;3&quot; unique_id=&quot;15515&quot;&gt;&lt;property id=&quot;20148&quot; value=&quot;5&quot;/&gt;&lt;property id=&quot;20300&quot; value=&quot;Slide 71&quot;/&gt;&lt;property id=&quot;20307&quot; value=&quot;412&quot;/&gt;&lt;/object&gt;&lt;object type=&quot;3&quot; unique_id=&quot;15516&quot;&gt;&lt;property id=&quot;20148&quot; value=&quot;5&quot;/&gt;&lt;property id=&quot;20300&quot; value=&quot;Slide 72&quot;/&gt;&lt;property id=&quot;20307&quot; value=&quot;413&quot;/&gt;&lt;/object&gt;&lt;object type=&quot;3&quot; unique_id=&quot;15517&quot;&gt;&lt;property id=&quot;20148&quot; value=&quot;5&quot;/&gt;&lt;property id=&quot;20300&quot; value=&quot;Slide 73&quot;/&gt;&lt;property id=&quot;20307&quot; value=&quot;414&quot;/&gt;&lt;/object&gt;&lt;object type=&quot;3&quot; unique_id=&quot;15518&quot;&gt;&lt;property id=&quot;20148&quot; value=&quot;5&quot;/&gt;&lt;property id=&quot;20300&quot; value=&quot;Slide 74&quot;/&gt;&lt;property id=&quot;20307&quot; value=&quot;415&quot;/&gt;&lt;/object&gt;&lt;object type=&quot;3&quot; unique_id=&quot;15519&quot;&gt;&lt;property id=&quot;20148&quot; value=&quot;5&quot;/&gt;&lt;property id=&quot;20300&quot; value=&quot;Slide 85 - &amp;quot;References&amp;quot;&quot;/&gt;&lt;property id=&quot;20307&quot; value=&quot;409&quot;/&gt;&lt;/object&gt;&lt;object type=&quot;3&quot; unique_id=&quot;16524&quot;&gt;&lt;property id=&quot;20148&quot; value=&quot;5&quot;/&gt;&lt;property id=&quot;20300&quot; value=&quot;Slide 46&quot;/&gt;&lt;property id=&quot;20307&quot; value=&quot;416&quot;/&gt;&lt;/object&gt;&lt;object type=&quot;3&quot; unique_id=&quot;16525&quot;&gt;&lt;property id=&quot;20148&quot; value=&quot;5&quot;/&gt;&lt;property id=&quot;20300&quot; value=&quot;Slide 48&quot;/&gt;&lt;property id=&quot;20307&quot; value=&quot;417&quot;/&gt;&lt;/object&gt;&lt;object type=&quot;3&quot; unique_id=&quot;16527&quot;&gt;&lt;property id=&quot;20148&quot; value=&quot;5&quot;/&gt;&lt;property id=&quot;20300&quot; value=&quot;Slide 49&quot;/&gt;&lt;property id=&quot;20307&quot; value=&quot;419&quot;/&gt;&lt;/object&gt;&lt;object type=&quot;3&quot; unique_id=&quot;16528&quot;&gt;&lt;property id=&quot;20148&quot; value=&quot;5&quot;/&gt;&lt;property id=&quot;20300&quot; value=&quot;Slide 50&quot;/&gt;&lt;property id=&quot;20307&quot; value=&quot;420&quot;/&gt;&lt;/object&gt;&lt;object type=&quot;3&quot; unique_id=&quot;16529&quot;&gt;&lt;property id=&quot;20148&quot; value=&quot;5&quot;/&gt;&lt;property id=&quot;20300&quot; value=&quot;Slide 51&quot;/&gt;&lt;property id=&quot;20307&quot; value=&quot;421&quot;/&gt;&lt;/object&gt;&lt;object type=&quot;3&quot; unique_id=&quot;16530&quot;&gt;&lt;property id=&quot;20148&quot; value=&quot;5&quot;/&gt;&lt;property id=&quot;20300&quot; value=&quot;Slide 52&quot;/&gt;&lt;property id=&quot;20307&quot; value=&quot;422&quot;/&gt;&lt;/object&gt;&lt;object type=&quot;3&quot; unique_id=&quot;16531&quot;&gt;&lt;property id=&quot;20148&quot; value=&quot;5&quot;/&gt;&lt;property id=&quot;20300&quot; value=&quot;Slide 53 - &amp;quot;Garage CSMO Visit&amp;quot;&quot;/&gt;&lt;property id=&quot;20307&quot; value=&quot;423&quot;/&gt;&lt;/object&gt;&lt;object type=&quot;3&quot; unique_id=&quot;16532&quot;&gt;&lt;property id=&quot;20148&quot; value=&quot;5&quot;/&gt;&lt;property id=&quot;20300&quot; value=&quot;Slide 54&quot;/&gt;&lt;property id=&quot;20307&quot; value=&quot;424&quot;/&gt;&lt;/object&gt;&lt;object type=&quot;3&quot; unique_id=&quot;16533&quot;&gt;&lt;property id=&quot;20148&quot; value=&quot;5&quot;/&gt;&lt;property id=&quot;20300&quot; value=&quot;Slide 55 - &amp;quot;CSMO Design Thinking Workshop&amp;quot;&quot;/&gt;&lt;property id=&quot;20307&quot; value=&quot;425&quot;/&gt;&lt;/object&gt;&lt;object type=&quot;3&quot; unique_id=&quot;16534&quot;&gt;&lt;property id=&quot;20148&quot; value=&quot;5&quot;/&gt;&lt;property id=&quot;20300&quot; value=&quot;Slide 56 - &amp;quot;CSMO Design Thinking Workshop&amp;quot;&quot;/&gt;&lt;property id=&quot;20307&quot; value=&quot;426&quot;/&gt;&lt;/object&gt;&lt;object type=&quot;3&quot; unique_id=&quot;16535&quot;&gt;&lt;property id=&quot;20148&quot; value=&quot;5&quot;/&gt;&lt;property id=&quot;20300&quot; value=&quot;Slide 57 - &amp;quot;CSMO Design Thinking Workshop&amp;quot;&quot;/&gt;&lt;property id=&quot;20307&quot; value=&quot;427&quot;/&gt;&lt;/object&gt;&lt;object type=&quot;3&quot; unique_id=&quot;16536&quot;&gt;&lt;property id=&quot;20148&quot; value=&quot;5&quot;/&gt;&lt;property id=&quot;20300&quot; value=&quot;Slide 58&quot;/&gt;&lt;property id=&quot;20307&quot; value=&quot;428&quot;/&gt;&lt;/object&gt;&lt;object type=&quot;3&quot; unique_id=&quot;16537&quot;&gt;&lt;property id=&quot;20148&quot; value=&quot;5&quot;/&gt;&lt;property id=&quot;20300&quot; value=&quot;Slide 59 - &amp;quot;Implementation of Selected MVP&amp;quot;&quot;/&gt;&lt;property id=&quot;20307&quot; value=&quot;429&quot;/&gt;&lt;/object&gt;&lt;object type=&quot;3&quot; unique_id=&quot;580941&quot;&gt;&lt;property id=&quot;20148&quot; value=&quot;5&quot;/&gt;&lt;property id=&quot;20300&quot; value=&quot;Slide 61 - &amp;quot;Operations goals vs development goals&amp;quot;&quot;/&gt;&lt;property id=&quot;20307&quot; value=&quot;430&quot;/&gt;&lt;/object&gt;&lt;object type=&quot;3&quot; unique_id=&quot;580942&quot;&gt;&lt;property id=&quot;20148&quot; value=&quot;5&quot;/&gt;&lt;property id=&quot;20300&quot; value=&quot;Slide 62 - &amp;quot;Possible solutions&amp;quot;&quot;/&gt;&lt;property id=&quot;20307&quot; value=&quot;431&quot;/&gt;&lt;/object&gt;&lt;object type=&quot;3&quot; unique_id=&quot;580943&quot;&gt;&lt;property id=&quot;20148&quot; value=&quot;5&quot;/&gt;&lt;property id=&quot;20300&quot; value=&quot;Slide 68 - &amp;quot;Deployment correlation &amp;quot;&quot;/&gt;&lt;property id=&quot;20307&quot; value=&quot;432&quot;/&gt;&lt;/object&gt;&lt;object type=&quot;3&quot; unique_id=&quot;580944&quot;&gt;&lt;property id=&quot;20148&quot; value=&quot;5&quot;/&gt;&lt;property id=&quot;20300&quot; value=&quot;Slide 75 - &amp;quot;Where to start – some recommendations &amp;quot;&quot;/&gt;&lt;property id=&quot;20307&quot; value=&quot;433&quot;/&gt;&lt;/object&gt;&lt;object type=&quot;3&quot; unique_id=&quot;590307&quot;&gt;&lt;property id=&quot;20148&quot; value=&quot;5&quot;/&gt;&lt;property id=&quot;20300&quot; value=&quot;Slide 76 - &amp;quot;Do Hands-on lab&amp;quot;&quot;/&gt;&lt;property id=&quot;20307&quot; value=&quot;434&quot;/&gt;&lt;/object&gt;&lt;object type=&quot;3&quot; unique_id=&quot;590308&quot;&gt;&lt;property id=&quot;20148&quot; value=&quot;5&quot;/&gt;&lt;property id=&quot;20300&quot; value=&quot;Slide 77 - &amp;quot;Sample Application&amp;quot;&quot;/&gt;&lt;property id=&quot;20307&quot; value=&quot;435&quot;/&gt;&lt;/object&gt;&lt;object type=&quot;3&quot; unique_id=&quot;590309&quot;&gt;&lt;property id=&quot;20148&quot; value=&quot;5&quot;/&gt;&lt;property id=&quot;20300&quot; value=&quot;Slide 78 - &amp;quot;Introduction to Sample Application&amp;quot;&quot;/&gt;&lt;property id=&quot;20307&quot; value=&quot;436&quot;/&gt;&lt;/object&gt;&lt;object type=&quot;3&quot; unique_id=&quot;590310&quot;&gt;&lt;property id=&quot;20148&quot; value=&quot;5&quot;/&gt;&lt;property id=&quot;20300&quot; value=&quot;Slide 79 - &amp;quot;Pipelines and stages&amp;quot;&quot;/&gt;&lt;property id=&quot;20307&quot; value=&quot;437&quot;/&gt;&lt;/object&gt;&lt;object type=&quot;3&quot; unique_id=&quot;590311&quot;&gt;&lt;property id=&quot;20148&quot; value=&quot;5&quot;/&gt;&lt;property id=&quot;20300&quot; value=&quot;Slide 80 - &amp;quot;Pipelines and stages&amp;quot;&quot;/&gt;&lt;property id=&quot;20307&quot; value=&quot;438&quot;/&gt;&lt;/object&gt;&lt;object type=&quot;3&quot; unique_id=&quot;590312&quot;&gt;&lt;property id=&quot;20148&quot; value=&quot;5&quot;/&gt;&lt;property id=&quot;20300&quot; value=&quot;Slide 81 - &amp;quot;Toolchain Template&amp;quot;&quot;/&gt;&lt;property id=&quot;20307&quot; value=&quot;441&quot;/&gt;&lt;/object&gt;&lt;object type=&quot;3&quot; unique_id=&quot;590313&quot;&gt;&lt;property id=&quot;20148&quot; value=&quot;5&quot;/&gt;&lt;property id=&quot;20300&quot; value=&quot;Slide 82 - &amp;quot;Bluemix Navigation&amp;quot;&quot;/&gt;&lt;property id=&quot;20307&quot; value=&quot;443&quot;/&gt;&lt;/object&gt;&lt;object type=&quot;3&quot; unique_id=&quot;590314&quot;&gt;&lt;property id=&quot;20148&quot; value=&quot;5&quot;/&gt;&lt;property id=&quot;20300&quot; value=&quot;Slide 83 - &amp;quot;DevOps Services&amp;quot;&quot;/&gt;&lt;property id=&quot;20307&quot; value=&quot;444&quot;/&gt;&lt;/object&gt;&lt;object type=&quot;3&quot; unique_id=&quot;590315&quot;&gt;&lt;property id=&quot;20148&quot; value=&quot;5&quot;/&gt;&lt;property id=&quot;20300&quot; value=&quot;Slide 84 - &amp;quot;Applications&amp;quot;&quot;/&gt;&lt;property id=&quot;20307&quot; value=&quot;445&quot;/&gt;&lt;/object&gt;&lt;object type=&quot;3&quot; unique_id=&quot;590871&quot;&gt;&lt;property id=&quot;20148&quot; value=&quot;5&quot;/&gt;&lt;property id=&quot;20300&quot; value=&quot;Slide 5 - &amp;quot;EARN YOUR IBM OPEN BADGE! IBM InterConnect Bootcamp Labs&amp;quot;&quot;/&gt;&lt;property id=&quot;20307&quot; value=&quot;446&quot;/&gt;&lt;/object&gt;&lt;object type=&quot;3&quot; unique_id=&quot;590872&quot;&gt;&lt;property id=&quot;20148&quot; value=&quot;5&quot;/&gt;&lt;property id=&quot;20300&quot; value=&quot;Slide 6&quot;/&gt;&lt;property id=&quot;20307&quot; value=&quot;447&quot;/&gt;&lt;/object&gt;&lt;object type=&quot;3&quot; unique_id=&quot;590873&quot;&gt;&lt;property id=&quot;20148&quot; value=&quot;5&quot;/&gt;&lt;property id=&quot;20300&quot; value=&quot;Slide 7 - &amp;quot;YOUR 10 STEP PLAN&amp;quot;&quot;/&gt;&lt;property id=&quot;20307&quot; value=&quot;448&quot;/&gt;&lt;/object&gt;&lt;object type=&quot;3&quot; unique_id=&quot;590874&quot;&gt;&lt;property id=&quot;20148&quot; value=&quot;5&quot;/&gt;&lt;property id=&quot;20300&quot; value=&quot;Slide 8&quot;/&gt;&lt;property id=&quot;20307&quot; value=&quot;449&quot;/&gt;&lt;/object&gt;&lt;object type=&quot;3&quot; unique_id=&quot;591500&quot;&gt;&lt;property id=&quot;20148&quot; value=&quot;5&quot;/&gt;&lt;property id=&quot;20300&quot; value=&quot;Slide 3&quot;/&gt;&lt;property id=&quot;20307&quot; value=&quot;450&quot;/&gt;&lt;/object&gt;&lt;object type=&quot;3&quot; unique_id=&quot;591501&quot;&gt;&lt;property id=&quot;20148&quot; value=&quot;5&quot;/&gt;&lt;property id=&quot;20300&quot; value=&quot;Slide 47&quot;/&gt;&lt;property id=&quot;20307&quot; value=&quot;451&quot;/&gt;&lt;/object&gt;&lt;/object&gt;&lt;object type=&quot;8&quot; unique_id=&quot;10126&quot;&gt;&lt;/object&gt;&lt;/object&gt;&lt;/database&gt;"/>
  <p:tag name="SECTOMILLISECCONVERTED" val="1"/>
</p:tagLst>
</file>

<file path=ppt/tags/tag2.xml><?xml version="1.0" encoding="utf-8"?>
<p:tagLst xmlns:a="http://schemas.openxmlformats.org/drawingml/2006/main" xmlns:r="http://schemas.openxmlformats.org/officeDocument/2006/relationships" xmlns:p="http://schemas.openxmlformats.org/presentationml/2006/main">
  <p:tag name="CLASSAUTHORTOPICPOS" val="start"/>
  <p:tag name="CLASSAUTHORTOPICSTUD" val=""/>
  <p:tag name="CLASSAUTHORTOPICINST" val=""/>
</p:tagLst>
</file>

<file path=ppt/theme/_rels/theme3.xml.rels><?xml version="1.0" encoding="UTF-8" standalone="yes"?>
<Relationships xmlns="http://schemas.openxmlformats.org/package/2006/relationships"><Relationship Id="rId1" Type="http://schemas.openxmlformats.org/officeDocument/2006/relationships/image" Target="../media/image11.png"/></Relationships>
</file>

<file path=ppt/theme/theme1.xml><?xml version="1.0" encoding="utf-8"?>
<a:theme xmlns:a="http://schemas.openxmlformats.org/drawingml/2006/main" name="IBM InterConnect 2017">
  <a:themeElements>
    <a:clrScheme name="InterConnect 2017-FNL">
      <a:dk1>
        <a:srgbClr val="000000"/>
      </a:dk1>
      <a:lt1>
        <a:srgbClr val="FFFFFF"/>
      </a:lt1>
      <a:dk2>
        <a:srgbClr val="44546A"/>
      </a:dk2>
      <a:lt2>
        <a:srgbClr val="E7E6E6"/>
      </a:lt2>
      <a:accent1>
        <a:srgbClr val="B8AEAE"/>
      </a:accent1>
      <a:accent2>
        <a:srgbClr val="E4E1E4"/>
      </a:accent2>
      <a:accent3>
        <a:srgbClr val="F05253"/>
      </a:accent3>
      <a:accent4>
        <a:srgbClr val="1C3649"/>
      </a:accent4>
      <a:accent5>
        <a:srgbClr val="5498D5"/>
      </a:accent5>
      <a:accent6>
        <a:srgbClr val="AC72E6"/>
      </a:accent6>
      <a:hlink>
        <a:srgbClr val="0563C1"/>
      </a:hlink>
      <a:folHlink>
        <a:srgbClr val="954F7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2">
          <a:schemeClr val="accent1"/>
        </a:fillRef>
        <a:effectRef idx="1">
          <a:schemeClr val="accent1"/>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wrap="square" lIns="91440" tIns="45720" rIns="91440" bIns="45720" rtlCol="0" anchor="t" anchorCtr="0">
        <a:noAutofit/>
      </a:bodyPr>
      <a:lstStyle>
        <a:defPPr>
          <a:lnSpc>
            <a:spcPct val="90000"/>
          </a:lnSpc>
          <a:spcBef>
            <a:spcPts val="1000"/>
          </a:spcBef>
          <a:defRPr sz="25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3.xml><?xml version="1.0" encoding="utf-8"?>
<a:theme xmlns:a="http://schemas.openxmlformats.org/drawingml/2006/main" name="White">
  <a:themeElements>
    <a:clrScheme name="White">
      <a:dk1>
        <a:srgbClr val="53585F"/>
      </a:dk1>
      <a:lt1>
        <a:srgbClr val="5F3E0C"/>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53585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19762</TotalTime>
  <Words>9075</Words>
  <Application>Microsoft Office PowerPoint</Application>
  <PresentationFormat>Widescreen</PresentationFormat>
  <Paragraphs>1211</Paragraphs>
  <Slides>88</Slides>
  <Notes>50</Notes>
  <HiddenSlides>1</HiddenSlides>
  <MMClips>0</MMClips>
  <ScaleCrop>false</ScaleCrop>
  <HeadingPairs>
    <vt:vector size="6" baseType="variant">
      <vt:variant>
        <vt:lpstr>Fonts Used</vt:lpstr>
      </vt:variant>
      <vt:variant>
        <vt:i4>19</vt:i4>
      </vt:variant>
      <vt:variant>
        <vt:lpstr>Theme</vt:lpstr>
      </vt:variant>
      <vt:variant>
        <vt:i4>3</vt:i4>
      </vt:variant>
      <vt:variant>
        <vt:lpstr>Slide Titles</vt:lpstr>
      </vt:variant>
      <vt:variant>
        <vt:i4>88</vt:i4>
      </vt:variant>
    </vt:vector>
  </HeadingPairs>
  <TitlesOfParts>
    <vt:vector size="110" baseType="lpstr">
      <vt:lpstr>MS Gothic</vt:lpstr>
      <vt:lpstr>ＭＳ 明朝</vt:lpstr>
      <vt:lpstr>MS PGothic</vt:lpstr>
      <vt:lpstr>MS PGothic</vt:lpstr>
      <vt:lpstr>Arial</vt:lpstr>
      <vt:lpstr>Arial Black</vt:lpstr>
      <vt:lpstr>Arial Narrow</vt:lpstr>
      <vt:lpstr>Calibri</vt:lpstr>
      <vt:lpstr>Cambria</vt:lpstr>
      <vt:lpstr>Comic Sans MS</vt:lpstr>
      <vt:lpstr>Corbel</vt:lpstr>
      <vt:lpstr>Helvetica</vt:lpstr>
      <vt:lpstr>Helvetica Light</vt:lpstr>
      <vt:lpstr>Helvetica Neue</vt:lpstr>
      <vt:lpstr>Helvetica Neue Light</vt:lpstr>
      <vt:lpstr>Helvetica Neue Medium</vt:lpstr>
      <vt:lpstr>Miriam</vt:lpstr>
      <vt:lpstr>Times New Roman</vt:lpstr>
      <vt:lpstr>Wingdings</vt:lpstr>
      <vt:lpstr>IBM InterConnect 2017</vt:lpstr>
      <vt:lpstr>2_Depth</vt:lpstr>
      <vt:lpstr>White</vt:lpstr>
      <vt:lpstr>PowerPoint Presentation</vt:lpstr>
      <vt:lpstr>PowerPoint Presentation</vt:lpstr>
      <vt:lpstr>PowerPoint Presentation</vt:lpstr>
      <vt:lpstr>Agenda</vt:lpstr>
      <vt:lpstr>EARN YOUR IBM OPEN BADGE! IBM InterConnect Bootcamp Labs</vt:lpstr>
      <vt:lpstr>PowerPoint Presentation</vt:lpstr>
      <vt:lpstr>YOUR 10 STEP PLAN</vt:lpstr>
      <vt:lpstr>PowerPoint Presentation</vt:lpstr>
      <vt:lpstr>DevOps and CSMO Overview</vt:lpstr>
      <vt:lpstr>“Spine” for  Cloud Service Management and Operations</vt:lpstr>
      <vt:lpstr>Cloud Service Management and Operation</vt:lpstr>
      <vt:lpstr>Cloud Service Management – Where to start ?</vt:lpstr>
      <vt:lpstr>Cloud Service Management and Operation</vt:lpstr>
      <vt:lpstr>Operations Transformation</vt:lpstr>
      <vt:lpstr>Operations Transformation – Organizational Change</vt:lpstr>
      <vt:lpstr>Operations Transformation – Relationship of CSMO and DevOps</vt:lpstr>
      <vt:lpstr>Operations Transformation – Roles in Service Management</vt:lpstr>
      <vt:lpstr>What is Site Reliability Engineering (SRE) ?</vt:lpstr>
      <vt:lpstr>Operations Transformation – Bridging from Traditional IT Management to Cloud</vt:lpstr>
      <vt:lpstr>Cloud Service Management and Operations offering in the Bluemix Garage</vt:lpstr>
      <vt:lpstr>Incident Management</vt:lpstr>
      <vt:lpstr>Incident Management</vt:lpstr>
      <vt:lpstr>Incident Management Tool Chain</vt:lpstr>
      <vt:lpstr>Incident Management ChatOps Rapid restoration of service through collaboration</vt:lpstr>
      <vt:lpstr>Incident Management Collaboration with IBM Support through IBM Care</vt:lpstr>
      <vt:lpstr>Problem Management</vt:lpstr>
      <vt:lpstr>Change Management</vt:lpstr>
      <vt:lpstr>Change Management – Processes Change</vt:lpstr>
      <vt:lpstr>Change Management – Blue-Green Deployment</vt:lpstr>
      <vt:lpstr>Dashboarding &amp; Reporting</vt:lpstr>
      <vt:lpstr>Dashboarding &amp; Reporting – First Responder</vt:lpstr>
      <vt:lpstr>Dashboarding &amp; Reporting – SRE</vt:lpstr>
      <vt:lpstr>Operations</vt:lpstr>
      <vt:lpstr>Operations – Operational RACI</vt:lpstr>
      <vt:lpstr>Compliance Management</vt:lpstr>
      <vt:lpstr>Build To Manage – How to build manageable applications</vt:lpstr>
      <vt:lpstr>Build To Manage - The Twelve-Factor App</vt:lpstr>
      <vt:lpstr>Release Management</vt:lpstr>
      <vt:lpstr>Configuration Management</vt:lpstr>
      <vt:lpstr>Service Continuity</vt:lpstr>
      <vt:lpstr>Performance and Capacity Management</vt:lpstr>
      <vt:lpstr>Service Level Management</vt:lpstr>
      <vt:lpstr>Financial Management</vt:lpstr>
      <vt:lpstr>Business Performance</vt:lpstr>
      <vt:lpstr>Continued Service Improvement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Garage CSMO Visit</vt:lpstr>
      <vt:lpstr>PowerPoint Presentation</vt:lpstr>
      <vt:lpstr>CSMO Design Thinking Workshop</vt:lpstr>
      <vt:lpstr>CSMO Design Thinking Workshop</vt:lpstr>
      <vt:lpstr>CSMO Design Thinking Workshop</vt:lpstr>
      <vt:lpstr>PowerPoint Presentation</vt:lpstr>
      <vt:lpstr>Implementation of Selected MVP</vt:lpstr>
      <vt:lpstr>Build to Manage</vt:lpstr>
      <vt:lpstr>Operations goals vs development goals</vt:lpstr>
      <vt:lpstr>Possible solutions</vt:lpstr>
      <vt:lpstr>Build to manage approach</vt:lpstr>
      <vt:lpstr>PowerPoint Presentation</vt:lpstr>
      <vt:lpstr>Build To Manage</vt:lpstr>
      <vt:lpstr>PowerPoint Presentation</vt:lpstr>
      <vt:lpstr>PowerPoint Presentation</vt:lpstr>
      <vt:lpstr>Deployment correlation </vt:lpstr>
      <vt:lpstr>Distributed Tracing </vt:lpstr>
      <vt:lpstr>PowerPoint Presentation</vt:lpstr>
      <vt:lpstr>PowerPoint Presentation</vt:lpstr>
      <vt:lpstr>PowerPoint Presentation</vt:lpstr>
      <vt:lpstr>PowerPoint Presentation</vt:lpstr>
      <vt:lpstr>PowerPoint Presentation</vt:lpstr>
      <vt:lpstr>Where to start – some recommendations </vt:lpstr>
      <vt:lpstr>Do Hands-on lab</vt:lpstr>
      <vt:lpstr>Sample Application</vt:lpstr>
      <vt:lpstr>Introduction to Sample Application</vt:lpstr>
      <vt:lpstr>Pipelines and stages</vt:lpstr>
      <vt:lpstr>Pipelines and stages</vt:lpstr>
      <vt:lpstr>Toolchain Template</vt:lpstr>
      <vt:lpstr>Bluemix Navigation</vt:lpstr>
      <vt:lpstr>DevOps Services</vt:lpstr>
      <vt:lpstr>Applications</vt:lpstr>
      <vt:lpstr>References</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Brittany Cormier</dc:creator>
  <cp:lastModifiedBy>ADMINIBM</cp:lastModifiedBy>
  <cp:revision>333</cp:revision>
  <dcterms:created xsi:type="dcterms:W3CDTF">2016-12-19T13:55:54Z</dcterms:created>
  <dcterms:modified xsi:type="dcterms:W3CDTF">2017-03-22T16:46:59Z</dcterms:modified>
</cp:coreProperties>
</file>